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33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1250" r:id="rId2"/>
    <p:sldId id="1253" r:id="rId3"/>
    <p:sldId id="1490" r:id="rId4"/>
    <p:sldId id="1378" r:id="rId5"/>
    <p:sldId id="1205" r:id="rId6"/>
    <p:sldId id="1207" r:id="rId7"/>
    <p:sldId id="1405" r:id="rId8"/>
    <p:sldId id="1190" r:id="rId9"/>
    <p:sldId id="1407" r:id="rId10"/>
    <p:sldId id="1344" r:id="rId11"/>
    <p:sldId id="1348" r:id="rId12"/>
    <p:sldId id="1473" r:id="rId13"/>
    <p:sldId id="1484" r:id="rId14"/>
    <p:sldId id="1471" r:id="rId15"/>
    <p:sldId id="1345" r:id="rId16"/>
    <p:sldId id="1346" r:id="rId17"/>
    <p:sldId id="1472" r:id="rId18"/>
    <p:sldId id="1347" r:id="rId19"/>
    <p:sldId id="1478" r:id="rId20"/>
    <p:sldId id="1479" r:id="rId21"/>
    <p:sldId id="1480" r:id="rId22"/>
    <p:sldId id="1482" r:id="rId23"/>
    <p:sldId id="1362" r:id="rId24"/>
    <p:sldId id="1486" r:id="rId25"/>
    <p:sldId id="1454" r:id="rId26"/>
    <p:sldId id="2544" r:id="rId27"/>
    <p:sldId id="1704" r:id="rId28"/>
    <p:sldId id="1767" r:id="rId29"/>
    <p:sldId id="1705" r:id="rId30"/>
    <p:sldId id="1707" r:id="rId31"/>
    <p:sldId id="1708" r:id="rId32"/>
    <p:sldId id="1710" r:id="rId33"/>
    <p:sldId id="1711" r:id="rId34"/>
    <p:sldId id="2543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9649C-C58C-4F7F-BBA4-C6FCDC6F326A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46BD4-4911-4EFA-9F0E-3A1B7C0F58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71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0625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非常丰富的内容，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B9459-392B-4FD6-919A-11A3AC311A3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004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抖音的算法是极具魅力的。这个魅力在于，</a:t>
            </a:r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抖音的流量分配是去中心化的。</a:t>
            </a:r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微博和公众号上，如果你没有粉丝的话，你发的内容就不会有人看。但是抖音就不一样，你可以完全没有粉丝。所有的抖音的用户，你拍的任何一个视频，无论质量好还是质量坏，发布了之后一定会有播放量，从几十到上千都有可能。这个我们把它叫做流量池，抖音会根据算法给每一个作品的人分配一个流量池。之后，抖音根据你在这个流量池里的表现，决定是把你的作品推送给更多人，还是就此打住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因此，抖音的算法让每一个有能力产出优质内容的人，得到了跟大号公平竞争的机会。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A6B3F-6CA3-4E69-A64E-A4A3E3EA70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559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抖音评价你在流量池中的表现，会参照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个标准：① 点赞量 ② 评论量 ③ 转发量 ④ 完播率</a:t>
            </a:r>
            <a:endParaRPr lang="en-US" altLang="zh-CN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访问抖音的内容有三个入口，第一个是推荐，第二是关注，还有第三个就是挑战。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689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竖屏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社交分发的 机制 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内容迅速引爆 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机制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三个阶段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，迅速成为多个爆点     ，，，，迅速成为被关注者，非常多的内容产生。  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参与者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。。。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我知道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XXX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短视频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竖版视频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参与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感知  更强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用户成本， 感知，更直接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更直观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被激发，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技术门槛，非常全民。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智能分发 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迅速引爆 更直接，路径更短，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A6B3F-6CA3-4E69-A64E-A4A3E3EA70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335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85420" indent="278765">
              <a:lnSpc>
                <a:spcPct val="143200"/>
              </a:lnSpc>
              <a:spcBef>
                <a:spcPts val="990"/>
              </a:spcBef>
            </a:pPr>
            <a:r>
              <a:rPr lang="zh-CN" altLang="en-US" spc="-15" dirty="0">
                <a:latin typeface="Noto Sans CJK JP Regular"/>
                <a:cs typeface="Noto Sans CJK JP Regular"/>
              </a:rPr>
              <a:t>抖</a:t>
            </a:r>
            <a:r>
              <a:rPr lang="zh-CN" altLang="en-US" dirty="0">
                <a:latin typeface="Noto Sans CJK JP Regular"/>
                <a:cs typeface="Noto Sans CJK JP Regular"/>
              </a:rPr>
              <a:t>音短视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频</a:t>
            </a:r>
            <a:r>
              <a:rPr lang="zh-CN" altLang="en-US" dirty="0">
                <a:latin typeface="Noto Sans CJK JP Regular"/>
                <a:cs typeface="Noto Sans CJK JP Regular"/>
              </a:rPr>
              <a:t>内容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主</a:t>
            </a:r>
            <a:r>
              <a:rPr lang="zh-CN" altLang="en-US" dirty="0">
                <a:latin typeface="Noto Sans CJK JP Regular"/>
                <a:cs typeface="Noto Sans CJK JP Regular"/>
              </a:rPr>
              <a:t>要以用户</a:t>
            </a:r>
            <a:r>
              <a:rPr lang="en-US" altLang="zh-CN" spc="-5" dirty="0">
                <a:latin typeface="Tahoma"/>
                <a:cs typeface="Tahoma"/>
              </a:rPr>
              <a:t>UGC</a:t>
            </a:r>
            <a:r>
              <a:rPr lang="zh-CN" altLang="en-US" spc="-100" dirty="0">
                <a:latin typeface="Tahoma"/>
                <a:cs typeface="Tahoma"/>
              </a:rPr>
              <a:t> </a:t>
            </a:r>
            <a:r>
              <a:rPr lang="zh-CN" altLang="en-US" dirty="0">
                <a:latin typeface="Noto Sans CJK JP Regular"/>
                <a:cs typeface="Noto Sans CJK JP Regular"/>
              </a:rPr>
              <a:t>为主，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我</a:t>
            </a:r>
            <a:r>
              <a:rPr lang="zh-CN" altLang="en-US" dirty="0">
                <a:latin typeface="Noto Sans CJK JP Regular"/>
                <a:cs typeface="Noto Sans CJK JP Regular"/>
              </a:rPr>
              <a:t>们把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用</a:t>
            </a:r>
            <a:r>
              <a:rPr lang="zh-CN" altLang="en-US" dirty="0">
                <a:latin typeface="Noto Sans CJK JP Regular"/>
                <a:cs typeface="Noto Sans CJK JP Regular"/>
              </a:rPr>
              <a:t>户分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为了</a:t>
            </a:r>
            <a:r>
              <a:rPr lang="zh-CN" altLang="en-US" dirty="0">
                <a:latin typeface="Noto Sans CJK JP Regular"/>
                <a:cs typeface="Noto Sans CJK JP Regular"/>
              </a:rPr>
              <a:t>三种：</a:t>
            </a:r>
          </a:p>
          <a:p>
            <a:pPr marL="12700" marR="185420" indent="278765">
              <a:lnSpc>
                <a:spcPct val="143200"/>
              </a:lnSpc>
              <a:spcBef>
                <a:spcPts val="990"/>
              </a:spcBef>
            </a:pPr>
            <a:r>
              <a:rPr lang="zh-CN" altLang="en-US" spc="-15" dirty="0">
                <a:latin typeface="Noto Sans CJK JP Regular"/>
                <a:cs typeface="Noto Sans CJK JP Regular"/>
              </a:rPr>
              <a:t>网</a:t>
            </a:r>
            <a:r>
              <a:rPr lang="zh-CN" altLang="en-US" dirty="0">
                <a:latin typeface="Noto Sans CJK JP Regular"/>
                <a:cs typeface="Noto Sans CJK JP Regular"/>
              </a:rPr>
              <a:t>红型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用</a:t>
            </a:r>
            <a:r>
              <a:rPr lang="zh-CN" altLang="en-US" dirty="0">
                <a:latin typeface="Noto Sans CJK JP Regular"/>
                <a:cs typeface="Noto Sans CJK JP Regular"/>
              </a:rPr>
              <a:t>户，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网红</a:t>
            </a:r>
            <a:r>
              <a:rPr lang="zh-CN" altLang="en-US" dirty="0">
                <a:latin typeface="Noto Sans CJK JP Regular"/>
                <a:cs typeface="Noto Sans CJK JP Regular"/>
              </a:rPr>
              <a:t>，明星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，</a:t>
            </a:r>
            <a:r>
              <a:rPr lang="zh-CN" altLang="en-US" dirty="0">
                <a:latin typeface="Noto Sans CJK JP Regular"/>
                <a:cs typeface="Noto Sans CJK JP Regular"/>
              </a:rPr>
              <a:t>各行业</a:t>
            </a:r>
            <a:r>
              <a:rPr lang="zh-CN" altLang="en-US" spc="45" dirty="0">
                <a:latin typeface="Noto Sans CJK JP Regular"/>
                <a:cs typeface="Noto Sans CJK JP Regular"/>
              </a:rPr>
              <a:t> </a:t>
            </a:r>
            <a:r>
              <a:rPr lang="en-US" altLang="zh-CN" spc="-5" dirty="0">
                <a:latin typeface="Tahoma"/>
                <a:cs typeface="Tahoma"/>
              </a:rPr>
              <a:t>KOL</a:t>
            </a:r>
            <a:r>
              <a:rPr lang="zh-CN" altLang="en-US" spc="-5" dirty="0">
                <a:latin typeface="Tahoma"/>
                <a:cs typeface="Tahoma"/>
              </a:rPr>
              <a:t>产生的原创视频内容</a:t>
            </a:r>
            <a:r>
              <a:rPr lang="zh-CN" altLang="en-US" spc="-5" dirty="0">
                <a:latin typeface="Noto Sans CJK JP Regular"/>
                <a:cs typeface="Noto Sans CJK JP Regular"/>
              </a:rPr>
              <a:t>；</a:t>
            </a:r>
          </a:p>
          <a:p>
            <a:pPr marL="12700" marR="185420" indent="278765">
              <a:lnSpc>
                <a:spcPct val="143200"/>
              </a:lnSpc>
              <a:spcBef>
                <a:spcPts val="990"/>
              </a:spcBef>
            </a:pPr>
            <a:r>
              <a:rPr lang="zh-CN" altLang="en-US" dirty="0">
                <a:latin typeface="Noto Sans CJK JP Regular"/>
                <a:cs typeface="Noto Sans CJK JP Regular"/>
              </a:rPr>
              <a:t>各媒体账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号</a:t>
            </a:r>
            <a:r>
              <a:rPr lang="zh-CN" altLang="en-US" dirty="0">
                <a:latin typeface="Noto Sans CJK JP Regular"/>
                <a:cs typeface="Noto Sans CJK JP Regular"/>
              </a:rPr>
              <a:t>，以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及</a:t>
            </a:r>
            <a:r>
              <a:rPr lang="zh-CN" altLang="en-US" dirty="0">
                <a:latin typeface="Noto Sans CJK JP Regular"/>
                <a:cs typeface="Noto Sans CJK JP Regular"/>
              </a:rPr>
              <a:t>粉丝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众多</a:t>
            </a:r>
            <a:r>
              <a:rPr lang="zh-CN" altLang="en-US" dirty="0">
                <a:latin typeface="Noto Sans CJK JP Regular"/>
                <a:cs typeface="Noto Sans CJK JP Regular"/>
              </a:rPr>
              <a:t>的营销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号所产生的抖音模式或非抖音模式的各类短视频内容</a:t>
            </a:r>
            <a:r>
              <a:rPr lang="zh-CN" altLang="en-US" dirty="0">
                <a:latin typeface="Noto Sans CJK JP Regular"/>
                <a:cs typeface="Noto Sans CJK JP Regular"/>
              </a:rPr>
              <a:t>；</a:t>
            </a:r>
          </a:p>
          <a:p>
            <a:pPr marL="12700" marR="185420" indent="278765">
              <a:lnSpc>
                <a:spcPct val="143200"/>
              </a:lnSpc>
              <a:spcBef>
                <a:spcPts val="990"/>
              </a:spcBef>
            </a:pPr>
            <a:r>
              <a:rPr lang="zh-CN" altLang="en-US" dirty="0">
                <a:latin typeface="Noto Sans CJK JP Regular"/>
                <a:cs typeface="Noto Sans CJK JP Regular"/>
              </a:rPr>
              <a:t>追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随</a:t>
            </a:r>
            <a:r>
              <a:rPr lang="zh-CN" altLang="en-US" dirty="0">
                <a:latin typeface="Noto Sans CJK JP Regular"/>
                <a:cs typeface="Noto Sans CJK JP Regular"/>
              </a:rPr>
              <a:t>型用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户以</a:t>
            </a:r>
            <a:r>
              <a:rPr lang="zh-CN" altLang="en-US" dirty="0">
                <a:latin typeface="Noto Sans CJK JP Regular"/>
                <a:cs typeface="Noto Sans CJK JP Regular"/>
              </a:rPr>
              <a:t>欣赏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网</a:t>
            </a:r>
            <a:r>
              <a:rPr lang="zh-CN" altLang="en-US" dirty="0">
                <a:latin typeface="Noto Sans CJK JP Regular"/>
                <a:cs typeface="Noto Sans CJK JP Regular"/>
              </a:rPr>
              <a:t>红型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用户</a:t>
            </a:r>
            <a:r>
              <a:rPr lang="zh-CN" altLang="en-US" dirty="0">
                <a:latin typeface="Noto Sans CJK JP Regular"/>
                <a:cs typeface="Noto Sans CJK JP Regular"/>
              </a:rPr>
              <a:t>的作品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，从而自</a:t>
            </a:r>
            <a:r>
              <a:rPr lang="zh-CN" altLang="en-US" dirty="0">
                <a:latin typeface="Noto Sans CJK JP Regular"/>
                <a:cs typeface="Noto Sans CJK JP Regular"/>
              </a:rPr>
              <a:t>己能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够模仿</a:t>
            </a:r>
            <a:r>
              <a:rPr lang="zh-CN" altLang="en-US" dirty="0">
                <a:latin typeface="Noto Sans CJK JP Regular"/>
                <a:cs typeface="Noto Sans CJK JP Regular"/>
              </a:rPr>
              <a:t>拍摄出同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样</a:t>
            </a:r>
            <a:r>
              <a:rPr lang="zh-CN" altLang="en-US" dirty="0">
                <a:latin typeface="Noto Sans CJK JP Regular"/>
                <a:cs typeface="Noto Sans CJK JP Regular"/>
              </a:rPr>
              <a:t>炫酷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的</a:t>
            </a:r>
            <a:r>
              <a:rPr lang="zh-CN" altLang="en-US" dirty="0">
                <a:latin typeface="Noto Sans CJK JP Regular"/>
                <a:cs typeface="Noto Sans CJK JP Regular"/>
              </a:rPr>
              <a:t>视频</a:t>
            </a:r>
            <a:r>
              <a:rPr lang="zh-CN" altLang="en-US" spc="-15" dirty="0">
                <a:latin typeface="Noto Sans CJK JP Regular"/>
                <a:cs typeface="Noto Sans CJK JP Regular"/>
              </a:rPr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329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4B20B-81F6-4E7F-95B6-DCC8982A67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278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A6B3F-6CA3-4E69-A64E-A4A3E3EA70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659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4B20B-81F6-4E7F-95B6-DCC8982A67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730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话题文字改示意</a:t>
            </a:r>
            <a:endParaRPr lang="en-US" altLang="zh-CN" dirty="0"/>
          </a:p>
          <a:p>
            <a:r>
              <a:rPr lang="zh-CN" altLang="en-US" dirty="0"/>
              <a:t>作品换几张图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2B13A-F869-4757-A455-4B5F6ABEE3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98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42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99666-DAFA-0F41-AA90-B43E0166A023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426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社交账号</a:t>
            </a:r>
            <a:endParaRPr kumimoji="1" lang="en-US" altLang="zh-CN" dirty="0"/>
          </a:p>
          <a:p>
            <a:r>
              <a:rPr kumimoji="1" lang="zh-CN" altLang="zh-CN" dirty="0"/>
              <a:t>1</a:t>
            </a:r>
            <a:r>
              <a:rPr kumimoji="1" lang="en-US" altLang="zh-CN" dirty="0"/>
              <a:t>.</a:t>
            </a:r>
            <a:r>
              <a:rPr kumimoji="1" lang="zh-CN" altLang="en-US" dirty="0"/>
              <a:t> 微博的信息；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阅读行为</a:t>
            </a:r>
            <a:endParaRPr kumimoji="1" lang="en-US" altLang="zh-CN" dirty="0"/>
          </a:p>
          <a:p>
            <a:pPr marL="228600" indent="-228600">
              <a:buAutoNum type="arabicPeriod"/>
            </a:pPr>
            <a:r>
              <a:rPr kumimoji="1" lang="zh-CN" altLang="en-US" dirty="0"/>
              <a:t>顶，踩，不喜欢，阅读，分享；</a:t>
            </a:r>
            <a:endParaRPr kumimoji="1" lang="en-US" altLang="zh-CN" dirty="0"/>
          </a:p>
          <a:p>
            <a:pPr marL="228600" indent="-228600">
              <a:buAutoNum type="arabicPeriod"/>
            </a:pPr>
            <a:r>
              <a:rPr kumimoji="1" lang="zh-CN" altLang="en-US" dirty="0"/>
              <a:t>对于阅读，浅阅读</a:t>
            </a:r>
            <a:r>
              <a:rPr kumimoji="1" lang="en-US" altLang="zh-CN" dirty="0"/>
              <a:t>—</a:t>
            </a:r>
            <a:r>
              <a:rPr kumimoji="1" lang="zh-CN" altLang="en-US" dirty="0"/>
              <a:t>进去之后马上离开；深阅读（多维度，往下滑动</a:t>
            </a:r>
            <a:r>
              <a:rPr kumimoji="1" lang="en-US" altLang="zh-CN" dirty="0"/>
              <a:t>2</a:t>
            </a:r>
            <a:r>
              <a:rPr kumimoji="1" lang="zh-CN" altLang="en-US" dirty="0"/>
              <a:t>下；阅读时间；阅读内容百分比）；</a:t>
            </a:r>
            <a:endParaRPr kumimoji="1" lang="en-US" altLang="zh-CN" dirty="0"/>
          </a:p>
          <a:p>
            <a:pPr marL="228600" indent="-228600">
              <a:buAutoNum type="arabicPeriod"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相似人群</a:t>
            </a:r>
            <a:r>
              <a:rPr kumimoji="1" lang="zh-CN" altLang="zh-CN" dirty="0"/>
              <a:t>，</a:t>
            </a:r>
            <a:r>
              <a:rPr kumimoji="1" lang="zh-CN" altLang="en-US" dirty="0"/>
              <a:t>有不同纬度，</a:t>
            </a:r>
            <a:endParaRPr kumimoji="1" lang="en-US" altLang="zh-CN" dirty="0"/>
          </a:p>
          <a:p>
            <a:pPr marL="228600" lvl="0" indent="-228600">
              <a:buAutoNum type="arabicPeriod"/>
            </a:pPr>
            <a:r>
              <a:rPr kumimoji="1" lang="zh-CN" altLang="en-US" dirty="0"/>
              <a:t>粗的比如，都是北京用户，都会喜欢北京市政府迁往通州的新闻，</a:t>
            </a:r>
            <a:endParaRPr kumimoji="1" lang="en-US" altLang="zh-CN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1" lang="zh-CN" altLang="en-US" dirty="0"/>
              <a:t>更细的</a:t>
            </a:r>
            <a:endParaRPr kumimoji="1" lang="en-US" altLang="zh-CN" dirty="0"/>
          </a:p>
          <a:p>
            <a:pPr marL="685800" lvl="1" indent="-228600">
              <a:buAutoNum type="arabicPeriod"/>
            </a:pPr>
            <a:r>
              <a:rPr kumimoji="1" lang="zh-CN" altLang="en-US" dirty="0"/>
              <a:t>都是新晋妈妈，可能都会喜欢一些母婴文章；</a:t>
            </a:r>
            <a:endParaRPr kumimoji="1" lang="en-US" altLang="zh-CN" dirty="0"/>
          </a:p>
          <a:p>
            <a:pPr marL="685800" lvl="1" indent="-228600">
              <a:buAutoNum type="arabicPeriod"/>
            </a:pPr>
            <a:r>
              <a:rPr kumimoji="1" lang="zh-CN" altLang="en-US" dirty="0"/>
              <a:t>比如都是北京的外地白领用户，对于进京证的文章都会感兴趣；</a:t>
            </a:r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  <a:p>
            <a:pPr marL="0" indent="0">
              <a:buNone/>
            </a:pPr>
            <a:endParaRPr kumimoji="1" lang="zh-CN" altLang="en-US" dirty="0"/>
          </a:p>
          <a:p>
            <a:r>
              <a:rPr kumimoji="1" lang="zh-CN" altLang="en-US" dirty="0"/>
              <a:t>环境在后台其实是用户和文章的属性特征。</a:t>
            </a:r>
            <a:endParaRPr kumimoji="1" lang="en-US" altLang="zh-CN" dirty="0"/>
          </a:p>
          <a:p>
            <a:r>
              <a:rPr kumimoji="1" lang="zh-CN" altLang="en-US" dirty="0"/>
              <a:t>举例子</a:t>
            </a:r>
            <a:endParaRPr kumimoji="1" lang="en-US" altLang="zh-CN" dirty="0"/>
          </a:p>
          <a:p>
            <a:pPr marL="228600" indent="-228600">
              <a:buAutoNum type="arabicPeriod"/>
            </a:pPr>
            <a:r>
              <a:rPr kumimoji="1" lang="zh-CN" altLang="en-US" dirty="0"/>
              <a:t>时间相关：早上推新闻，睡前推一些轻松愉悦的东西</a:t>
            </a:r>
            <a:endParaRPr kumimoji="1" lang="en-US" altLang="zh-CN" dirty="0"/>
          </a:p>
          <a:p>
            <a:pPr marL="228600" indent="-228600">
              <a:buAutoNum type="arabicPeriod"/>
            </a:pPr>
            <a:r>
              <a:rPr kumimoji="1" lang="zh-CN" altLang="en-US" dirty="0"/>
              <a:t>地理位置：地方新闻，在推荐流中推荐地方新闻，一般客户端只有进入本地频道；内容匮乏；</a:t>
            </a:r>
            <a:endParaRPr kumimoji="1" lang="en-US" altLang="zh-CN" dirty="0"/>
          </a:p>
          <a:p>
            <a:pPr marL="685800" lvl="1" indent="-228600">
              <a:buAutoNum type="arabicPeriod"/>
            </a:pPr>
            <a:r>
              <a:rPr kumimoji="1" lang="zh-CN" altLang="en-US" dirty="0"/>
              <a:t>商业上的尝试</a:t>
            </a:r>
            <a:endParaRPr kumimoji="1" lang="en-US" altLang="zh-CN" dirty="0"/>
          </a:p>
          <a:p>
            <a:pPr marL="1143000" lvl="2" indent="-228600">
              <a:buAutoNum type="arabicPeriod"/>
            </a:pPr>
            <a:r>
              <a:rPr kumimoji="1" lang="zh-CN" altLang="en-US" dirty="0"/>
              <a:t>商家附近：用于推送美团内容，靠近店家时才推送；</a:t>
            </a:r>
            <a:endParaRPr kumimoji="1" lang="en-US" altLang="zh-CN" dirty="0"/>
          </a:p>
          <a:p>
            <a:pPr marL="1143000" lvl="2" indent="-228600">
              <a:buAutoNum type="arabicPeriod"/>
            </a:pPr>
            <a:r>
              <a:rPr kumimoji="1" lang="zh-CN" altLang="en-US" dirty="0"/>
              <a:t>小区信息：在广告的应用：高档小区用户；比如在北京住别墅的，可以推卖直升机的广告；</a:t>
            </a:r>
            <a:endParaRPr kumimoji="1" lang="en-US" altLang="zh-CN" dirty="0"/>
          </a:p>
          <a:p>
            <a:pPr marL="1143000" lvl="2" indent="-228600">
              <a:buAutoNum type="arabicPeriod"/>
            </a:pPr>
            <a:r>
              <a:rPr kumimoji="1" lang="zh-CN" altLang="en-US" dirty="0"/>
              <a:t>商圈推广：本地广告</a:t>
            </a:r>
            <a:endParaRPr kumimoji="1" lang="en-US" altLang="zh-CN" dirty="0"/>
          </a:p>
          <a:p>
            <a:pPr marL="228600" lvl="0" indent="-228600">
              <a:buAutoNum type="arabicPeriod"/>
            </a:pPr>
            <a:r>
              <a:rPr kumimoji="1" lang="zh-CN" altLang="en-US" dirty="0"/>
              <a:t>网络环境，网络好，多推视频；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99666-DAFA-0F41-AA90-B43E0166A023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563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99666-DAFA-0F41-AA90-B43E0166A023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06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99666-DAFA-0F41-AA90-B43E0166A023}" type="slidenum">
              <a:rPr kumimoji="1" lang="zh-CN" altLang="en-US" smtClean="0">
                <a:solidFill>
                  <a:prstClr val="black"/>
                </a:solidFill>
              </a:rPr>
              <a:pPr/>
              <a:t>8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40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88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我们知道快手的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slogan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叫“记录生活”，抖音和快手相比，多了一个“美好”，这就是“什么样的内容在抖音容易火”最底层的答案，</a:t>
            </a:r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就是它希望视频能够更美感、更潮酷、更年轻化，这是以后各种不同玩法生长出来的根基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87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A6B3F-6CA3-4E69-A64E-A4A3E3EA70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435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7CC32E-C925-4CFA-A0AB-D1A09A6B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6FE3508-42A9-4EB7-95CE-08A13B0A4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B50034-2A26-4B75-9012-30C6E4E7D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2C71-F1E8-4CDB-B7C3-BD3CEA2FD21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75D202-A18D-472B-A857-41FB69F3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4FFB08-0E88-4DBB-B26A-1D9F57D9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E248-EA63-4B0C-A22E-D28E05EEA5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53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07367F-EED7-4063-A5F3-BAE15E67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AF9C4D-EC73-4AE8-9B13-01CB971AF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BFDB2D-03C3-4727-8BCF-FC17BA78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2C71-F1E8-4CDB-B7C3-BD3CEA2FD21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EE99DA-7440-48D3-9955-68CB5D9A3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C75E5C-B465-491F-B9C8-BAED956F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E248-EA63-4B0C-A22E-D28E05EEA5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74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09BFB3-1A1C-47CC-8D40-CE9C71056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DC5D14-0E4B-4344-9AB5-91B038971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5AF57-1B36-4079-A597-83A366CA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2C71-F1E8-4CDB-B7C3-BD3CEA2FD21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8C9198-C376-4BFA-BAA4-DA33BAE7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FA4C98-0581-42F5-8C4E-9245BC1BE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E248-EA63-4B0C-A22E-D28E05EEA5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242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19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335273" y="452438"/>
            <a:ext cx="3776851" cy="4595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944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69B2D55-9C19-4CDE-A3F6-B9CEAB4A56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8600">
                <a:schemeClr val="tx1"/>
              </a:gs>
              <a:gs pos="0">
                <a:srgbClr val="00F8EF"/>
              </a:gs>
              <a:gs pos="100000">
                <a:srgbClr val="FF004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6494408-FD50-456D-AA99-3C31C37C6E8D}"/>
              </a:ext>
            </a:extLst>
          </p:cNvPr>
          <p:cNvSpPr/>
          <p:nvPr userDrawn="1"/>
        </p:nvSpPr>
        <p:spPr>
          <a:xfrm>
            <a:off x="84035" y="96142"/>
            <a:ext cx="12023932" cy="666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685456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标题和竖排文字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801" y="6173788"/>
            <a:ext cx="2844801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0881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29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27F2A9-6B7B-4FDD-8535-F9EAA765E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0D0F27-BAA0-4C99-9269-D8AB788B3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028247-2D89-43CB-AF40-580069E78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2C71-F1E8-4CDB-B7C3-BD3CEA2FD21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6F232E-94AF-4041-A0B1-98736163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BC7D23-8521-4B19-9A1F-5B214D4D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E248-EA63-4B0C-A22E-D28E05EEA5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70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FB5DB-E84A-4C93-BE78-89CDA718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324C66-6B04-41B2-AFB8-AB233B1AD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B7CE9-F892-437E-AE7B-CEDC77BE2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2C71-F1E8-4CDB-B7C3-BD3CEA2FD21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275FA-7BAD-4759-A84A-EEEFE812B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1C77BF-768D-407D-8BAE-C0F7D0DAA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E248-EA63-4B0C-A22E-D28E05EEA5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69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3BD5E-18EA-4122-AE92-0F8483FB6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7075C4-9060-4F44-AE66-FD8344D04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9A38F0-0678-4FCC-AA9F-865189C72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F67BA5-58B4-4A3C-A7B1-5364A0C2E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2C71-F1E8-4CDB-B7C3-BD3CEA2FD21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1859A6-5C10-49B9-934C-07D27BED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FD4CDC-D606-4327-B8D6-22BFEB8B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E248-EA63-4B0C-A22E-D28E05EEA5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61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91CC6-E6A0-4CF0-A49C-B76FA64BD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FA55DC-06A7-4A39-97EB-6F33F7200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F706C3-EBC9-4274-97CC-F8BB791B3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4A799E-5C2A-4923-B141-8FA7E66E4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25852A1-02A8-4EF4-A4CC-25A16BC05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8FAFEEE-6429-41E9-B3A2-656EDC1F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2C71-F1E8-4CDB-B7C3-BD3CEA2FD21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EB2EAE-8092-4F74-B50D-48DDE19A8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7B3F562-AA5E-4197-8957-55E3D7684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E248-EA63-4B0C-A22E-D28E05EEA5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38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CB8635-EA1B-4CF2-926A-779DFBEAD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50CEF2-B2CC-4B51-B3F9-778F0792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2C71-F1E8-4CDB-B7C3-BD3CEA2FD21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2EC2525-5ABF-4F4B-A51B-F2F377FE2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7277F-BC6F-49B4-832F-F60595B9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E248-EA63-4B0C-A22E-D28E05EEA5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589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41C458-6137-46B9-B7D3-D81A61635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2C71-F1E8-4CDB-B7C3-BD3CEA2FD21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E4D3143-E46B-4276-ABF3-0B43F874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0410A01-18D5-4478-A804-70FD7268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E248-EA63-4B0C-A22E-D28E05EEA5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41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E2F8F-49DE-4EFC-A50A-4700BFCAD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E7623B-C487-4ADA-B4F0-262296AD6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4F78861-AB82-4638-B049-9DE01C2B3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3D3DA6-8331-4639-AE74-7758EA2C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2C71-F1E8-4CDB-B7C3-BD3CEA2FD21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30E408-87DE-4984-BC53-063A3EC55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9EA94C-BDA8-4E53-AA43-0DD7EB413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E248-EA63-4B0C-A22E-D28E05EEA5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424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AEB9DB-CB22-4B4E-B8FE-4723E1211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B99BCD6-C0B7-4E4D-9965-815F9DF8D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57AB476-4ABB-430E-B2A7-EEC6E83A7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3CC28F-EC8F-4C55-A7BA-0289C0A07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2C71-F1E8-4CDB-B7C3-BD3CEA2FD21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D29E7E1-8D34-4F54-A0F0-2A44A815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ED68AE-8A94-4162-9E46-BC78790E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FE248-EA63-4B0C-A22E-D28E05EEA5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52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F2EA2-03D4-460A-B764-D63605675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6A1783-31DC-4F74-B9FD-A00935A97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65D5CD-9024-494B-8596-15429091E0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52C71-F1E8-4CDB-B7C3-BD3CEA2FD21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B34F77-071B-4802-AE2F-4D6541FE7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524327-6083-47AC-B425-4EEBA5A20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FE248-EA63-4B0C-A22E-D28E05EEA5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4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65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3.jp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7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59.pn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64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82.png"/><Relationship Id="rId3" Type="http://schemas.microsoft.com/office/2007/relationships/media" Target="../media/media3.mp4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8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80.png"/><Relationship Id="rId5" Type="http://schemas.microsoft.com/office/2007/relationships/media" Target="../media/media4.mp4"/><Relationship Id="rId15" Type="http://schemas.openxmlformats.org/officeDocument/2006/relationships/image" Target="../media/image84.png"/><Relationship Id="rId10" Type="http://schemas.openxmlformats.org/officeDocument/2006/relationships/image" Target="../media/image76.png"/><Relationship Id="rId4" Type="http://schemas.openxmlformats.org/officeDocument/2006/relationships/video" Target="../media/media3.mp4"/><Relationship Id="rId9" Type="http://schemas.openxmlformats.org/officeDocument/2006/relationships/image" Target="../media/image59.png"/><Relationship Id="rId1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9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70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5" Type="http://schemas.openxmlformats.org/officeDocument/2006/relationships/image" Target="../media/image70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microsoft.com/office/2007/relationships/hdphoto" Target="../media/hdphoto6.wdp"/><Relationship Id="rId9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111.jpeg"/><Relationship Id="rId18" Type="http://schemas.openxmlformats.org/officeDocument/2006/relationships/image" Target="../media/image115.png"/><Relationship Id="rId3" Type="http://schemas.microsoft.com/office/2007/relationships/media" Target="../media/media6.mp4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10.jpeg"/><Relationship Id="rId17" Type="http://schemas.openxmlformats.org/officeDocument/2006/relationships/image" Target="../media/image70.png"/><Relationship Id="rId2" Type="http://schemas.openxmlformats.org/officeDocument/2006/relationships/video" Target="../media/media5.mp4"/><Relationship Id="rId16" Type="http://schemas.openxmlformats.org/officeDocument/2006/relationships/image" Target="../media/image114.png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109.png"/><Relationship Id="rId5" Type="http://schemas.microsoft.com/office/2007/relationships/media" Target="../media/media7.mp4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video" Target="../media/media6.mp4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tiff"/><Relationship Id="rId18" Type="http://schemas.openxmlformats.org/officeDocument/2006/relationships/image" Target="../media/image14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tiff"/><Relationship Id="rId17" Type="http://schemas.openxmlformats.org/officeDocument/2006/relationships/image" Target="../media/image144.tiff"/><Relationship Id="rId2" Type="http://schemas.openxmlformats.org/officeDocument/2006/relationships/image" Target="../media/image128.png"/><Relationship Id="rId16" Type="http://schemas.openxmlformats.org/officeDocument/2006/relationships/image" Target="../media/image143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3.png"/><Relationship Id="rId11" Type="http://schemas.openxmlformats.org/officeDocument/2006/relationships/image" Target="../media/image138.jpe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131.tiff"/><Relationship Id="rId9" Type="http://schemas.openxmlformats.org/officeDocument/2006/relationships/image" Target="../media/image136.tiff"/><Relationship Id="rId14" Type="http://schemas.openxmlformats.org/officeDocument/2006/relationships/image" Target="../media/image141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tiff"/><Relationship Id="rId11" Type="http://schemas.openxmlformats.org/officeDocument/2006/relationships/image" Target="../media/image14.png"/><Relationship Id="rId5" Type="http://schemas.openxmlformats.org/officeDocument/2006/relationships/image" Target="../media/image9.tiff"/><Relationship Id="rId10" Type="http://schemas.openxmlformats.org/officeDocument/2006/relationships/image" Target="../media/image13.png"/><Relationship Id="rId4" Type="http://schemas.openxmlformats.org/officeDocument/2006/relationships/image" Target="../media/image8.tiff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4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148.png"/><Relationship Id="rId2" Type="http://schemas.openxmlformats.org/officeDocument/2006/relationships/tags" Target="../tags/tag2.xml"/><Relationship Id="rId16" Type="http://schemas.openxmlformats.org/officeDocument/2006/relationships/image" Target="../media/image14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128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9.png"/><Relationship Id="rId7" Type="http://schemas.openxmlformats.org/officeDocument/2006/relationships/image" Target="../media/image152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56f4b624458b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640" y="-1190950"/>
            <a:ext cx="12431279" cy="828233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0" name="moban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" y="-181883"/>
            <a:ext cx="12190781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1" name="Shape 121"/>
          <p:cNvSpPr/>
          <p:nvPr/>
        </p:nvSpPr>
        <p:spPr>
          <a:xfrm>
            <a:off x="606399" y="2350695"/>
            <a:ext cx="5958139" cy="882293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今日头条新人培训</a:t>
            </a:r>
          </a:p>
        </p:txBody>
      </p:sp>
      <p:sp>
        <p:nvSpPr>
          <p:cNvPr id="123" name="Shape 123"/>
          <p:cNvSpPr/>
          <p:nvPr/>
        </p:nvSpPr>
        <p:spPr>
          <a:xfrm>
            <a:off x="667889" y="3597813"/>
            <a:ext cx="4588934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570702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 descr="图片 6">
            <a:extLst>
              <a:ext uri="{FF2B5EF4-FFF2-40B4-BE49-F238E27FC236}">
                <a16:creationId xmlns:a16="http://schemas.microsoft.com/office/drawing/2014/main" id="{26C5326C-C18D-49D4-A761-937487F88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12155488" cy="45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A_矩形 83">
            <a:extLst>
              <a:ext uri="{FF2B5EF4-FFF2-40B4-BE49-F238E27FC236}">
                <a16:creationId xmlns:a16="http://schemas.microsoft.com/office/drawing/2014/main" id="{BD7AAD17-C9DD-40C2-90DD-6680B56D34A1}"/>
              </a:ext>
            </a:extLst>
          </p:cNvPr>
          <p:cNvSpPr/>
          <p:nvPr/>
        </p:nvSpPr>
        <p:spPr>
          <a:xfrm flipV="1">
            <a:off x="0" y="1"/>
            <a:ext cx="12192000" cy="6580364"/>
          </a:xfrm>
          <a:prstGeom prst="rect">
            <a:avLst/>
          </a:prstGeom>
          <a:gradFill>
            <a:gsLst>
              <a:gs pos="17000">
                <a:srgbClr val="000000">
                  <a:alpha val="8000"/>
                </a:srgbClr>
              </a:gs>
              <a:gs pos="100000">
                <a:srgbClr val="000000">
                  <a:alpha val="91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1900715">
              <a:defRPr sz="3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3700">
              <a:solidFill>
                <a:srgbClr val="FFFFFF"/>
              </a:solidFill>
              <a:latin typeface="微软雅黑"/>
              <a:ea typeface="微软雅黑"/>
              <a:sym typeface="Helvetica"/>
            </a:endParaRPr>
          </a:p>
        </p:txBody>
      </p:sp>
      <p:pic>
        <p:nvPicPr>
          <p:cNvPr id="18" name="图片 141" descr="图片 141">
            <a:extLst>
              <a:ext uri="{FF2B5EF4-FFF2-40B4-BE49-F238E27FC236}">
                <a16:creationId xmlns:a16="http://schemas.microsoft.com/office/drawing/2014/main" id="{716047A8-5E16-457C-8B59-7E979C6FD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59" y="1772680"/>
            <a:ext cx="8212187" cy="45824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E627CAF-A2FB-4C8A-9426-D239A1EEF098}"/>
              </a:ext>
            </a:extLst>
          </p:cNvPr>
          <p:cNvSpPr txBox="1"/>
          <p:nvPr/>
        </p:nvSpPr>
        <p:spPr>
          <a:xfrm>
            <a:off x="3012534" y="1471937"/>
            <a:ext cx="2146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377">
              <a:defRPr/>
            </a:pPr>
            <a:r>
              <a:rPr lang="zh-CN" altLang="en-US" sz="6600" dirty="0">
                <a:solidFill>
                  <a:prstClr val="white"/>
                </a:solidFill>
                <a:latin typeface="造字工房力黑（非商用）常规体" pitchFamily="50" charset="-122"/>
                <a:ea typeface="造字工房力黑（非商用）常规体" pitchFamily="50" charset="-122"/>
              </a:rPr>
              <a:t>抖音</a:t>
            </a:r>
          </a:p>
        </p:txBody>
      </p:sp>
      <p:sp>
        <p:nvSpPr>
          <p:cNvPr id="11" name="矩形 64">
            <a:extLst>
              <a:ext uri="{FF2B5EF4-FFF2-40B4-BE49-F238E27FC236}">
                <a16:creationId xmlns:a16="http://schemas.microsoft.com/office/drawing/2014/main" id="{06175853-9A51-43FA-A510-939801292E9F}"/>
              </a:ext>
            </a:extLst>
          </p:cNvPr>
          <p:cNvSpPr/>
          <p:nvPr/>
        </p:nvSpPr>
        <p:spPr>
          <a:xfrm>
            <a:off x="586685" y="503001"/>
            <a:ext cx="2107195" cy="2462043"/>
          </a:xfrm>
          <a:prstGeom prst="rect">
            <a:avLst/>
          </a:prstGeom>
          <a:blipFill rotWithShape="1">
            <a:blip r:embed="rId5"/>
            <a:srcRect/>
            <a:stretch>
              <a:fillRect/>
            </a:stretch>
          </a:blip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 defTabSz="914377">
              <a:defRPr sz="2400">
                <a:solidFill>
                  <a:srgbClr val="FFFFFF"/>
                </a:solidFill>
              </a:defRPr>
            </a:pPr>
            <a:endParaRPr sz="320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1CF466B-AC68-4D75-A678-77B64A218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21" y="3133591"/>
            <a:ext cx="9228448" cy="171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39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B92A995-9E40-47EC-8579-840F53ACE1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73" y="219885"/>
            <a:ext cx="4749196" cy="96325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D86BE85-2369-4A90-A801-E0D6F94DF6F0}"/>
              </a:ext>
            </a:extLst>
          </p:cNvPr>
          <p:cNvSpPr/>
          <p:nvPr/>
        </p:nvSpPr>
        <p:spPr>
          <a:xfrm>
            <a:off x="7358474" y="1773832"/>
            <a:ext cx="4430332" cy="4888915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38100">
            <a:solidFill>
              <a:srgbClr val="FF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AE0BEE7-C193-46C2-9BE8-36A294F806F7}"/>
              </a:ext>
            </a:extLst>
          </p:cNvPr>
          <p:cNvSpPr/>
          <p:nvPr/>
        </p:nvSpPr>
        <p:spPr>
          <a:xfrm>
            <a:off x="306363" y="1773832"/>
            <a:ext cx="6705591" cy="4888915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38100">
            <a:solidFill>
              <a:srgbClr val="00F8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43B40D0-DB2F-4D85-999A-D3ABDBD7AFA3}"/>
              </a:ext>
            </a:extLst>
          </p:cNvPr>
          <p:cNvSpPr txBox="1"/>
          <p:nvPr/>
        </p:nvSpPr>
        <p:spPr>
          <a:xfrm>
            <a:off x="683493" y="1971470"/>
            <a:ext cx="357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CN" altLang="en-US" sz="1600" b="1" dirty="0">
                <a:solidFill>
                  <a:prstClr val="black"/>
                </a:solidFill>
                <a:latin typeface="微软雅黑"/>
                <a:ea typeface="微软雅黑"/>
              </a:rPr>
              <a:t>短视频用户规模</a:t>
            </a:r>
            <a:r>
              <a:rPr lang="zh-CN" altLang="en-US" sz="1600" b="1" dirty="0">
                <a:solidFill>
                  <a:srgbClr val="FF004F"/>
                </a:solidFill>
                <a:latin typeface="微软雅黑"/>
                <a:ea typeface="微软雅黑"/>
              </a:rPr>
              <a:t>持续爆发性增长</a:t>
            </a:r>
            <a:endParaRPr lang="en-US" altLang="zh-CN" sz="1600" b="1" dirty="0">
              <a:solidFill>
                <a:srgbClr val="FF004F"/>
              </a:solidFill>
              <a:latin typeface="微软雅黑"/>
              <a:ea typeface="微软雅黑"/>
            </a:endParaRPr>
          </a:p>
        </p:txBody>
      </p:sp>
      <p:pic>
        <p:nvPicPr>
          <p:cNvPr id="1026" name="Picture 2" descr="https://gss2.bdstatic.com/9fo3dSag_xI4khGkpoWK1HF6hhy/baike/c0%3Dbaike80%2C5%2C5%2C80%2C26/sign=3bf4073c7c094b36cf9f13bfc2a517bc/d1160924ab18972bde5ef929eccd7b899f510ae8.jpg">
            <a:extLst>
              <a:ext uri="{FF2B5EF4-FFF2-40B4-BE49-F238E27FC236}">
                <a16:creationId xmlns:a16="http://schemas.microsoft.com/office/drawing/2014/main" id="{D4946845-331D-4ED5-B0F4-8FF30D1A9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0619" y="1881439"/>
            <a:ext cx="1176736" cy="105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77C74E8-F261-42E3-B693-4699D9300180}"/>
              </a:ext>
            </a:extLst>
          </p:cNvPr>
          <p:cNvSpPr txBox="1"/>
          <p:nvPr/>
        </p:nvSpPr>
        <p:spPr>
          <a:xfrm>
            <a:off x="3773934" y="1971470"/>
            <a:ext cx="3390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zh-CN" altLang="en-US" sz="1600" b="1" dirty="0">
                <a:solidFill>
                  <a:prstClr val="black"/>
                </a:solidFill>
                <a:latin typeface="微软雅黑"/>
                <a:ea typeface="微软雅黑"/>
              </a:rPr>
              <a:t>长期霸居</a:t>
            </a:r>
            <a:r>
              <a:rPr lang="en-US" altLang="zh-CN" sz="1600" b="1" dirty="0">
                <a:solidFill>
                  <a:prstClr val="black"/>
                </a:solidFill>
                <a:latin typeface="微软雅黑"/>
                <a:ea typeface="微软雅黑"/>
              </a:rPr>
              <a:t>App Store</a:t>
            </a:r>
            <a:r>
              <a:rPr lang="zh-CN" altLang="en-US" sz="1600" b="1" dirty="0">
                <a:solidFill>
                  <a:prstClr val="black"/>
                </a:solidFill>
                <a:latin typeface="微软雅黑"/>
                <a:ea typeface="微软雅黑"/>
              </a:rPr>
              <a:t>总榜</a:t>
            </a:r>
            <a:r>
              <a:rPr lang="zh-CN" altLang="en-US" sz="1600" b="1" dirty="0">
                <a:solidFill>
                  <a:srgbClr val="FF004F"/>
                </a:solidFill>
                <a:latin typeface="微软雅黑"/>
                <a:ea typeface="微软雅黑"/>
              </a:rPr>
              <a:t>榜首</a:t>
            </a:r>
            <a:endParaRPr lang="en-US" altLang="zh-CN" sz="1600" b="1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D2D3246-912A-4D85-977B-59D79D48F6A5}"/>
              </a:ext>
            </a:extLst>
          </p:cNvPr>
          <p:cNvSpPr txBox="1"/>
          <p:nvPr/>
        </p:nvSpPr>
        <p:spPr>
          <a:xfrm>
            <a:off x="8471238" y="1961521"/>
            <a:ext cx="3298519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altLang="zh-CN" b="1" dirty="0">
                <a:solidFill>
                  <a:srgbClr val="FF004F"/>
                </a:solidFill>
                <a:latin typeface="微软雅黑"/>
                <a:ea typeface="微软雅黑"/>
              </a:rPr>
              <a:t>10</a:t>
            </a:r>
            <a:r>
              <a:rPr lang="zh-CN" altLang="en-US" b="1" dirty="0">
                <a:solidFill>
                  <a:srgbClr val="FF004F"/>
                </a:solidFill>
                <a:latin typeface="微软雅黑"/>
                <a:ea typeface="微软雅黑"/>
              </a:rPr>
              <a:t>亿美金</a:t>
            </a:r>
            <a:r>
              <a:rPr lang="zh-CN" altLang="en-US" b="1" dirty="0">
                <a:solidFill>
                  <a:prstClr val="black"/>
                </a:solidFill>
                <a:latin typeface="微软雅黑"/>
                <a:ea typeface="微软雅黑"/>
              </a:rPr>
              <a:t>全资收购</a:t>
            </a:r>
            <a:r>
              <a:rPr lang="zh-CN" altLang="en-US" b="1" dirty="0">
                <a:solidFill>
                  <a:srgbClr val="FF004F"/>
                </a:solidFill>
                <a:latin typeface="微软雅黑"/>
                <a:ea typeface="微软雅黑"/>
              </a:rPr>
              <a:t>全球最火爆</a:t>
            </a:r>
            <a:r>
              <a:rPr lang="zh-CN" altLang="en-US" b="1" dirty="0">
                <a:solidFill>
                  <a:prstClr val="black"/>
                </a:solidFill>
                <a:latin typeface="微软雅黑"/>
                <a:ea typeface="微软雅黑"/>
              </a:rPr>
              <a:t>音乐短视频社区</a:t>
            </a:r>
            <a:r>
              <a:rPr lang="en-US" altLang="zh-CN" b="1" dirty="0">
                <a:solidFill>
                  <a:prstClr val="black"/>
                </a:solidFill>
                <a:latin typeface="微软雅黑"/>
                <a:ea typeface="微软雅黑"/>
              </a:rPr>
              <a:t>-musical.ly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09BEE876-A876-4A31-AF72-C435821AD8E5}"/>
              </a:ext>
            </a:extLst>
          </p:cNvPr>
          <p:cNvSpPr txBox="1"/>
          <p:nvPr/>
        </p:nvSpPr>
        <p:spPr>
          <a:xfrm>
            <a:off x="3899332" y="6225744"/>
            <a:ext cx="283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/>
                <a:ea typeface="微软雅黑"/>
              </a:rPr>
              <a:t>数据来源：</a:t>
            </a:r>
            <a:r>
              <a:rPr lang="en-US" altLang="zh-CN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/>
                <a:ea typeface="微软雅黑"/>
              </a:rPr>
              <a:t>App Store</a:t>
            </a:r>
            <a:r>
              <a: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/>
                <a:ea typeface="微软雅黑"/>
              </a:rPr>
              <a:t>“所有</a:t>
            </a:r>
            <a:r>
              <a:rPr lang="en-US" altLang="zh-CN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/>
                <a:ea typeface="微软雅黑"/>
              </a:rPr>
              <a:t>APP</a:t>
            </a:r>
            <a:r>
              <a: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/>
                <a:ea typeface="微软雅黑"/>
              </a:rPr>
              <a:t>”分类</a:t>
            </a:r>
            <a:endParaRPr lang="en-US" altLang="zh-CN" sz="1000" dirty="0">
              <a:solidFill>
                <a:prstClr val="black">
                  <a:lumMod val="50000"/>
                  <a:lumOff val="50000"/>
                </a:prstClr>
              </a:solidFill>
              <a:latin typeface="微软雅黑"/>
              <a:ea typeface="微软雅黑"/>
            </a:endParaRPr>
          </a:p>
          <a:p>
            <a:pPr algn="r" defTabSz="914377">
              <a:defRPr/>
            </a:pPr>
            <a:r>
              <a:rPr lang="en-US" altLang="zh-CN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/>
                <a:ea typeface="微软雅黑"/>
              </a:rPr>
              <a:t>2018</a:t>
            </a:r>
            <a:r>
              <a: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/>
                <a:ea typeface="微软雅黑"/>
              </a:rPr>
              <a:t>年</a:t>
            </a:r>
            <a:r>
              <a:rPr lang="en-US" altLang="zh-CN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/>
                <a:ea typeface="微软雅黑"/>
              </a:rPr>
              <a:t>3</a:t>
            </a:r>
            <a:r>
              <a: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/>
                <a:ea typeface="微软雅黑"/>
              </a:rPr>
              <a:t>月</a:t>
            </a:r>
            <a:r>
              <a:rPr lang="en-US" altLang="zh-CN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/>
                <a:ea typeface="微软雅黑"/>
              </a:rPr>
              <a:t>1</a:t>
            </a:r>
            <a:r>
              <a: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/>
                <a:ea typeface="微软雅黑"/>
              </a:rPr>
              <a:t>日截取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014EC7-FE90-497C-BD89-CB94B46169F3}"/>
              </a:ext>
            </a:extLst>
          </p:cNvPr>
          <p:cNvSpPr/>
          <p:nvPr/>
        </p:nvSpPr>
        <p:spPr>
          <a:xfrm>
            <a:off x="7492393" y="3090482"/>
            <a:ext cx="4102612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20000"/>
              </a:lnSpc>
              <a:defRPr/>
            </a:pPr>
            <a:r>
              <a:rPr lang="en-US" altLang="zh-CN" sz="1200" b="1" dirty="0">
                <a:solidFill>
                  <a:srgbClr val="505050"/>
                </a:solidFill>
                <a:latin typeface="微软雅黑"/>
                <a:ea typeface="微软雅黑"/>
              </a:rPr>
              <a:t>musical.ly</a:t>
            </a:r>
            <a:r>
              <a:rPr lang="zh-CN" altLang="en-US" sz="1200" dirty="0">
                <a:solidFill>
                  <a:srgbClr val="505050"/>
                </a:solidFill>
                <a:latin typeface="微软雅黑"/>
                <a:ea typeface="微软雅黑"/>
              </a:rPr>
              <a:t>是一款强调音乐元素的短视频应用，一经推出遍火爆全美，一年后</a:t>
            </a:r>
            <a:r>
              <a:rPr lang="zh-CN" altLang="en-US" sz="1200" b="1" dirty="0">
                <a:solidFill>
                  <a:srgbClr val="FF004F"/>
                </a:solidFill>
                <a:latin typeface="微软雅黑"/>
                <a:ea typeface="微软雅黑"/>
              </a:rPr>
              <a:t>登顶美国 </a:t>
            </a:r>
            <a:r>
              <a:rPr lang="en-US" altLang="zh-CN" sz="1200" b="1" dirty="0">
                <a:solidFill>
                  <a:srgbClr val="FF004F"/>
                </a:solidFill>
                <a:latin typeface="微软雅黑"/>
                <a:ea typeface="微软雅黑"/>
              </a:rPr>
              <a:t>App Store </a:t>
            </a:r>
            <a:r>
              <a:rPr lang="zh-CN" altLang="en-US" sz="1200" b="1" dirty="0">
                <a:solidFill>
                  <a:srgbClr val="FF004F"/>
                </a:solidFill>
                <a:latin typeface="微软雅黑"/>
                <a:ea typeface="微软雅黑"/>
              </a:rPr>
              <a:t>总榜第一</a:t>
            </a:r>
            <a:r>
              <a:rPr lang="zh-CN" alt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/>
                <a:ea typeface="微软雅黑"/>
              </a:rPr>
              <a:t>；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微软雅黑"/>
              <a:ea typeface="微软雅黑"/>
            </a:endParaRPr>
          </a:p>
          <a:p>
            <a:pPr defTabSz="914377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rgbClr val="505050"/>
                </a:solidFill>
                <a:latin typeface="微软雅黑"/>
                <a:ea typeface="微软雅黑"/>
              </a:rPr>
              <a:t>现在，其在全球范围内累积获取 </a:t>
            </a:r>
            <a:r>
              <a:rPr lang="en-US" altLang="zh-CN" sz="1200" b="1" dirty="0">
                <a:solidFill>
                  <a:srgbClr val="FF004F"/>
                </a:solidFill>
                <a:latin typeface="微软雅黑"/>
                <a:ea typeface="微软雅黑"/>
              </a:rPr>
              <a:t>2.4 </a:t>
            </a:r>
            <a:r>
              <a:rPr lang="zh-CN" altLang="en-US" sz="1200" b="1" dirty="0">
                <a:solidFill>
                  <a:srgbClr val="FF004F"/>
                </a:solidFill>
                <a:latin typeface="微软雅黑"/>
                <a:ea typeface="微软雅黑"/>
              </a:rPr>
              <a:t>亿</a:t>
            </a:r>
            <a:r>
              <a:rPr lang="zh-CN" altLang="en-US" sz="1200" dirty="0">
                <a:solidFill>
                  <a:srgbClr val="505050"/>
                </a:solidFill>
                <a:latin typeface="微软雅黑"/>
                <a:ea typeface="微软雅黑"/>
              </a:rPr>
              <a:t>注册用户，平台每天生产超过 </a:t>
            </a:r>
            <a:r>
              <a:rPr lang="en-US" altLang="zh-CN" sz="1200" b="1" dirty="0">
                <a:solidFill>
                  <a:srgbClr val="FF004F"/>
                </a:solidFill>
                <a:latin typeface="微软雅黑"/>
                <a:ea typeface="微软雅黑"/>
              </a:rPr>
              <a:t>1500 </a:t>
            </a:r>
            <a:r>
              <a:rPr lang="zh-CN" altLang="en-US" sz="1200" b="1" dirty="0">
                <a:solidFill>
                  <a:srgbClr val="FF004F"/>
                </a:solidFill>
                <a:latin typeface="微软雅黑"/>
                <a:ea typeface="微软雅黑"/>
              </a:rPr>
              <a:t>万</a:t>
            </a:r>
            <a:r>
              <a:rPr lang="zh-CN" altLang="en-US" sz="1200" dirty="0">
                <a:solidFill>
                  <a:srgbClr val="505050"/>
                </a:solidFill>
                <a:latin typeface="微软雅黑"/>
                <a:ea typeface="微软雅黑"/>
              </a:rPr>
              <a:t>部 </a:t>
            </a:r>
            <a:r>
              <a:rPr lang="en-US" altLang="zh-CN" sz="1200" dirty="0">
                <a:solidFill>
                  <a:srgbClr val="505050"/>
                </a:solidFill>
                <a:latin typeface="微软雅黑"/>
                <a:ea typeface="微软雅黑"/>
              </a:rPr>
              <a:t>UGC </a:t>
            </a:r>
            <a:r>
              <a:rPr lang="zh-CN" altLang="en-US" sz="1200" dirty="0">
                <a:solidFill>
                  <a:srgbClr val="505050"/>
                </a:solidFill>
                <a:latin typeface="微软雅黑"/>
                <a:ea typeface="微软雅黑"/>
              </a:rPr>
              <a:t>内容。</a:t>
            </a:r>
            <a:endParaRPr lang="zh-CN" altLang="en-US" sz="120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67DFD3A-6F12-4D2D-A4F3-D90D84D857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392" y="4125305"/>
            <a:ext cx="4204453" cy="2283025"/>
          </a:xfrm>
          <a:prstGeom prst="rect">
            <a:avLst/>
          </a:prstGeom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88635B04-7E8B-4081-AFC9-5BB18EFD9D96}"/>
              </a:ext>
            </a:extLst>
          </p:cNvPr>
          <p:cNvCxnSpPr>
            <a:cxnSpLocks/>
          </p:cNvCxnSpPr>
          <p:nvPr/>
        </p:nvCxnSpPr>
        <p:spPr>
          <a:xfrm>
            <a:off x="403049" y="1030936"/>
            <a:ext cx="115993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B9D8AA41-88BA-4843-8254-5EB6FB6B5A7F}"/>
              </a:ext>
            </a:extLst>
          </p:cNvPr>
          <p:cNvSpPr txBox="1"/>
          <p:nvPr/>
        </p:nvSpPr>
        <p:spPr>
          <a:xfrm>
            <a:off x="2378123" y="1299146"/>
            <a:ext cx="2417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zh-CN" altLang="en-US" sz="2400" dirty="0">
                <a:solidFill>
                  <a:srgbClr val="00F8EF"/>
                </a:solidFill>
                <a:latin typeface="造字工房力黑（非商用）常规体" pitchFamily="50" charset="-122"/>
                <a:ea typeface="造字工房力黑（非商用）常规体" pitchFamily="50" charset="-122"/>
              </a:rPr>
              <a:t>抖音火遍全国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2172949-610E-4750-83CA-9573917793CC}"/>
              </a:ext>
            </a:extLst>
          </p:cNvPr>
          <p:cNvSpPr txBox="1"/>
          <p:nvPr/>
        </p:nvSpPr>
        <p:spPr>
          <a:xfrm>
            <a:off x="8385759" y="1299146"/>
            <a:ext cx="2417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zh-CN" altLang="en-US" sz="2400" dirty="0">
                <a:solidFill>
                  <a:srgbClr val="00F8EF"/>
                </a:solidFill>
                <a:latin typeface="造字工房力黑（非商用）常规体" pitchFamily="50" charset="-122"/>
                <a:ea typeface="造字工房力黑（非商用）常规体" pitchFamily="50" charset="-122"/>
              </a:rPr>
              <a:t>全球火爆布局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18E9887-0E43-4141-A95F-77ECAAB8F415}"/>
              </a:ext>
            </a:extLst>
          </p:cNvPr>
          <p:cNvSpPr/>
          <p:nvPr/>
        </p:nvSpPr>
        <p:spPr>
          <a:xfrm>
            <a:off x="659164" y="4346647"/>
            <a:ext cx="3623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zh-CN" altLang="en-US" sz="1600" b="1" dirty="0">
                <a:solidFill>
                  <a:prstClr val="black"/>
                </a:solidFill>
                <a:latin typeface="微软雅黑"/>
                <a:ea typeface="微软雅黑"/>
              </a:rPr>
              <a:t>抖音已成为短视频社交的最大</a:t>
            </a:r>
            <a:r>
              <a:rPr lang="zh-CN" altLang="en-US" sz="1600" b="1" dirty="0">
                <a:solidFill>
                  <a:srgbClr val="FF004F"/>
                </a:solidFill>
                <a:latin typeface="微软雅黑"/>
                <a:ea typeface="微软雅黑"/>
              </a:rPr>
              <a:t>黑马平台</a:t>
            </a:r>
            <a:r>
              <a:rPr lang="zh-CN" altLang="en-US" sz="1600" b="1" dirty="0">
                <a:solidFill>
                  <a:prstClr val="black"/>
                </a:solidFill>
                <a:latin typeface="微软雅黑"/>
                <a:ea typeface="微软雅黑"/>
              </a:rPr>
              <a:t>，且持续迅猛增长</a:t>
            </a: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90AA9F8E-3DD6-4D71-95A6-2E3B432787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030" y="2794246"/>
            <a:ext cx="3690541" cy="1583492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2AC824F6-C6B3-4D3E-8FD9-9329F6D1AC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563" y="4963199"/>
            <a:ext cx="3628008" cy="1612280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7E5A33A-5CB8-4AF4-9A90-70EA59DB2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1863" y="2528046"/>
            <a:ext cx="2089867" cy="3711391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37A99398-5506-47BE-91BE-6DF6DC12516A}"/>
              </a:ext>
            </a:extLst>
          </p:cNvPr>
          <p:cNvSpPr/>
          <p:nvPr/>
        </p:nvSpPr>
        <p:spPr>
          <a:xfrm>
            <a:off x="4450870" y="3347038"/>
            <a:ext cx="1877503" cy="354087"/>
          </a:xfrm>
          <a:prstGeom prst="rect">
            <a:avLst/>
          </a:prstGeom>
          <a:noFill/>
          <a:ln w="38100">
            <a:solidFill>
              <a:srgbClr val="FF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71511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630" y="90471"/>
            <a:ext cx="11944045" cy="6665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0630" y="90471"/>
            <a:ext cx="11944351" cy="6665595"/>
          </a:xfrm>
          <a:custGeom>
            <a:avLst/>
            <a:gdLst/>
            <a:ahLst/>
            <a:cxnLst/>
            <a:rect l="l" t="t" r="r" b="b"/>
            <a:pathLst>
              <a:path w="11944350" h="6665595">
                <a:moveTo>
                  <a:pt x="0" y="6665010"/>
                </a:moveTo>
                <a:lnTo>
                  <a:pt x="11944045" y="6665010"/>
                </a:lnTo>
                <a:lnTo>
                  <a:pt x="11944045" y="0"/>
                </a:lnTo>
                <a:lnTo>
                  <a:pt x="0" y="0"/>
                </a:lnTo>
                <a:lnTo>
                  <a:pt x="0" y="6665010"/>
                </a:lnTo>
                <a:close/>
              </a:path>
            </a:pathLst>
          </a:custGeom>
          <a:solidFill>
            <a:srgbClr val="000000">
              <a:alpha val="81959"/>
            </a:srgbClr>
          </a:solid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6390" y="3713167"/>
            <a:ext cx="3081655" cy="1930400"/>
          </a:xfrm>
          <a:custGeom>
            <a:avLst/>
            <a:gdLst/>
            <a:ahLst/>
            <a:cxnLst/>
            <a:rect l="l" t="t" r="r" b="b"/>
            <a:pathLst>
              <a:path w="3081654" h="1930400">
                <a:moveTo>
                  <a:pt x="0" y="1929942"/>
                </a:moveTo>
                <a:lnTo>
                  <a:pt x="3081045" y="1929942"/>
                </a:lnTo>
                <a:lnTo>
                  <a:pt x="3081045" y="0"/>
                </a:lnTo>
                <a:lnTo>
                  <a:pt x="0" y="0"/>
                </a:lnTo>
                <a:lnTo>
                  <a:pt x="0" y="1929942"/>
                </a:lnTo>
                <a:close/>
              </a:path>
            </a:pathLst>
          </a:custGeom>
          <a:solidFill>
            <a:srgbClr val="595959">
              <a:alpha val="47059"/>
            </a:srgbClr>
          </a:solid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06390" y="3376803"/>
            <a:ext cx="3081655" cy="355600"/>
          </a:xfrm>
          <a:custGeom>
            <a:avLst/>
            <a:gdLst/>
            <a:ahLst/>
            <a:cxnLst/>
            <a:rect l="l" t="t" r="r" b="b"/>
            <a:pathLst>
              <a:path w="3081654" h="355600">
                <a:moveTo>
                  <a:pt x="3021808" y="0"/>
                </a:moveTo>
                <a:lnTo>
                  <a:pt x="59237" y="0"/>
                </a:lnTo>
                <a:lnTo>
                  <a:pt x="36179" y="4654"/>
                </a:lnTo>
                <a:lnTo>
                  <a:pt x="17350" y="17348"/>
                </a:lnTo>
                <a:lnTo>
                  <a:pt x="4655" y="36175"/>
                </a:lnTo>
                <a:lnTo>
                  <a:pt x="0" y="59232"/>
                </a:lnTo>
                <a:lnTo>
                  <a:pt x="0" y="296176"/>
                </a:lnTo>
                <a:lnTo>
                  <a:pt x="4655" y="319233"/>
                </a:lnTo>
                <a:lnTo>
                  <a:pt x="17350" y="338061"/>
                </a:lnTo>
                <a:lnTo>
                  <a:pt x="36179" y="350754"/>
                </a:lnTo>
                <a:lnTo>
                  <a:pt x="59237" y="355409"/>
                </a:lnTo>
                <a:lnTo>
                  <a:pt x="3021808" y="355409"/>
                </a:lnTo>
                <a:lnTo>
                  <a:pt x="3044865" y="350754"/>
                </a:lnTo>
                <a:lnTo>
                  <a:pt x="3063693" y="338061"/>
                </a:lnTo>
                <a:lnTo>
                  <a:pt x="3076387" y="319233"/>
                </a:lnTo>
                <a:lnTo>
                  <a:pt x="3081041" y="296176"/>
                </a:lnTo>
                <a:lnTo>
                  <a:pt x="3081041" y="59232"/>
                </a:lnTo>
                <a:lnTo>
                  <a:pt x="3076387" y="36175"/>
                </a:lnTo>
                <a:lnTo>
                  <a:pt x="3063693" y="17348"/>
                </a:lnTo>
                <a:lnTo>
                  <a:pt x="3044865" y="4654"/>
                </a:lnTo>
                <a:lnTo>
                  <a:pt x="3021808" y="0"/>
                </a:lnTo>
                <a:close/>
              </a:path>
            </a:pathLst>
          </a:custGeom>
          <a:solidFill>
            <a:srgbClr val="FF004F"/>
          </a:solid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06390" y="3376803"/>
            <a:ext cx="3081655" cy="355600"/>
          </a:xfrm>
          <a:custGeom>
            <a:avLst/>
            <a:gdLst/>
            <a:ahLst/>
            <a:cxnLst/>
            <a:rect l="l" t="t" r="r" b="b"/>
            <a:pathLst>
              <a:path w="3081654" h="355600">
                <a:moveTo>
                  <a:pt x="0" y="59239"/>
                </a:moveTo>
                <a:lnTo>
                  <a:pt x="4655" y="36180"/>
                </a:lnTo>
                <a:lnTo>
                  <a:pt x="17350" y="17350"/>
                </a:lnTo>
                <a:lnTo>
                  <a:pt x="36180" y="4655"/>
                </a:lnTo>
                <a:lnTo>
                  <a:pt x="59238" y="0"/>
                </a:lnTo>
                <a:lnTo>
                  <a:pt x="3021811" y="0"/>
                </a:lnTo>
                <a:lnTo>
                  <a:pt x="3044871" y="4655"/>
                </a:lnTo>
                <a:lnTo>
                  <a:pt x="3063701" y="17350"/>
                </a:lnTo>
                <a:lnTo>
                  <a:pt x="3076396" y="36180"/>
                </a:lnTo>
                <a:lnTo>
                  <a:pt x="3081051" y="59239"/>
                </a:lnTo>
                <a:lnTo>
                  <a:pt x="3081051" y="296178"/>
                </a:lnTo>
                <a:lnTo>
                  <a:pt x="3076396" y="319236"/>
                </a:lnTo>
                <a:lnTo>
                  <a:pt x="3063701" y="338066"/>
                </a:lnTo>
                <a:lnTo>
                  <a:pt x="3044871" y="350761"/>
                </a:lnTo>
                <a:lnTo>
                  <a:pt x="3021811" y="355417"/>
                </a:lnTo>
                <a:lnTo>
                  <a:pt x="59238" y="355417"/>
                </a:lnTo>
                <a:lnTo>
                  <a:pt x="36180" y="350761"/>
                </a:lnTo>
                <a:lnTo>
                  <a:pt x="17350" y="338066"/>
                </a:lnTo>
                <a:lnTo>
                  <a:pt x="4655" y="319236"/>
                </a:lnTo>
                <a:lnTo>
                  <a:pt x="0" y="296178"/>
                </a:lnTo>
                <a:lnTo>
                  <a:pt x="0" y="59239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19808" y="3396208"/>
            <a:ext cx="17780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1219170">
              <a:spcBef>
                <a:spcPts val="100"/>
              </a:spcBef>
              <a:defRPr/>
            </a:pP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观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看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体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验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升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级</a:t>
            </a:r>
            <a:endParaRPr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55801" y="1688644"/>
            <a:ext cx="428625" cy="484505"/>
          </a:xfrm>
          <a:custGeom>
            <a:avLst/>
            <a:gdLst/>
            <a:ahLst/>
            <a:cxnLst/>
            <a:rect l="l" t="t" r="r" b="b"/>
            <a:pathLst>
              <a:path w="428625" h="484505">
                <a:moveTo>
                  <a:pt x="428625" y="0"/>
                </a:moveTo>
                <a:lnTo>
                  <a:pt x="151041" y="0"/>
                </a:lnTo>
                <a:lnTo>
                  <a:pt x="0" y="484187"/>
                </a:lnTo>
                <a:lnTo>
                  <a:pt x="277596" y="484187"/>
                </a:lnTo>
                <a:lnTo>
                  <a:pt x="428625" y="0"/>
                </a:lnTo>
                <a:close/>
              </a:path>
            </a:pathLst>
          </a:custGeom>
          <a:solidFill>
            <a:srgbClr val="D9D9D9">
              <a:alpha val="63139"/>
            </a:srgbClr>
          </a:solid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91358" y="1688644"/>
            <a:ext cx="428625" cy="484505"/>
          </a:xfrm>
          <a:custGeom>
            <a:avLst/>
            <a:gdLst/>
            <a:ahLst/>
            <a:cxnLst/>
            <a:rect l="l" t="t" r="r" b="b"/>
            <a:pathLst>
              <a:path w="428625" h="484505">
                <a:moveTo>
                  <a:pt x="428625" y="0"/>
                </a:moveTo>
                <a:lnTo>
                  <a:pt x="151041" y="0"/>
                </a:lnTo>
                <a:lnTo>
                  <a:pt x="0" y="484187"/>
                </a:lnTo>
                <a:lnTo>
                  <a:pt x="277583" y="484187"/>
                </a:lnTo>
                <a:lnTo>
                  <a:pt x="428625" y="0"/>
                </a:lnTo>
                <a:close/>
              </a:path>
            </a:pathLst>
          </a:custGeom>
          <a:solidFill>
            <a:srgbClr val="D9D9D9">
              <a:alpha val="63139"/>
            </a:srgbClr>
          </a:solid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55478" y="3713167"/>
            <a:ext cx="3081655" cy="1930400"/>
          </a:xfrm>
          <a:custGeom>
            <a:avLst/>
            <a:gdLst/>
            <a:ahLst/>
            <a:cxnLst/>
            <a:rect l="l" t="t" r="r" b="b"/>
            <a:pathLst>
              <a:path w="3081654" h="1930400">
                <a:moveTo>
                  <a:pt x="0" y="1929942"/>
                </a:moveTo>
                <a:lnTo>
                  <a:pt x="3081045" y="1929942"/>
                </a:lnTo>
                <a:lnTo>
                  <a:pt x="3081045" y="0"/>
                </a:lnTo>
                <a:lnTo>
                  <a:pt x="0" y="0"/>
                </a:lnTo>
                <a:lnTo>
                  <a:pt x="0" y="1929942"/>
                </a:lnTo>
                <a:close/>
              </a:path>
            </a:pathLst>
          </a:custGeom>
          <a:solidFill>
            <a:srgbClr val="595959">
              <a:alpha val="47059"/>
            </a:srgbClr>
          </a:solid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55478" y="3376803"/>
            <a:ext cx="3081655" cy="355600"/>
          </a:xfrm>
          <a:custGeom>
            <a:avLst/>
            <a:gdLst/>
            <a:ahLst/>
            <a:cxnLst/>
            <a:rect l="l" t="t" r="r" b="b"/>
            <a:pathLst>
              <a:path w="3081654" h="355600">
                <a:moveTo>
                  <a:pt x="3021812" y="0"/>
                </a:moveTo>
                <a:lnTo>
                  <a:pt x="59232" y="0"/>
                </a:lnTo>
                <a:lnTo>
                  <a:pt x="36175" y="4654"/>
                </a:lnTo>
                <a:lnTo>
                  <a:pt x="17348" y="17348"/>
                </a:lnTo>
                <a:lnTo>
                  <a:pt x="4654" y="36175"/>
                </a:lnTo>
                <a:lnTo>
                  <a:pt x="0" y="59232"/>
                </a:lnTo>
                <a:lnTo>
                  <a:pt x="0" y="296176"/>
                </a:lnTo>
                <a:lnTo>
                  <a:pt x="4654" y="319233"/>
                </a:lnTo>
                <a:lnTo>
                  <a:pt x="17348" y="338061"/>
                </a:lnTo>
                <a:lnTo>
                  <a:pt x="36175" y="350754"/>
                </a:lnTo>
                <a:lnTo>
                  <a:pt x="59232" y="355409"/>
                </a:lnTo>
                <a:lnTo>
                  <a:pt x="3021812" y="355409"/>
                </a:lnTo>
                <a:lnTo>
                  <a:pt x="3044869" y="350754"/>
                </a:lnTo>
                <a:lnTo>
                  <a:pt x="3063697" y="338061"/>
                </a:lnTo>
                <a:lnTo>
                  <a:pt x="3076390" y="319233"/>
                </a:lnTo>
                <a:lnTo>
                  <a:pt x="3081045" y="296176"/>
                </a:lnTo>
                <a:lnTo>
                  <a:pt x="3081045" y="59232"/>
                </a:lnTo>
                <a:lnTo>
                  <a:pt x="3076390" y="36175"/>
                </a:lnTo>
                <a:lnTo>
                  <a:pt x="3063697" y="17348"/>
                </a:lnTo>
                <a:lnTo>
                  <a:pt x="3044869" y="4654"/>
                </a:lnTo>
                <a:lnTo>
                  <a:pt x="3021812" y="0"/>
                </a:lnTo>
                <a:close/>
              </a:path>
            </a:pathLst>
          </a:custGeom>
          <a:solidFill>
            <a:srgbClr val="FF004F"/>
          </a:solid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55478" y="3376803"/>
            <a:ext cx="3081655" cy="355600"/>
          </a:xfrm>
          <a:custGeom>
            <a:avLst/>
            <a:gdLst/>
            <a:ahLst/>
            <a:cxnLst/>
            <a:rect l="l" t="t" r="r" b="b"/>
            <a:pathLst>
              <a:path w="3081654" h="355600">
                <a:moveTo>
                  <a:pt x="0" y="59239"/>
                </a:moveTo>
                <a:lnTo>
                  <a:pt x="4655" y="36180"/>
                </a:lnTo>
                <a:lnTo>
                  <a:pt x="17350" y="17350"/>
                </a:lnTo>
                <a:lnTo>
                  <a:pt x="36180" y="4655"/>
                </a:lnTo>
                <a:lnTo>
                  <a:pt x="59238" y="0"/>
                </a:lnTo>
                <a:lnTo>
                  <a:pt x="3021811" y="0"/>
                </a:lnTo>
                <a:lnTo>
                  <a:pt x="3044871" y="4655"/>
                </a:lnTo>
                <a:lnTo>
                  <a:pt x="3063701" y="17350"/>
                </a:lnTo>
                <a:lnTo>
                  <a:pt x="3076396" y="36180"/>
                </a:lnTo>
                <a:lnTo>
                  <a:pt x="3081051" y="59239"/>
                </a:lnTo>
                <a:lnTo>
                  <a:pt x="3081051" y="296178"/>
                </a:lnTo>
                <a:lnTo>
                  <a:pt x="3076396" y="319236"/>
                </a:lnTo>
                <a:lnTo>
                  <a:pt x="3063701" y="338066"/>
                </a:lnTo>
                <a:lnTo>
                  <a:pt x="3044871" y="350761"/>
                </a:lnTo>
                <a:lnTo>
                  <a:pt x="3021811" y="355417"/>
                </a:lnTo>
                <a:lnTo>
                  <a:pt x="59238" y="355417"/>
                </a:lnTo>
                <a:lnTo>
                  <a:pt x="36180" y="350761"/>
                </a:lnTo>
                <a:lnTo>
                  <a:pt x="17350" y="338066"/>
                </a:lnTo>
                <a:lnTo>
                  <a:pt x="4655" y="319236"/>
                </a:lnTo>
                <a:lnTo>
                  <a:pt x="0" y="296178"/>
                </a:lnTo>
                <a:lnTo>
                  <a:pt x="0" y="59239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68900" y="3396208"/>
            <a:ext cx="17780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1219170">
              <a:spcBef>
                <a:spcPts val="100"/>
              </a:spcBef>
              <a:defRPr/>
            </a:pP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创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意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体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验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升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级</a:t>
            </a:r>
            <a:endParaRPr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004570" y="3713167"/>
            <a:ext cx="3081655" cy="1930400"/>
          </a:xfrm>
          <a:custGeom>
            <a:avLst/>
            <a:gdLst/>
            <a:ahLst/>
            <a:cxnLst/>
            <a:rect l="l" t="t" r="r" b="b"/>
            <a:pathLst>
              <a:path w="3081654" h="1930400">
                <a:moveTo>
                  <a:pt x="0" y="1929942"/>
                </a:moveTo>
                <a:lnTo>
                  <a:pt x="3081045" y="1929942"/>
                </a:lnTo>
                <a:lnTo>
                  <a:pt x="3081045" y="0"/>
                </a:lnTo>
                <a:lnTo>
                  <a:pt x="0" y="0"/>
                </a:lnTo>
                <a:lnTo>
                  <a:pt x="0" y="1929942"/>
                </a:lnTo>
                <a:close/>
              </a:path>
            </a:pathLst>
          </a:custGeom>
          <a:solidFill>
            <a:srgbClr val="595959">
              <a:alpha val="47059"/>
            </a:srgbClr>
          </a:solid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004570" y="3376803"/>
            <a:ext cx="3081655" cy="355600"/>
          </a:xfrm>
          <a:custGeom>
            <a:avLst/>
            <a:gdLst/>
            <a:ahLst/>
            <a:cxnLst/>
            <a:rect l="l" t="t" r="r" b="b"/>
            <a:pathLst>
              <a:path w="3081654" h="355600">
                <a:moveTo>
                  <a:pt x="3021799" y="0"/>
                </a:moveTo>
                <a:lnTo>
                  <a:pt x="59232" y="0"/>
                </a:lnTo>
                <a:lnTo>
                  <a:pt x="36175" y="4654"/>
                </a:lnTo>
                <a:lnTo>
                  <a:pt x="17348" y="17348"/>
                </a:lnTo>
                <a:lnTo>
                  <a:pt x="4654" y="36175"/>
                </a:lnTo>
                <a:lnTo>
                  <a:pt x="0" y="59232"/>
                </a:lnTo>
                <a:lnTo>
                  <a:pt x="0" y="296176"/>
                </a:lnTo>
                <a:lnTo>
                  <a:pt x="4654" y="319233"/>
                </a:lnTo>
                <a:lnTo>
                  <a:pt x="17348" y="338061"/>
                </a:lnTo>
                <a:lnTo>
                  <a:pt x="36175" y="350754"/>
                </a:lnTo>
                <a:lnTo>
                  <a:pt x="59232" y="355409"/>
                </a:lnTo>
                <a:lnTo>
                  <a:pt x="3021799" y="355409"/>
                </a:lnTo>
                <a:lnTo>
                  <a:pt x="3044858" y="350754"/>
                </a:lnTo>
                <a:lnTo>
                  <a:pt x="3063690" y="338061"/>
                </a:lnTo>
                <a:lnTo>
                  <a:pt x="3076388" y="319233"/>
                </a:lnTo>
                <a:lnTo>
                  <a:pt x="3081045" y="296176"/>
                </a:lnTo>
                <a:lnTo>
                  <a:pt x="3081045" y="59232"/>
                </a:lnTo>
                <a:lnTo>
                  <a:pt x="3076388" y="36175"/>
                </a:lnTo>
                <a:lnTo>
                  <a:pt x="3063690" y="17348"/>
                </a:lnTo>
                <a:lnTo>
                  <a:pt x="3044858" y="4654"/>
                </a:lnTo>
                <a:lnTo>
                  <a:pt x="3021799" y="0"/>
                </a:lnTo>
                <a:close/>
              </a:path>
            </a:pathLst>
          </a:custGeom>
          <a:solidFill>
            <a:srgbClr val="FF004F"/>
          </a:solid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004570" y="3376803"/>
            <a:ext cx="3081655" cy="355600"/>
          </a:xfrm>
          <a:custGeom>
            <a:avLst/>
            <a:gdLst/>
            <a:ahLst/>
            <a:cxnLst/>
            <a:rect l="l" t="t" r="r" b="b"/>
            <a:pathLst>
              <a:path w="3081654" h="355600">
                <a:moveTo>
                  <a:pt x="0" y="59239"/>
                </a:moveTo>
                <a:lnTo>
                  <a:pt x="4655" y="36180"/>
                </a:lnTo>
                <a:lnTo>
                  <a:pt x="17350" y="17350"/>
                </a:lnTo>
                <a:lnTo>
                  <a:pt x="36180" y="4655"/>
                </a:lnTo>
                <a:lnTo>
                  <a:pt x="59238" y="0"/>
                </a:lnTo>
                <a:lnTo>
                  <a:pt x="3021811" y="0"/>
                </a:lnTo>
                <a:lnTo>
                  <a:pt x="3044871" y="4655"/>
                </a:lnTo>
                <a:lnTo>
                  <a:pt x="3063701" y="17350"/>
                </a:lnTo>
                <a:lnTo>
                  <a:pt x="3076396" y="36180"/>
                </a:lnTo>
                <a:lnTo>
                  <a:pt x="3081051" y="59239"/>
                </a:lnTo>
                <a:lnTo>
                  <a:pt x="3081051" y="296178"/>
                </a:lnTo>
                <a:lnTo>
                  <a:pt x="3076396" y="319236"/>
                </a:lnTo>
                <a:lnTo>
                  <a:pt x="3063701" y="338066"/>
                </a:lnTo>
                <a:lnTo>
                  <a:pt x="3044871" y="350761"/>
                </a:lnTo>
                <a:lnTo>
                  <a:pt x="3021811" y="355417"/>
                </a:lnTo>
                <a:lnTo>
                  <a:pt x="59238" y="355417"/>
                </a:lnTo>
                <a:lnTo>
                  <a:pt x="36180" y="350761"/>
                </a:lnTo>
                <a:lnTo>
                  <a:pt x="17350" y="338066"/>
                </a:lnTo>
                <a:lnTo>
                  <a:pt x="4655" y="319236"/>
                </a:lnTo>
                <a:lnTo>
                  <a:pt x="0" y="296178"/>
                </a:lnTo>
                <a:lnTo>
                  <a:pt x="0" y="59239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17991" y="3396208"/>
            <a:ext cx="17780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1219170">
              <a:spcBef>
                <a:spcPts val="100"/>
              </a:spcBef>
              <a:defRPr/>
            </a:pP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互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动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体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验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升</a:t>
            </a:r>
            <a:r>
              <a:rPr spc="1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级</a:t>
            </a:r>
            <a:endParaRPr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07981" y="1491687"/>
            <a:ext cx="4663847" cy="1072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77873" y="2461031"/>
            <a:ext cx="9236240" cy="749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77873" y="3771322"/>
            <a:ext cx="9589833" cy="12863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7269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0630" y="90471"/>
            <a:ext cx="11944045" cy="6665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0630" y="90471"/>
            <a:ext cx="11944351" cy="6665595"/>
          </a:xfrm>
          <a:custGeom>
            <a:avLst/>
            <a:gdLst/>
            <a:ahLst/>
            <a:cxnLst/>
            <a:rect l="l" t="t" r="r" b="b"/>
            <a:pathLst>
              <a:path w="11944350" h="6665595">
                <a:moveTo>
                  <a:pt x="0" y="6665010"/>
                </a:moveTo>
                <a:lnTo>
                  <a:pt x="11944045" y="6665010"/>
                </a:lnTo>
                <a:lnTo>
                  <a:pt x="11944045" y="0"/>
                </a:lnTo>
                <a:lnTo>
                  <a:pt x="0" y="0"/>
                </a:lnTo>
                <a:lnTo>
                  <a:pt x="0" y="6665010"/>
                </a:lnTo>
                <a:close/>
              </a:path>
            </a:pathLst>
          </a:custGeom>
          <a:solidFill>
            <a:srgbClr val="000000">
              <a:alpha val="81959"/>
            </a:srgbClr>
          </a:solid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89402" y="2256358"/>
            <a:ext cx="1189567" cy="1405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55745" y="2323369"/>
            <a:ext cx="1004163" cy="1216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36695" y="2304313"/>
            <a:ext cx="1042669" cy="1255395"/>
          </a:xfrm>
          <a:custGeom>
            <a:avLst/>
            <a:gdLst/>
            <a:ahLst/>
            <a:cxnLst/>
            <a:rect l="l" t="t" r="r" b="b"/>
            <a:pathLst>
              <a:path w="1042670" h="1255395">
                <a:moveTo>
                  <a:pt x="185457" y="0"/>
                </a:moveTo>
                <a:lnTo>
                  <a:pt x="856807" y="0"/>
                </a:lnTo>
                <a:lnTo>
                  <a:pt x="893397" y="3688"/>
                </a:lnTo>
                <a:lnTo>
                  <a:pt x="960129" y="31768"/>
                </a:lnTo>
                <a:lnTo>
                  <a:pt x="1010496" y="82134"/>
                </a:lnTo>
                <a:lnTo>
                  <a:pt x="1038580" y="148867"/>
                </a:lnTo>
                <a:lnTo>
                  <a:pt x="1042260" y="185457"/>
                </a:lnTo>
                <a:lnTo>
                  <a:pt x="1042260" y="1069580"/>
                </a:lnTo>
                <a:lnTo>
                  <a:pt x="1027700" y="1141200"/>
                </a:lnTo>
                <a:lnTo>
                  <a:pt x="987726" y="1200500"/>
                </a:lnTo>
                <a:lnTo>
                  <a:pt x="928434" y="1240470"/>
                </a:lnTo>
                <a:lnTo>
                  <a:pt x="856807" y="1255030"/>
                </a:lnTo>
                <a:lnTo>
                  <a:pt x="185457" y="1255030"/>
                </a:lnTo>
                <a:lnTo>
                  <a:pt x="113829" y="1240470"/>
                </a:lnTo>
                <a:lnTo>
                  <a:pt x="54537" y="1200500"/>
                </a:lnTo>
                <a:lnTo>
                  <a:pt x="14564" y="1141200"/>
                </a:lnTo>
                <a:lnTo>
                  <a:pt x="0" y="1069580"/>
                </a:lnTo>
                <a:lnTo>
                  <a:pt x="0" y="185457"/>
                </a:lnTo>
                <a:lnTo>
                  <a:pt x="14564" y="113829"/>
                </a:lnTo>
                <a:lnTo>
                  <a:pt x="54537" y="54537"/>
                </a:lnTo>
                <a:lnTo>
                  <a:pt x="113829" y="14564"/>
                </a:lnTo>
                <a:lnTo>
                  <a:pt x="185457" y="0"/>
                </a:lnTo>
                <a:close/>
              </a:path>
            </a:pathLst>
          </a:custGeom>
          <a:ln w="38100">
            <a:solidFill>
              <a:srgbClr val="00F8EF"/>
            </a:solidFill>
          </a:ln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68970" y="2235201"/>
            <a:ext cx="1354671" cy="14901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36460" y="2302358"/>
            <a:ext cx="1166073" cy="13030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17409" y="2283308"/>
            <a:ext cx="1204595" cy="1341755"/>
          </a:xfrm>
          <a:custGeom>
            <a:avLst/>
            <a:gdLst/>
            <a:ahLst/>
            <a:cxnLst/>
            <a:rect l="l" t="t" r="r" b="b"/>
            <a:pathLst>
              <a:path w="1204595" h="1341754">
                <a:moveTo>
                  <a:pt x="212441" y="0"/>
                </a:moveTo>
                <a:lnTo>
                  <a:pt x="991733" y="0"/>
                </a:lnTo>
                <a:lnTo>
                  <a:pt x="1033760" y="4236"/>
                </a:lnTo>
                <a:lnTo>
                  <a:pt x="1073860" y="16685"/>
                </a:lnTo>
                <a:lnTo>
                  <a:pt x="1110140" y="36376"/>
                </a:lnTo>
                <a:lnTo>
                  <a:pt x="1141730" y="62441"/>
                </a:lnTo>
                <a:lnTo>
                  <a:pt x="1167800" y="94032"/>
                </a:lnTo>
                <a:lnTo>
                  <a:pt x="1187490" y="130311"/>
                </a:lnTo>
                <a:lnTo>
                  <a:pt x="1199940" y="170414"/>
                </a:lnTo>
                <a:lnTo>
                  <a:pt x="1204170" y="212441"/>
                </a:lnTo>
                <a:lnTo>
                  <a:pt x="1204170" y="1128710"/>
                </a:lnTo>
                <a:lnTo>
                  <a:pt x="1199940" y="1170740"/>
                </a:lnTo>
                <a:lnTo>
                  <a:pt x="1187490" y="1210840"/>
                </a:lnTo>
                <a:lnTo>
                  <a:pt x="1167800" y="1247120"/>
                </a:lnTo>
                <a:lnTo>
                  <a:pt x="1141730" y="1278710"/>
                </a:lnTo>
                <a:lnTo>
                  <a:pt x="1110140" y="1304770"/>
                </a:lnTo>
                <a:lnTo>
                  <a:pt x="1073860" y="1324470"/>
                </a:lnTo>
                <a:lnTo>
                  <a:pt x="1033760" y="1336910"/>
                </a:lnTo>
                <a:lnTo>
                  <a:pt x="991733" y="1341150"/>
                </a:lnTo>
                <a:lnTo>
                  <a:pt x="212441" y="1341150"/>
                </a:lnTo>
                <a:lnTo>
                  <a:pt x="170414" y="1336910"/>
                </a:lnTo>
                <a:lnTo>
                  <a:pt x="130311" y="1324470"/>
                </a:lnTo>
                <a:lnTo>
                  <a:pt x="94032" y="1304770"/>
                </a:lnTo>
                <a:lnTo>
                  <a:pt x="62441" y="1278710"/>
                </a:lnTo>
                <a:lnTo>
                  <a:pt x="36376" y="1247120"/>
                </a:lnTo>
                <a:lnTo>
                  <a:pt x="16685" y="1210840"/>
                </a:lnTo>
                <a:lnTo>
                  <a:pt x="4236" y="1170740"/>
                </a:lnTo>
                <a:lnTo>
                  <a:pt x="0" y="1128710"/>
                </a:lnTo>
                <a:lnTo>
                  <a:pt x="0" y="212441"/>
                </a:lnTo>
                <a:lnTo>
                  <a:pt x="4236" y="170414"/>
                </a:lnTo>
                <a:lnTo>
                  <a:pt x="16685" y="130311"/>
                </a:lnTo>
                <a:lnTo>
                  <a:pt x="36376" y="94032"/>
                </a:lnTo>
                <a:lnTo>
                  <a:pt x="62441" y="62441"/>
                </a:lnTo>
                <a:lnTo>
                  <a:pt x="94032" y="36376"/>
                </a:lnTo>
                <a:lnTo>
                  <a:pt x="130311" y="16685"/>
                </a:lnTo>
                <a:lnTo>
                  <a:pt x="170414" y="4236"/>
                </a:lnTo>
                <a:lnTo>
                  <a:pt x="212441" y="0"/>
                </a:lnTo>
                <a:close/>
              </a:path>
            </a:pathLst>
          </a:custGeom>
          <a:ln w="38100">
            <a:solidFill>
              <a:srgbClr val="00F8EF"/>
            </a:solidFill>
          </a:ln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34532" y="3492500"/>
            <a:ext cx="1494371" cy="18584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20041" y="3558805"/>
            <a:ext cx="1288769" cy="16728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82843" y="3539756"/>
            <a:ext cx="1345565" cy="1711325"/>
          </a:xfrm>
          <a:custGeom>
            <a:avLst/>
            <a:gdLst/>
            <a:ahLst/>
            <a:cxnLst/>
            <a:rect l="l" t="t" r="r" b="b"/>
            <a:pathLst>
              <a:path w="1345564" h="1711325">
                <a:moveTo>
                  <a:pt x="235917" y="0"/>
                </a:moveTo>
                <a:lnTo>
                  <a:pt x="1109100" y="0"/>
                </a:lnTo>
                <a:lnTo>
                  <a:pt x="1155860" y="4713"/>
                </a:lnTo>
                <a:lnTo>
                  <a:pt x="1200370" y="18530"/>
                </a:lnTo>
                <a:lnTo>
                  <a:pt x="1240630" y="40385"/>
                </a:lnTo>
                <a:lnTo>
                  <a:pt x="1275700" y="69317"/>
                </a:lnTo>
                <a:lnTo>
                  <a:pt x="1304630" y="104381"/>
                </a:lnTo>
                <a:lnTo>
                  <a:pt x="1326490" y="144647"/>
                </a:lnTo>
                <a:lnTo>
                  <a:pt x="1340300" y="189157"/>
                </a:lnTo>
                <a:lnTo>
                  <a:pt x="1345020" y="235916"/>
                </a:lnTo>
                <a:lnTo>
                  <a:pt x="1345020" y="1475070"/>
                </a:lnTo>
                <a:lnTo>
                  <a:pt x="1340300" y="1521820"/>
                </a:lnTo>
                <a:lnTo>
                  <a:pt x="1326490" y="1566330"/>
                </a:lnTo>
                <a:lnTo>
                  <a:pt x="1304630" y="1606600"/>
                </a:lnTo>
                <a:lnTo>
                  <a:pt x="1275700" y="1641660"/>
                </a:lnTo>
                <a:lnTo>
                  <a:pt x="1240630" y="1670600"/>
                </a:lnTo>
                <a:lnTo>
                  <a:pt x="1200370" y="1692450"/>
                </a:lnTo>
                <a:lnTo>
                  <a:pt x="1155860" y="1706270"/>
                </a:lnTo>
                <a:lnTo>
                  <a:pt x="1109100" y="1710980"/>
                </a:lnTo>
                <a:lnTo>
                  <a:pt x="235917" y="1710980"/>
                </a:lnTo>
                <a:lnTo>
                  <a:pt x="189158" y="1706270"/>
                </a:lnTo>
                <a:lnTo>
                  <a:pt x="144648" y="1692450"/>
                </a:lnTo>
                <a:lnTo>
                  <a:pt x="104382" y="1670600"/>
                </a:lnTo>
                <a:lnTo>
                  <a:pt x="69317" y="1641660"/>
                </a:lnTo>
                <a:lnTo>
                  <a:pt x="40386" y="1606600"/>
                </a:lnTo>
                <a:lnTo>
                  <a:pt x="18530" y="1566330"/>
                </a:lnTo>
                <a:lnTo>
                  <a:pt x="4713" y="1521820"/>
                </a:lnTo>
                <a:lnTo>
                  <a:pt x="0" y="1475070"/>
                </a:lnTo>
                <a:lnTo>
                  <a:pt x="0" y="235916"/>
                </a:lnTo>
                <a:lnTo>
                  <a:pt x="4713" y="189157"/>
                </a:lnTo>
                <a:lnTo>
                  <a:pt x="18530" y="144647"/>
                </a:lnTo>
                <a:lnTo>
                  <a:pt x="40386" y="104381"/>
                </a:lnTo>
                <a:lnTo>
                  <a:pt x="69317" y="69317"/>
                </a:lnTo>
                <a:lnTo>
                  <a:pt x="104382" y="40385"/>
                </a:lnTo>
                <a:lnTo>
                  <a:pt x="144648" y="18530"/>
                </a:lnTo>
                <a:lnTo>
                  <a:pt x="189158" y="4713"/>
                </a:lnTo>
                <a:lnTo>
                  <a:pt x="235917" y="0"/>
                </a:lnTo>
                <a:close/>
              </a:path>
            </a:pathLst>
          </a:custGeom>
          <a:ln w="38100">
            <a:solidFill>
              <a:srgbClr val="00F8EF"/>
            </a:solidFill>
          </a:ln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61930" y="3289301"/>
            <a:ext cx="1452029" cy="15917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26928" y="3357297"/>
            <a:ext cx="1265957" cy="14047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07877" y="3338245"/>
            <a:ext cx="1304291" cy="1443355"/>
          </a:xfrm>
          <a:custGeom>
            <a:avLst/>
            <a:gdLst/>
            <a:ahLst/>
            <a:cxnLst/>
            <a:rect l="l" t="t" r="r" b="b"/>
            <a:pathLst>
              <a:path w="1304289" h="1443354">
                <a:moveTo>
                  <a:pt x="229089" y="0"/>
                </a:moveTo>
                <a:lnTo>
                  <a:pt x="1074970" y="0"/>
                </a:lnTo>
                <a:lnTo>
                  <a:pt x="1120350" y="4575"/>
                </a:lnTo>
                <a:lnTo>
                  <a:pt x="1163580" y="17993"/>
                </a:lnTo>
                <a:lnTo>
                  <a:pt x="1202690" y="39220"/>
                </a:lnTo>
                <a:lnTo>
                  <a:pt x="1236740" y="67317"/>
                </a:lnTo>
                <a:lnTo>
                  <a:pt x="1264840" y="101371"/>
                </a:lnTo>
                <a:lnTo>
                  <a:pt x="1286060" y="140478"/>
                </a:lnTo>
                <a:lnTo>
                  <a:pt x="1299480" y="183706"/>
                </a:lnTo>
                <a:lnTo>
                  <a:pt x="1304060" y="229089"/>
                </a:lnTo>
                <a:lnTo>
                  <a:pt x="1304060" y="1213800"/>
                </a:lnTo>
                <a:lnTo>
                  <a:pt x="1299480" y="1259190"/>
                </a:lnTo>
                <a:lnTo>
                  <a:pt x="1286060" y="1302410"/>
                </a:lnTo>
                <a:lnTo>
                  <a:pt x="1264840" y="1341520"/>
                </a:lnTo>
                <a:lnTo>
                  <a:pt x="1236740" y="1375580"/>
                </a:lnTo>
                <a:lnTo>
                  <a:pt x="1202690" y="1403670"/>
                </a:lnTo>
                <a:lnTo>
                  <a:pt x="1163580" y="1424900"/>
                </a:lnTo>
                <a:lnTo>
                  <a:pt x="1120350" y="1438320"/>
                </a:lnTo>
                <a:lnTo>
                  <a:pt x="1074970" y="1442890"/>
                </a:lnTo>
                <a:lnTo>
                  <a:pt x="229089" y="1442890"/>
                </a:lnTo>
                <a:lnTo>
                  <a:pt x="183707" y="1438320"/>
                </a:lnTo>
                <a:lnTo>
                  <a:pt x="140479" y="1424900"/>
                </a:lnTo>
                <a:lnTo>
                  <a:pt x="101372" y="1403670"/>
                </a:lnTo>
                <a:lnTo>
                  <a:pt x="67317" y="1375580"/>
                </a:lnTo>
                <a:lnTo>
                  <a:pt x="39220" y="1341520"/>
                </a:lnTo>
                <a:lnTo>
                  <a:pt x="17993" y="1302410"/>
                </a:lnTo>
                <a:lnTo>
                  <a:pt x="4575" y="1259190"/>
                </a:lnTo>
                <a:lnTo>
                  <a:pt x="0" y="1213800"/>
                </a:lnTo>
                <a:lnTo>
                  <a:pt x="0" y="229089"/>
                </a:lnTo>
                <a:lnTo>
                  <a:pt x="4575" y="183706"/>
                </a:lnTo>
                <a:lnTo>
                  <a:pt x="17993" y="140478"/>
                </a:lnTo>
                <a:lnTo>
                  <a:pt x="39220" y="101371"/>
                </a:lnTo>
                <a:lnTo>
                  <a:pt x="67317" y="67317"/>
                </a:lnTo>
                <a:lnTo>
                  <a:pt x="101372" y="39220"/>
                </a:lnTo>
                <a:lnTo>
                  <a:pt x="140479" y="17993"/>
                </a:lnTo>
                <a:lnTo>
                  <a:pt x="183706" y="4575"/>
                </a:lnTo>
                <a:lnTo>
                  <a:pt x="229089" y="0"/>
                </a:lnTo>
                <a:close/>
              </a:path>
            </a:pathLst>
          </a:custGeom>
          <a:ln w="38100">
            <a:solidFill>
              <a:srgbClr val="00F8EF"/>
            </a:solidFill>
          </a:ln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323171" y="5236633"/>
            <a:ext cx="1096432" cy="12276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390875" y="5302758"/>
            <a:ext cx="908773" cy="10409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71825" y="5283709"/>
            <a:ext cx="947419" cy="1079500"/>
          </a:xfrm>
          <a:custGeom>
            <a:avLst/>
            <a:gdLst/>
            <a:ahLst/>
            <a:cxnLst/>
            <a:rect l="l" t="t" r="r" b="b"/>
            <a:pathLst>
              <a:path w="947420" h="1079500">
                <a:moveTo>
                  <a:pt x="169558" y="0"/>
                </a:moveTo>
                <a:lnTo>
                  <a:pt x="777317" y="0"/>
                </a:lnTo>
                <a:lnTo>
                  <a:pt x="810702" y="3365"/>
                </a:lnTo>
                <a:lnTo>
                  <a:pt x="871750" y="29052"/>
                </a:lnTo>
                <a:lnTo>
                  <a:pt x="917822" y="75125"/>
                </a:lnTo>
                <a:lnTo>
                  <a:pt x="943510" y="136172"/>
                </a:lnTo>
                <a:lnTo>
                  <a:pt x="946875" y="169558"/>
                </a:lnTo>
                <a:lnTo>
                  <a:pt x="946875" y="909496"/>
                </a:lnTo>
                <a:lnTo>
                  <a:pt x="933560" y="974935"/>
                </a:lnTo>
                <a:lnTo>
                  <a:pt x="896994" y="1029170"/>
                </a:lnTo>
                <a:lnTo>
                  <a:pt x="842756" y="1065740"/>
                </a:lnTo>
                <a:lnTo>
                  <a:pt x="777317" y="1079050"/>
                </a:lnTo>
                <a:lnTo>
                  <a:pt x="169558" y="1079050"/>
                </a:lnTo>
                <a:lnTo>
                  <a:pt x="104119" y="1065740"/>
                </a:lnTo>
                <a:lnTo>
                  <a:pt x="49881" y="1029170"/>
                </a:lnTo>
                <a:lnTo>
                  <a:pt x="13315" y="974935"/>
                </a:lnTo>
                <a:lnTo>
                  <a:pt x="0" y="909496"/>
                </a:lnTo>
                <a:lnTo>
                  <a:pt x="0" y="169558"/>
                </a:lnTo>
                <a:lnTo>
                  <a:pt x="13315" y="104119"/>
                </a:lnTo>
                <a:lnTo>
                  <a:pt x="49881" y="49881"/>
                </a:lnTo>
                <a:lnTo>
                  <a:pt x="104119" y="13315"/>
                </a:lnTo>
                <a:lnTo>
                  <a:pt x="169558" y="0"/>
                </a:lnTo>
                <a:close/>
              </a:path>
            </a:pathLst>
          </a:custGeom>
          <a:ln w="38100">
            <a:solidFill>
              <a:srgbClr val="00F8EF"/>
            </a:solidFill>
          </a:ln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32100" y="2044700"/>
            <a:ext cx="1270000" cy="13419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97187" y="2110719"/>
            <a:ext cx="1085024" cy="115709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78137" y="2091665"/>
            <a:ext cx="1123315" cy="1195705"/>
          </a:xfrm>
          <a:custGeom>
            <a:avLst/>
            <a:gdLst/>
            <a:ahLst/>
            <a:cxnLst/>
            <a:rect l="l" t="t" r="r" b="b"/>
            <a:pathLst>
              <a:path w="1123314" h="1195704">
                <a:moveTo>
                  <a:pt x="198934" y="0"/>
                </a:moveTo>
                <a:lnTo>
                  <a:pt x="924194" y="0"/>
                </a:lnTo>
                <a:lnTo>
                  <a:pt x="963500" y="3962"/>
                </a:lnTo>
                <a:lnTo>
                  <a:pt x="1001067" y="15623"/>
                </a:lnTo>
                <a:lnTo>
                  <a:pt x="1035050" y="34069"/>
                </a:lnTo>
                <a:lnTo>
                  <a:pt x="1064640" y="58485"/>
                </a:lnTo>
                <a:lnTo>
                  <a:pt x="1089060" y="88076"/>
                </a:lnTo>
                <a:lnTo>
                  <a:pt x="1107500" y="122061"/>
                </a:lnTo>
                <a:lnTo>
                  <a:pt x="1119170" y="159628"/>
                </a:lnTo>
                <a:lnTo>
                  <a:pt x="1123130" y="198934"/>
                </a:lnTo>
                <a:lnTo>
                  <a:pt x="1123130" y="996259"/>
                </a:lnTo>
                <a:lnTo>
                  <a:pt x="1119170" y="1035570"/>
                </a:lnTo>
                <a:lnTo>
                  <a:pt x="1107500" y="1073130"/>
                </a:lnTo>
                <a:lnTo>
                  <a:pt x="1089060" y="1107120"/>
                </a:lnTo>
                <a:lnTo>
                  <a:pt x="1064640" y="1136710"/>
                </a:lnTo>
                <a:lnTo>
                  <a:pt x="1035050" y="1161120"/>
                </a:lnTo>
                <a:lnTo>
                  <a:pt x="1001067" y="1179570"/>
                </a:lnTo>
                <a:lnTo>
                  <a:pt x="963500" y="1191230"/>
                </a:lnTo>
                <a:lnTo>
                  <a:pt x="924194" y="1195190"/>
                </a:lnTo>
                <a:lnTo>
                  <a:pt x="198934" y="1195190"/>
                </a:lnTo>
                <a:lnTo>
                  <a:pt x="159628" y="1191230"/>
                </a:lnTo>
                <a:lnTo>
                  <a:pt x="122061" y="1179570"/>
                </a:lnTo>
                <a:lnTo>
                  <a:pt x="88076" y="1161120"/>
                </a:lnTo>
                <a:lnTo>
                  <a:pt x="58485" y="1136710"/>
                </a:lnTo>
                <a:lnTo>
                  <a:pt x="34069" y="1107120"/>
                </a:lnTo>
                <a:lnTo>
                  <a:pt x="15623" y="1073130"/>
                </a:lnTo>
                <a:lnTo>
                  <a:pt x="3962" y="1035570"/>
                </a:lnTo>
                <a:lnTo>
                  <a:pt x="0" y="996259"/>
                </a:lnTo>
                <a:lnTo>
                  <a:pt x="0" y="198934"/>
                </a:lnTo>
                <a:lnTo>
                  <a:pt x="3962" y="159628"/>
                </a:lnTo>
                <a:lnTo>
                  <a:pt x="15623" y="122061"/>
                </a:lnTo>
                <a:lnTo>
                  <a:pt x="34069" y="88076"/>
                </a:lnTo>
                <a:lnTo>
                  <a:pt x="58485" y="58485"/>
                </a:lnTo>
                <a:lnTo>
                  <a:pt x="88076" y="34069"/>
                </a:lnTo>
                <a:lnTo>
                  <a:pt x="122061" y="15623"/>
                </a:lnTo>
                <a:lnTo>
                  <a:pt x="159628" y="3962"/>
                </a:lnTo>
                <a:lnTo>
                  <a:pt x="198934" y="0"/>
                </a:lnTo>
                <a:close/>
              </a:path>
            </a:pathLst>
          </a:custGeom>
          <a:ln w="38100">
            <a:solidFill>
              <a:srgbClr val="00F8EF"/>
            </a:solidFill>
          </a:ln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94200" y="4652430"/>
            <a:ext cx="1244600" cy="13546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60521" y="4719219"/>
            <a:ext cx="1057793" cy="11670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441469" y="4700169"/>
            <a:ext cx="1096011" cy="1205231"/>
          </a:xfrm>
          <a:custGeom>
            <a:avLst/>
            <a:gdLst/>
            <a:ahLst/>
            <a:cxnLst/>
            <a:rect l="l" t="t" r="r" b="b"/>
            <a:pathLst>
              <a:path w="1096010" h="1205229">
                <a:moveTo>
                  <a:pt x="194394" y="0"/>
                </a:moveTo>
                <a:lnTo>
                  <a:pt x="901499" y="0"/>
                </a:lnTo>
                <a:lnTo>
                  <a:pt x="939889" y="3870"/>
                </a:lnTo>
                <a:lnTo>
                  <a:pt x="976605" y="15267"/>
                </a:lnTo>
                <a:lnTo>
                  <a:pt x="1038740" y="57155"/>
                </a:lnTo>
                <a:lnTo>
                  <a:pt x="1080630" y="119288"/>
                </a:lnTo>
                <a:lnTo>
                  <a:pt x="1092020" y="156003"/>
                </a:lnTo>
                <a:lnTo>
                  <a:pt x="1095890" y="194394"/>
                </a:lnTo>
                <a:lnTo>
                  <a:pt x="1095890" y="1010788"/>
                </a:lnTo>
                <a:lnTo>
                  <a:pt x="1092020" y="1049180"/>
                </a:lnTo>
                <a:lnTo>
                  <a:pt x="1080630" y="1085890"/>
                </a:lnTo>
                <a:lnTo>
                  <a:pt x="1038740" y="1148030"/>
                </a:lnTo>
                <a:lnTo>
                  <a:pt x="976605" y="1189920"/>
                </a:lnTo>
                <a:lnTo>
                  <a:pt x="939889" y="1201310"/>
                </a:lnTo>
                <a:lnTo>
                  <a:pt x="901499" y="1205180"/>
                </a:lnTo>
                <a:lnTo>
                  <a:pt x="194394" y="1205180"/>
                </a:lnTo>
                <a:lnTo>
                  <a:pt x="156003" y="1201310"/>
                </a:lnTo>
                <a:lnTo>
                  <a:pt x="119288" y="1189920"/>
                </a:lnTo>
                <a:lnTo>
                  <a:pt x="57155" y="1148030"/>
                </a:lnTo>
                <a:lnTo>
                  <a:pt x="15267" y="1085890"/>
                </a:lnTo>
                <a:lnTo>
                  <a:pt x="3870" y="1049180"/>
                </a:lnTo>
                <a:lnTo>
                  <a:pt x="0" y="1010788"/>
                </a:lnTo>
                <a:lnTo>
                  <a:pt x="0" y="194394"/>
                </a:lnTo>
                <a:lnTo>
                  <a:pt x="3870" y="156003"/>
                </a:lnTo>
                <a:lnTo>
                  <a:pt x="15267" y="119288"/>
                </a:lnTo>
                <a:lnTo>
                  <a:pt x="57155" y="57155"/>
                </a:lnTo>
                <a:lnTo>
                  <a:pt x="119288" y="15267"/>
                </a:lnTo>
                <a:lnTo>
                  <a:pt x="156003" y="3870"/>
                </a:lnTo>
                <a:lnTo>
                  <a:pt x="194394" y="0"/>
                </a:lnTo>
                <a:close/>
              </a:path>
            </a:pathLst>
          </a:custGeom>
          <a:ln w="38100">
            <a:solidFill>
              <a:srgbClr val="00F8EF"/>
            </a:solidFill>
          </a:ln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002372" y="5054596"/>
            <a:ext cx="1312329" cy="15451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068652" y="5122230"/>
            <a:ext cx="1125891" cy="135682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049602" y="5103178"/>
            <a:ext cx="1164591" cy="1395095"/>
          </a:xfrm>
          <a:custGeom>
            <a:avLst/>
            <a:gdLst/>
            <a:ahLst/>
            <a:cxnLst/>
            <a:rect l="l" t="t" r="r" b="b"/>
            <a:pathLst>
              <a:path w="1164589" h="1395095">
                <a:moveTo>
                  <a:pt x="205745" y="0"/>
                </a:moveTo>
                <a:lnTo>
                  <a:pt x="958246" y="0"/>
                </a:lnTo>
                <a:lnTo>
                  <a:pt x="998924" y="4100"/>
                </a:lnTo>
                <a:lnTo>
                  <a:pt x="1037770" y="16159"/>
                </a:lnTo>
                <a:lnTo>
                  <a:pt x="1072910" y="35233"/>
                </a:lnTo>
                <a:lnTo>
                  <a:pt x="1103510" y="60480"/>
                </a:lnTo>
                <a:lnTo>
                  <a:pt x="1128760" y="91079"/>
                </a:lnTo>
                <a:lnTo>
                  <a:pt x="1147830" y="126221"/>
                </a:lnTo>
                <a:lnTo>
                  <a:pt x="1159890" y="165067"/>
                </a:lnTo>
                <a:lnTo>
                  <a:pt x="1163990" y="205745"/>
                </a:lnTo>
                <a:lnTo>
                  <a:pt x="1163990" y="1189190"/>
                </a:lnTo>
                <a:lnTo>
                  <a:pt x="1159890" y="1229870"/>
                </a:lnTo>
                <a:lnTo>
                  <a:pt x="1147830" y="1268710"/>
                </a:lnTo>
                <a:lnTo>
                  <a:pt x="1128760" y="1303860"/>
                </a:lnTo>
                <a:lnTo>
                  <a:pt x="1103510" y="1334450"/>
                </a:lnTo>
                <a:lnTo>
                  <a:pt x="1072910" y="1359700"/>
                </a:lnTo>
                <a:lnTo>
                  <a:pt x="1037770" y="1378780"/>
                </a:lnTo>
                <a:lnTo>
                  <a:pt x="998924" y="1390830"/>
                </a:lnTo>
                <a:lnTo>
                  <a:pt x="958246" y="1394940"/>
                </a:lnTo>
                <a:lnTo>
                  <a:pt x="205745" y="1394940"/>
                </a:lnTo>
                <a:lnTo>
                  <a:pt x="165067" y="1390830"/>
                </a:lnTo>
                <a:lnTo>
                  <a:pt x="126221" y="1378780"/>
                </a:lnTo>
                <a:lnTo>
                  <a:pt x="91079" y="1359700"/>
                </a:lnTo>
                <a:lnTo>
                  <a:pt x="60480" y="1334450"/>
                </a:lnTo>
                <a:lnTo>
                  <a:pt x="35233" y="1303860"/>
                </a:lnTo>
                <a:lnTo>
                  <a:pt x="16159" y="1268710"/>
                </a:lnTo>
                <a:lnTo>
                  <a:pt x="4100" y="1229870"/>
                </a:lnTo>
                <a:lnTo>
                  <a:pt x="0" y="1189190"/>
                </a:lnTo>
                <a:lnTo>
                  <a:pt x="0" y="205745"/>
                </a:lnTo>
                <a:lnTo>
                  <a:pt x="4100" y="165067"/>
                </a:lnTo>
                <a:lnTo>
                  <a:pt x="16159" y="126221"/>
                </a:lnTo>
                <a:lnTo>
                  <a:pt x="35233" y="91079"/>
                </a:lnTo>
                <a:lnTo>
                  <a:pt x="60480" y="60480"/>
                </a:lnTo>
                <a:lnTo>
                  <a:pt x="91079" y="35233"/>
                </a:lnTo>
                <a:lnTo>
                  <a:pt x="126221" y="16159"/>
                </a:lnTo>
                <a:lnTo>
                  <a:pt x="165067" y="4100"/>
                </a:lnTo>
                <a:lnTo>
                  <a:pt x="205745" y="0"/>
                </a:lnTo>
                <a:close/>
              </a:path>
            </a:pathLst>
          </a:custGeom>
          <a:ln w="38100">
            <a:solidFill>
              <a:srgbClr val="00F8EF"/>
            </a:solidFill>
          </a:ln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616201" y="3238500"/>
            <a:ext cx="1820329" cy="21590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682342" y="3305761"/>
            <a:ext cx="1634553" cy="19702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663293" y="3286710"/>
            <a:ext cx="1673225" cy="2008505"/>
          </a:xfrm>
          <a:custGeom>
            <a:avLst/>
            <a:gdLst/>
            <a:ahLst/>
            <a:cxnLst/>
            <a:rect l="l" t="t" r="r" b="b"/>
            <a:pathLst>
              <a:path w="1673225" h="2008504">
                <a:moveTo>
                  <a:pt x="291000" y="0"/>
                </a:moveTo>
                <a:lnTo>
                  <a:pt x="1381650" y="0"/>
                </a:lnTo>
                <a:lnTo>
                  <a:pt x="1410950" y="1479"/>
                </a:lnTo>
                <a:lnTo>
                  <a:pt x="1467850" y="13083"/>
                </a:lnTo>
                <a:lnTo>
                  <a:pt x="1544200" y="49711"/>
                </a:lnTo>
                <a:lnTo>
                  <a:pt x="1587340" y="85310"/>
                </a:lnTo>
                <a:lnTo>
                  <a:pt x="1622940" y="128456"/>
                </a:lnTo>
                <a:lnTo>
                  <a:pt x="1649600" y="177579"/>
                </a:lnTo>
                <a:lnTo>
                  <a:pt x="1666760" y="232758"/>
                </a:lnTo>
                <a:lnTo>
                  <a:pt x="1672650" y="291000"/>
                </a:lnTo>
                <a:lnTo>
                  <a:pt x="1672650" y="1717300"/>
                </a:lnTo>
                <a:lnTo>
                  <a:pt x="1666760" y="1775540"/>
                </a:lnTo>
                <a:lnTo>
                  <a:pt x="1649600" y="1830720"/>
                </a:lnTo>
                <a:lnTo>
                  <a:pt x="1622940" y="1879850"/>
                </a:lnTo>
                <a:lnTo>
                  <a:pt x="1587340" y="1922990"/>
                </a:lnTo>
                <a:lnTo>
                  <a:pt x="1544200" y="1958591"/>
                </a:lnTo>
                <a:lnTo>
                  <a:pt x="1495070" y="1985251"/>
                </a:lnTo>
                <a:lnTo>
                  <a:pt x="1439900" y="2002411"/>
                </a:lnTo>
                <a:lnTo>
                  <a:pt x="1381650" y="2008301"/>
                </a:lnTo>
                <a:lnTo>
                  <a:pt x="291000" y="2008301"/>
                </a:lnTo>
                <a:lnTo>
                  <a:pt x="232758" y="2002411"/>
                </a:lnTo>
                <a:lnTo>
                  <a:pt x="177579" y="1985251"/>
                </a:lnTo>
                <a:lnTo>
                  <a:pt x="128457" y="1958591"/>
                </a:lnTo>
                <a:lnTo>
                  <a:pt x="85311" y="1922990"/>
                </a:lnTo>
                <a:lnTo>
                  <a:pt x="49711" y="1879850"/>
                </a:lnTo>
                <a:lnTo>
                  <a:pt x="23049" y="1830720"/>
                </a:lnTo>
                <a:lnTo>
                  <a:pt x="5897" y="1775540"/>
                </a:lnTo>
                <a:lnTo>
                  <a:pt x="0" y="1717300"/>
                </a:lnTo>
                <a:lnTo>
                  <a:pt x="0" y="291000"/>
                </a:lnTo>
                <a:lnTo>
                  <a:pt x="5897" y="232758"/>
                </a:lnTo>
                <a:lnTo>
                  <a:pt x="23049" y="177579"/>
                </a:lnTo>
                <a:lnTo>
                  <a:pt x="49711" y="128456"/>
                </a:lnTo>
                <a:lnTo>
                  <a:pt x="85311" y="85310"/>
                </a:lnTo>
                <a:lnTo>
                  <a:pt x="128457" y="49711"/>
                </a:lnTo>
                <a:lnTo>
                  <a:pt x="177579" y="23049"/>
                </a:lnTo>
                <a:lnTo>
                  <a:pt x="232758" y="5897"/>
                </a:lnTo>
                <a:lnTo>
                  <a:pt x="291000" y="0"/>
                </a:lnTo>
                <a:close/>
              </a:path>
            </a:pathLst>
          </a:custGeom>
          <a:ln w="38100">
            <a:solidFill>
              <a:srgbClr val="00F8EF"/>
            </a:solidFill>
          </a:ln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713001" y="442909"/>
            <a:ext cx="8785099" cy="9632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49083" y="6155986"/>
            <a:ext cx="21844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1219170">
              <a:spcBef>
                <a:spcPts val="100"/>
              </a:spcBef>
              <a:defRPr/>
            </a:pP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备注：核心用户指抖音的高活跃度用户</a:t>
            </a:r>
            <a:endParaRPr sz="1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03FD44F9-03E5-4C64-A43E-68D0EACAE19A}"/>
              </a:ext>
            </a:extLst>
          </p:cNvPr>
          <p:cNvGrpSpPr/>
          <p:nvPr/>
        </p:nvGrpSpPr>
        <p:grpSpPr>
          <a:xfrm>
            <a:off x="6373251" y="2835317"/>
            <a:ext cx="2296856" cy="1138773"/>
            <a:chOff x="5232863" y="1537284"/>
            <a:chExt cx="1722642" cy="854080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9AE66DC-9876-4081-ABC5-9AA3527A4650}"/>
                </a:ext>
              </a:extLst>
            </p:cNvPr>
            <p:cNvSpPr txBox="1"/>
            <p:nvPr/>
          </p:nvSpPr>
          <p:spPr>
            <a:xfrm>
              <a:off x="5317205" y="1537284"/>
              <a:ext cx="1638300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5333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  <a:cs typeface="Lantinghei SC Demibold" charset="-122"/>
                </a:rPr>
                <a:t>90%</a:t>
              </a:r>
              <a:br>
                <a:rPr kumimoji="1" lang="en-US" altLang="zh-CN" sz="5333" b="1" dirty="0">
                  <a:solidFill>
                    <a:srgbClr val="FF0000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</a:br>
              <a:r>
                <a:rPr kumimoji="1" lang="zh-CN" altLang="en-US" sz="1467" b="1" dirty="0">
                  <a:solidFill>
                    <a:schemeClr val="bg1"/>
                  </a:solidFill>
                  <a:latin typeface="华文彩云" panose="02010800040101010101" pitchFamily="2" charset="-122"/>
                  <a:ea typeface="华文彩云" panose="02010800040101010101" pitchFamily="2" charset="-122"/>
                  <a:cs typeface="Lantinghei SC Demibold" charset="-122"/>
                </a:rPr>
                <a:t>用户为</a:t>
              </a:r>
              <a:r>
                <a:rPr kumimoji="1" lang="en-US" altLang="zh-CN" sz="1467" b="1" dirty="0">
                  <a:solidFill>
                    <a:srgbClr val="00F8EF"/>
                  </a:solidFill>
                  <a:latin typeface="华文彩云" panose="02010800040101010101" pitchFamily="2" charset="-122"/>
                  <a:ea typeface="华文彩云" panose="02010800040101010101" pitchFamily="2" charset="-122"/>
                  <a:cs typeface="Lantinghei SC Demibold" charset="-122"/>
                </a:rPr>
                <a:t>35</a:t>
              </a:r>
              <a:r>
                <a:rPr kumimoji="1" lang="zh-CN" altLang="en-US" sz="1467" b="1" dirty="0">
                  <a:solidFill>
                    <a:srgbClr val="00F8EF"/>
                  </a:solidFill>
                  <a:latin typeface="华文彩云" panose="02010800040101010101" pitchFamily="2" charset="-122"/>
                  <a:ea typeface="华文彩云" panose="02010800040101010101" pitchFamily="2" charset="-122"/>
                  <a:cs typeface="Lantinghei SC Demibold" charset="-122"/>
                </a:rPr>
                <a:t>岁以下</a:t>
              </a:r>
              <a:r>
                <a:rPr kumimoji="1" lang="zh-CN" altLang="en-US" sz="1467" b="1" dirty="0">
                  <a:solidFill>
                    <a:schemeClr val="bg1"/>
                  </a:solidFill>
                  <a:latin typeface="华文彩云" panose="02010800040101010101" pitchFamily="2" charset="-122"/>
                  <a:ea typeface="华文彩云" panose="02010800040101010101" pitchFamily="2" charset="-122"/>
                  <a:cs typeface="Lantinghei SC Demibold" charset="-122"/>
                </a:rPr>
                <a:t>人群</a:t>
              </a:r>
              <a:endParaRPr kumimoji="1" lang="zh-CN" altLang="en-US" sz="5333" b="1" dirty="0">
                <a:solidFill>
                  <a:schemeClr val="bg1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Lantinghei SC Demibold" charset="-122"/>
              </a:endParaRPr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BAD4778A-EA5D-44EF-B0F8-61ED0DFE3699}"/>
                </a:ext>
              </a:extLst>
            </p:cNvPr>
            <p:cNvCxnSpPr/>
            <p:nvPr/>
          </p:nvCxnSpPr>
          <p:spPr>
            <a:xfrm>
              <a:off x="5232863" y="1676400"/>
              <a:ext cx="0" cy="679326"/>
            </a:xfrm>
            <a:prstGeom prst="line">
              <a:avLst/>
            </a:prstGeom>
            <a:ln>
              <a:solidFill>
                <a:srgbClr val="00F8E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796FA05-BCF7-417D-8608-576785F17934}"/>
              </a:ext>
            </a:extLst>
          </p:cNvPr>
          <p:cNvGrpSpPr/>
          <p:nvPr/>
        </p:nvGrpSpPr>
        <p:grpSpPr>
          <a:xfrm>
            <a:off x="6374636" y="4123278"/>
            <a:ext cx="2296856" cy="1138773"/>
            <a:chOff x="5232863" y="1537284"/>
            <a:chExt cx="1722642" cy="854080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F42CABD1-836C-4E16-892B-CA1F0BF91397}"/>
                </a:ext>
              </a:extLst>
            </p:cNvPr>
            <p:cNvSpPr txBox="1"/>
            <p:nvPr/>
          </p:nvSpPr>
          <p:spPr>
            <a:xfrm>
              <a:off x="5317205" y="1537284"/>
              <a:ext cx="1638300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5333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  <a:cs typeface="Lantinghei SC Demibold" charset="-122"/>
                </a:rPr>
                <a:t>45:55</a:t>
              </a:r>
              <a:br>
                <a:rPr kumimoji="1" lang="en-US" altLang="zh-CN" sz="5333" b="1" dirty="0">
                  <a:solidFill>
                    <a:srgbClr val="FF0000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</a:br>
              <a:r>
                <a:rPr kumimoji="1" lang="zh-CN" altLang="en-US" sz="1467" b="1" dirty="0">
                  <a:solidFill>
                    <a:srgbClr val="00F8EF"/>
                  </a:solidFill>
                  <a:latin typeface="华文彩云" panose="02010800040101010101" pitchFamily="2" charset="-122"/>
                  <a:ea typeface="华文彩云" panose="02010800040101010101" pitchFamily="2" charset="-122"/>
                  <a:cs typeface="Lantinghei SC Demibold" charset="-122"/>
                </a:rPr>
                <a:t>男：女</a:t>
              </a:r>
              <a:r>
                <a:rPr kumimoji="1" lang="zh-CN" altLang="en-US" sz="1467" b="1" dirty="0">
                  <a:solidFill>
                    <a:schemeClr val="bg1"/>
                  </a:solidFill>
                  <a:latin typeface="华文彩云" panose="02010800040101010101" pitchFamily="2" charset="-122"/>
                  <a:ea typeface="华文彩云" panose="02010800040101010101" pitchFamily="2" charset="-122"/>
                  <a:cs typeface="Lantinghei SC Demibold" charset="-122"/>
                </a:rPr>
                <a:t>性别比例</a:t>
              </a:r>
              <a:endParaRPr kumimoji="1" lang="zh-CN" altLang="en-US" sz="5333" b="1" dirty="0">
                <a:solidFill>
                  <a:schemeClr val="bg1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Lantinghei SC Demibold" charset="-122"/>
              </a:endParaRPr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DD844218-6E29-43D9-9AA9-A32BADB23966}"/>
                </a:ext>
              </a:extLst>
            </p:cNvPr>
            <p:cNvCxnSpPr/>
            <p:nvPr/>
          </p:nvCxnSpPr>
          <p:spPr>
            <a:xfrm>
              <a:off x="5232863" y="1676400"/>
              <a:ext cx="0" cy="679326"/>
            </a:xfrm>
            <a:prstGeom prst="line">
              <a:avLst/>
            </a:prstGeom>
            <a:ln>
              <a:solidFill>
                <a:srgbClr val="00F8E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B826E68-E681-485D-8455-102B58BA90AF}"/>
              </a:ext>
            </a:extLst>
          </p:cNvPr>
          <p:cNvGrpSpPr/>
          <p:nvPr/>
        </p:nvGrpSpPr>
        <p:grpSpPr>
          <a:xfrm>
            <a:off x="8976320" y="2814610"/>
            <a:ext cx="2685349" cy="1138773"/>
            <a:chOff x="5232863" y="1537284"/>
            <a:chExt cx="2014012" cy="854080"/>
          </a:xfrm>
        </p:grpSpPr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6A1604DB-C3A7-4DF1-8A8D-866F431471EA}"/>
                </a:ext>
              </a:extLst>
            </p:cNvPr>
            <p:cNvSpPr txBox="1"/>
            <p:nvPr/>
          </p:nvSpPr>
          <p:spPr>
            <a:xfrm>
              <a:off x="5317204" y="1537284"/>
              <a:ext cx="1929671" cy="8540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sz="5333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  <a:cs typeface="Lantinghei SC Demibold" charset="-122"/>
                </a:rPr>
                <a:t>70%</a:t>
              </a:r>
              <a:br>
                <a:rPr kumimoji="1" lang="en-US" altLang="zh-CN" sz="5333" b="1" dirty="0">
                  <a:solidFill>
                    <a:srgbClr val="FF0000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</a:br>
              <a:r>
                <a:rPr kumimoji="1" lang="zh-CN" altLang="en-US" sz="1467" b="1" dirty="0">
                  <a:solidFill>
                    <a:schemeClr val="bg1"/>
                  </a:solidFill>
                  <a:latin typeface="华文彩云" panose="02010800040101010101" pitchFamily="2" charset="-122"/>
                  <a:ea typeface="华文彩云" panose="02010800040101010101" pitchFamily="2" charset="-122"/>
                  <a:cs typeface="Lantinghei SC Demibold" charset="-122"/>
                </a:rPr>
                <a:t>核心用户来自</a:t>
              </a:r>
              <a:r>
                <a:rPr kumimoji="1" lang="zh-CN" altLang="en-US" sz="1467" b="1" dirty="0">
                  <a:solidFill>
                    <a:srgbClr val="00F8EF"/>
                  </a:solidFill>
                  <a:latin typeface="华文彩云" panose="02010800040101010101" pitchFamily="2" charset="-122"/>
                  <a:ea typeface="华文彩云" panose="02010800040101010101" pitchFamily="2" charset="-122"/>
                  <a:cs typeface="Lantinghei SC Demibold" charset="-122"/>
                </a:rPr>
                <a:t>一、二线城市</a:t>
              </a:r>
              <a:endParaRPr kumimoji="1" lang="zh-CN" altLang="en-US" sz="5333" b="1" dirty="0">
                <a:solidFill>
                  <a:srgbClr val="00F8EF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Lantinghei SC Demibold" charset="-122"/>
              </a:endParaRPr>
            </a:p>
          </p:txBody>
        </p: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9DC22804-9913-46BC-8836-EC9D2B5275F3}"/>
                </a:ext>
              </a:extLst>
            </p:cNvPr>
            <p:cNvCxnSpPr/>
            <p:nvPr/>
          </p:nvCxnSpPr>
          <p:spPr>
            <a:xfrm>
              <a:off x="5232863" y="1676400"/>
              <a:ext cx="0" cy="679326"/>
            </a:xfrm>
            <a:prstGeom prst="line">
              <a:avLst/>
            </a:prstGeom>
            <a:ln>
              <a:solidFill>
                <a:srgbClr val="00F8E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85C38889-19EA-487B-90A7-D95B4C43A889}"/>
              </a:ext>
            </a:extLst>
          </p:cNvPr>
          <p:cNvGrpSpPr/>
          <p:nvPr/>
        </p:nvGrpSpPr>
        <p:grpSpPr>
          <a:xfrm>
            <a:off x="8976321" y="4124720"/>
            <a:ext cx="2948961" cy="1138773"/>
            <a:chOff x="5232863" y="1539004"/>
            <a:chExt cx="1741749" cy="854080"/>
          </a:xfrm>
        </p:grpSpPr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03E57006-345E-4526-9ACF-0B25E12F978F}"/>
                </a:ext>
              </a:extLst>
            </p:cNvPr>
            <p:cNvSpPr txBox="1"/>
            <p:nvPr/>
          </p:nvSpPr>
          <p:spPr>
            <a:xfrm>
              <a:off x="5336312" y="1539004"/>
              <a:ext cx="1638300" cy="8540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sz="5333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  <a:cs typeface="Lantinghei SC Demibold" charset="-122"/>
                </a:rPr>
                <a:t>60%</a:t>
              </a:r>
              <a:br>
                <a:rPr kumimoji="1" lang="en-US" altLang="zh-CN" sz="5333" b="1" dirty="0">
                  <a:solidFill>
                    <a:srgbClr val="FF0000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</a:br>
              <a:r>
                <a:rPr kumimoji="1" lang="zh-CN" altLang="en-US" sz="1467" b="1" dirty="0">
                  <a:solidFill>
                    <a:schemeClr val="bg1"/>
                  </a:solidFill>
                  <a:latin typeface="华文彩云" panose="02010800040101010101" pitchFamily="2" charset="-122"/>
                  <a:ea typeface="华文彩云" panose="02010800040101010101" pitchFamily="2" charset="-122"/>
                  <a:cs typeface="Lantinghei SC Demibold" charset="-122"/>
                </a:rPr>
                <a:t>拥有</a:t>
              </a:r>
              <a:r>
                <a:rPr kumimoji="1" lang="zh-CN" altLang="en-US" sz="1467" b="1" dirty="0">
                  <a:solidFill>
                    <a:srgbClr val="00F8EF"/>
                  </a:solidFill>
                  <a:latin typeface="华文彩云" panose="02010800040101010101" pitchFamily="2" charset="-122"/>
                  <a:ea typeface="华文彩云" panose="02010800040101010101" pitchFamily="2" charset="-122"/>
                  <a:cs typeface="Lantinghei SC Demibold" charset="-122"/>
                </a:rPr>
                <a:t>大学本科</a:t>
              </a:r>
              <a:r>
                <a:rPr kumimoji="1" lang="zh-CN" altLang="en-US" sz="1467" b="1" dirty="0">
                  <a:solidFill>
                    <a:schemeClr val="bg1"/>
                  </a:solidFill>
                  <a:latin typeface="华文彩云" panose="02010800040101010101" pitchFamily="2" charset="-122"/>
                  <a:ea typeface="华文彩云" panose="02010800040101010101" pitchFamily="2" charset="-122"/>
                  <a:cs typeface="Lantinghei SC Demibold" charset="-122"/>
                </a:rPr>
                <a:t>以上学历</a:t>
              </a:r>
              <a:endParaRPr kumimoji="1" lang="zh-CN" altLang="en-US" sz="5333" b="1" dirty="0">
                <a:solidFill>
                  <a:srgbClr val="00F8EF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Lantinghei SC Demibold" charset="-122"/>
              </a:endParaRPr>
            </a:p>
          </p:txBody>
        </p: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83077938-4A79-44F7-A5FC-4E13634DFB45}"/>
                </a:ext>
              </a:extLst>
            </p:cNvPr>
            <p:cNvCxnSpPr/>
            <p:nvPr/>
          </p:nvCxnSpPr>
          <p:spPr>
            <a:xfrm>
              <a:off x="5232863" y="1676400"/>
              <a:ext cx="0" cy="679326"/>
            </a:xfrm>
            <a:prstGeom prst="line">
              <a:avLst/>
            </a:prstGeom>
            <a:ln>
              <a:solidFill>
                <a:srgbClr val="00F8E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DB43D941-F9C5-4204-A55F-0B73B54C2663}"/>
              </a:ext>
            </a:extLst>
          </p:cNvPr>
          <p:cNvSpPr txBox="1"/>
          <p:nvPr/>
        </p:nvSpPr>
        <p:spPr>
          <a:xfrm>
            <a:off x="2002371" y="1220755"/>
            <a:ext cx="822208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6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95/00</a:t>
            </a:r>
            <a:r>
              <a:rPr kumimoji="1" lang="zh-CN" altLang="en-US" sz="186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后是抖音的早期传播者，带动</a:t>
            </a:r>
            <a:r>
              <a:rPr kumimoji="1" lang="en-US" altLang="zh-CN" sz="186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80/90</a:t>
            </a:r>
            <a:r>
              <a:rPr kumimoji="1" lang="zh-CN" altLang="en-US" sz="186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后一起玩转潮视界，共同打造年轻、活力、时尚、高知、正能量的内容生态</a:t>
            </a:r>
          </a:p>
        </p:txBody>
      </p:sp>
    </p:spTree>
    <p:extLst>
      <p:ext uri="{BB962C8B-B14F-4D97-AF65-F5344CB8AC3E}">
        <p14:creationId xmlns:p14="http://schemas.microsoft.com/office/powerpoint/2010/main" val="2126665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抖音logo.png" descr="抖音logo.png">
            <a:extLst>
              <a:ext uri="{FF2B5EF4-FFF2-40B4-BE49-F238E27FC236}">
                <a16:creationId xmlns:a16="http://schemas.microsoft.com/office/drawing/2014/main" id="{9DC0156C-9B77-435B-80DD-3A556EBB36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4523"/>
          </a:blip>
          <a:srcRect l="37043" t="35420" r="37043" b="42442"/>
          <a:stretch>
            <a:fillRect/>
          </a:stretch>
        </p:blipFill>
        <p:spPr>
          <a:xfrm>
            <a:off x="-256933" y="3668754"/>
            <a:ext cx="1868829" cy="2061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47C2ED3-A122-4085-888B-0474F5FEE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32" y="116600"/>
            <a:ext cx="8843901" cy="144479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539AB37-B11B-42C9-A1DD-BC00D11AA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477" y="1234239"/>
            <a:ext cx="9659243" cy="1641155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2133" b="1" dirty="0">
                <a:solidFill>
                  <a:schemeClr val="bg1">
                    <a:lumMod val="8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ahoma" panose="020B0604030504040204" pitchFamily="34" charset="0"/>
              </a:rPr>
              <a:t>近500家政府机构完成抖音认证</a:t>
            </a:r>
            <a:endParaRPr lang="en-US" altLang="zh-CN" sz="2133" b="1" dirty="0">
              <a:solidFill>
                <a:schemeClr val="bg1">
                  <a:lumMod val="8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Tahoma" panose="020B060403050404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2133" b="1" dirty="0">
                <a:solidFill>
                  <a:schemeClr val="bg1">
                    <a:lumMod val="8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altLang="zh-CN" sz="2133" b="1" dirty="0">
                <a:solidFill>
                  <a:schemeClr val="bg1">
                    <a:lumMod val="8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ahoma" panose="020B0604030504040204" pitchFamily="34" charset="0"/>
              </a:rPr>
              <a:t>   </a:t>
            </a:r>
            <a:r>
              <a:rPr lang="zh-CN" altLang="zh-CN" sz="2133" b="1" dirty="0">
                <a:solidFill>
                  <a:schemeClr val="bg1">
                    <a:lumMod val="8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ahoma" panose="020B0604030504040204" pitchFamily="34" charset="0"/>
              </a:rPr>
              <a:t>全国7大博物馆集体入驻抖音</a:t>
            </a:r>
            <a:endParaRPr lang="en-US" altLang="zh-CN" sz="2133" b="1" dirty="0">
              <a:solidFill>
                <a:schemeClr val="bg1">
                  <a:lumMod val="8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Tahoma" panose="020B060403050404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2133" b="1" dirty="0">
                <a:solidFill>
                  <a:schemeClr val="bg1">
                    <a:lumMod val="8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altLang="zh-CN" sz="2133" b="1" dirty="0">
                <a:solidFill>
                  <a:schemeClr val="bg1">
                    <a:lumMod val="8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ahoma" panose="020B0604030504040204" pitchFamily="34" charset="0"/>
              </a:rPr>
              <a:t>      </a:t>
            </a:r>
            <a:r>
              <a:rPr lang="zh-CN" altLang="zh-CN" sz="2133" b="1" dirty="0">
                <a:solidFill>
                  <a:schemeClr val="bg1">
                    <a:lumMod val="8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ahoma" panose="020B0604030504040204" pitchFamily="34" charset="0"/>
              </a:rPr>
              <a:t>国资委新闻中心携25家央企入驻抖音 </a:t>
            </a:r>
            <a:endParaRPr lang="zh-CN" altLang="zh-CN" sz="2133" b="1" dirty="0">
              <a:solidFill>
                <a:schemeClr val="bg1">
                  <a:lumMod val="8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zh-CN" altLang="zh-CN" sz="2133" b="1" dirty="0">
                <a:latin typeface="等线" panose="02010600030101010101" pitchFamily="2" charset="-122"/>
                <a:ea typeface="等线" panose="02010600030101010101" pitchFamily="2" charset="-122"/>
              </a:rPr>
            </a:br>
            <a:endParaRPr lang="zh-CN" altLang="zh-CN" sz="2133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188" name="组合 187">
            <a:extLst>
              <a:ext uri="{FF2B5EF4-FFF2-40B4-BE49-F238E27FC236}">
                <a16:creationId xmlns:a16="http://schemas.microsoft.com/office/drawing/2014/main" id="{817FD97E-6613-4F53-A5B8-A1C3DB76F6C0}"/>
              </a:ext>
            </a:extLst>
          </p:cNvPr>
          <p:cNvGrpSpPr/>
          <p:nvPr/>
        </p:nvGrpSpPr>
        <p:grpSpPr>
          <a:xfrm>
            <a:off x="1007435" y="2276872"/>
            <a:ext cx="11607323" cy="4194193"/>
            <a:chOff x="2185095" y="2298601"/>
            <a:chExt cx="8601179" cy="3107952"/>
          </a:xfrm>
        </p:grpSpPr>
        <p:sp>
          <p:nvSpPr>
            <p:cNvPr id="129" name="文本框 44">
              <a:extLst>
                <a:ext uri="{FF2B5EF4-FFF2-40B4-BE49-F238E27FC236}">
                  <a16:creationId xmlns:a16="http://schemas.microsoft.com/office/drawing/2014/main" id="{981BB913-AB9E-47AA-B78B-6DBAFE997AB3}"/>
                </a:ext>
              </a:extLst>
            </p:cNvPr>
            <p:cNvSpPr txBox="1"/>
            <p:nvPr/>
          </p:nvSpPr>
          <p:spPr>
            <a:xfrm>
              <a:off x="6541263" y="3648065"/>
              <a:ext cx="330295" cy="486221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lnSpc>
                  <a:spcPct val="90000"/>
                </a:lnSpc>
                <a:defRPr sz="9000" b="0">
                  <a:solidFill>
                    <a:srgbClr val="FC249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2143"/>
                <a:t>旅行</a:t>
              </a:r>
            </a:p>
          </p:txBody>
        </p:sp>
        <p:sp>
          <p:nvSpPr>
            <p:cNvPr id="130" name="文本框 50">
              <a:extLst>
                <a:ext uri="{FF2B5EF4-FFF2-40B4-BE49-F238E27FC236}">
                  <a16:creationId xmlns:a16="http://schemas.microsoft.com/office/drawing/2014/main" id="{8E503EEF-7F55-4251-9B42-32BA0241BEE8}"/>
                </a:ext>
              </a:extLst>
            </p:cNvPr>
            <p:cNvSpPr txBox="1"/>
            <p:nvPr/>
          </p:nvSpPr>
          <p:spPr>
            <a:xfrm>
              <a:off x="6237482" y="4629629"/>
              <a:ext cx="1063896" cy="17224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lnSpc>
                  <a:spcPct val="40000"/>
                </a:lnSpc>
                <a:defRPr sz="9000" b="0" spc="1800">
                  <a:solidFill>
                    <a:srgbClr val="FC249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2143"/>
                <a:t>美食</a:t>
              </a:r>
            </a:p>
          </p:txBody>
        </p:sp>
        <p:sp>
          <p:nvSpPr>
            <p:cNvPr id="131" name="文本框 56">
              <a:extLst>
                <a:ext uri="{FF2B5EF4-FFF2-40B4-BE49-F238E27FC236}">
                  <a16:creationId xmlns:a16="http://schemas.microsoft.com/office/drawing/2014/main" id="{1254CE52-FC05-4A92-B331-E509AB30CE79}"/>
                </a:ext>
              </a:extLst>
            </p:cNvPr>
            <p:cNvSpPr txBox="1"/>
            <p:nvPr/>
          </p:nvSpPr>
          <p:spPr>
            <a:xfrm>
              <a:off x="5394129" y="4630817"/>
              <a:ext cx="781870" cy="290702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9000" b="0" spc="1080">
                  <a:solidFill>
                    <a:srgbClr val="FC249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2143"/>
                <a:t>时尚</a:t>
              </a:r>
            </a:p>
          </p:txBody>
        </p:sp>
        <p:sp>
          <p:nvSpPr>
            <p:cNvPr id="132" name="文本框 62">
              <a:extLst>
                <a:ext uri="{FF2B5EF4-FFF2-40B4-BE49-F238E27FC236}">
                  <a16:creationId xmlns:a16="http://schemas.microsoft.com/office/drawing/2014/main" id="{210398E6-CEFD-498A-9726-AC01986C7C09}"/>
                </a:ext>
              </a:extLst>
            </p:cNvPr>
            <p:cNvSpPr txBox="1"/>
            <p:nvPr/>
          </p:nvSpPr>
          <p:spPr>
            <a:xfrm>
              <a:off x="5356896" y="3888135"/>
              <a:ext cx="440968" cy="486221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lnSpc>
                  <a:spcPct val="90000"/>
                </a:lnSpc>
                <a:defRPr sz="9000" b="0">
                  <a:solidFill>
                    <a:srgbClr val="FC249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2143"/>
                <a:t>体育</a:t>
              </a:r>
            </a:p>
          </p:txBody>
        </p:sp>
        <p:sp>
          <p:nvSpPr>
            <p:cNvPr id="133" name="文本框 68">
              <a:extLst>
                <a:ext uri="{FF2B5EF4-FFF2-40B4-BE49-F238E27FC236}">
                  <a16:creationId xmlns:a16="http://schemas.microsoft.com/office/drawing/2014/main" id="{83A2F30D-742D-46C6-9359-78CBCBD711D3}"/>
                </a:ext>
              </a:extLst>
            </p:cNvPr>
            <p:cNvSpPr txBox="1"/>
            <p:nvPr/>
          </p:nvSpPr>
          <p:spPr>
            <a:xfrm>
              <a:off x="6561385" y="2839498"/>
              <a:ext cx="416089" cy="486221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lnSpc>
                  <a:spcPct val="90000"/>
                </a:lnSpc>
                <a:defRPr sz="9000" b="0">
                  <a:solidFill>
                    <a:srgbClr val="FC249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2143" dirty="0" err="1"/>
                <a:t>游戏</a:t>
              </a:r>
              <a:endParaRPr sz="2143" dirty="0"/>
            </a:p>
          </p:txBody>
        </p:sp>
        <p:sp>
          <p:nvSpPr>
            <p:cNvPr id="134" name="文本框 80">
              <a:extLst>
                <a:ext uri="{FF2B5EF4-FFF2-40B4-BE49-F238E27FC236}">
                  <a16:creationId xmlns:a16="http://schemas.microsoft.com/office/drawing/2014/main" id="{2D7F6BA0-536F-48FB-9820-5B03C2FC01B0}"/>
                </a:ext>
              </a:extLst>
            </p:cNvPr>
            <p:cNvSpPr txBox="1"/>
            <p:nvPr/>
          </p:nvSpPr>
          <p:spPr>
            <a:xfrm>
              <a:off x="6941380" y="3012022"/>
              <a:ext cx="821926" cy="290702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9000" b="0" spc="1890">
                  <a:solidFill>
                    <a:srgbClr val="FC249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2143" spc="1891"/>
                <a:t>萌宠</a:t>
              </a:r>
            </a:p>
          </p:txBody>
        </p:sp>
        <p:sp>
          <p:nvSpPr>
            <p:cNvPr id="135" name="文本框 86">
              <a:extLst>
                <a:ext uri="{FF2B5EF4-FFF2-40B4-BE49-F238E27FC236}">
                  <a16:creationId xmlns:a16="http://schemas.microsoft.com/office/drawing/2014/main" id="{853CB4EB-C247-4BD1-9DF6-C7DF1AAF110D}"/>
                </a:ext>
              </a:extLst>
            </p:cNvPr>
            <p:cNvSpPr txBox="1"/>
            <p:nvPr/>
          </p:nvSpPr>
          <p:spPr>
            <a:xfrm>
              <a:off x="6957551" y="2298601"/>
              <a:ext cx="562101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音乐</a:t>
              </a:r>
            </a:p>
          </p:txBody>
        </p:sp>
        <p:sp>
          <p:nvSpPr>
            <p:cNvPr id="136" name="文本框 92">
              <a:extLst>
                <a:ext uri="{FF2B5EF4-FFF2-40B4-BE49-F238E27FC236}">
                  <a16:creationId xmlns:a16="http://schemas.microsoft.com/office/drawing/2014/main" id="{2C12206A-0A49-40AE-BC8E-72DCDFBC85C1}"/>
                </a:ext>
              </a:extLst>
            </p:cNvPr>
            <p:cNvSpPr txBox="1"/>
            <p:nvPr/>
          </p:nvSpPr>
          <p:spPr>
            <a:xfrm>
              <a:off x="4945554" y="3662513"/>
              <a:ext cx="665801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舞蹈</a:t>
              </a:r>
            </a:p>
          </p:txBody>
        </p:sp>
        <p:sp>
          <p:nvSpPr>
            <p:cNvPr id="137" name="文本框 98">
              <a:extLst>
                <a:ext uri="{FF2B5EF4-FFF2-40B4-BE49-F238E27FC236}">
                  <a16:creationId xmlns:a16="http://schemas.microsoft.com/office/drawing/2014/main" id="{B2A84BA6-1ABD-4D60-8B48-648A87909339}"/>
                </a:ext>
              </a:extLst>
            </p:cNvPr>
            <p:cNvSpPr txBox="1"/>
            <p:nvPr/>
          </p:nvSpPr>
          <p:spPr>
            <a:xfrm>
              <a:off x="5730987" y="2985597"/>
              <a:ext cx="806063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对嘴型</a:t>
              </a:r>
            </a:p>
          </p:txBody>
        </p:sp>
        <p:sp>
          <p:nvSpPr>
            <p:cNvPr id="138" name="文本框 104">
              <a:extLst>
                <a:ext uri="{FF2B5EF4-FFF2-40B4-BE49-F238E27FC236}">
                  <a16:creationId xmlns:a16="http://schemas.microsoft.com/office/drawing/2014/main" id="{E2E308FE-2087-4617-B39F-7C9EA4D37530}"/>
                </a:ext>
              </a:extLst>
            </p:cNvPr>
            <p:cNvSpPr txBox="1"/>
            <p:nvPr/>
          </p:nvSpPr>
          <p:spPr>
            <a:xfrm>
              <a:off x="4645793" y="3090480"/>
              <a:ext cx="882093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演段子</a:t>
              </a:r>
            </a:p>
          </p:txBody>
        </p:sp>
        <p:sp>
          <p:nvSpPr>
            <p:cNvPr id="139" name="文本框 124">
              <a:extLst>
                <a:ext uri="{FF2B5EF4-FFF2-40B4-BE49-F238E27FC236}">
                  <a16:creationId xmlns:a16="http://schemas.microsoft.com/office/drawing/2014/main" id="{EF15FAE4-F1BB-499C-AB2E-2DCD72DA9F58}"/>
                </a:ext>
              </a:extLst>
            </p:cNvPr>
            <p:cNvSpPr txBox="1"/>
            <p:nvPr/>
          </p:nvSpPr>
          <p:spPr>
            <a:xfrm>
              <a:off x="5778456" y="3620779"/>
              <a:ext cx="711127" cy="290702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9000" b="0">
                  <a:solidFill>
                    <a:srgbClr val="FC249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2143"/>
                <a:t>萌娃</a:t>
              </a:r>
            </a:p>
          </p:txBody>
        </p:sp>
        <p:sp>
          <p:nvSpPr>
            <p:cNvPr id="140" name="文本框 86">
              <a:extLst>
                <a:ext uri="{FF2B5EF4-FFF2-40B4-BE49-F238E27FC236}">
                  <a16:creationId xmlns:a16="http://schemas.microsoft.com/office/drawing/2014/main" id="{CAE521B4-F409-4902-992D-0BB581630040}"/>
                </a:ext>
              </a:extLst>
            </p:cNvPr>
            <p:cNvSpPr txBox="1"/>
            <p:nvPr/>
          </p:nvSpPr>
          <p:spPr>
            <a:xfrm>
              <a:off x="7330025" y="2633685"/>
              <a:ext cx="562101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颜值</a:t>
              </a:r>
            </a:p>
          </p:txBody>
        </p:sp>
        <p:sp>
          <p:nvSpPr>
            <p:cNvPr id="141" name="文本框 86">
              <a:extLst>
                <a:ext uri="{FF2B5EF4-FFF2-40B4-BE49-F238E27FC236}">
                  <a16:creationId xmlns:a16="http://schemas.microsoft.com/office/drawing/2014/main" id="{EA5E27DF-940A-4C4B-9B46-F95D24CE5F0F}"/>
                </a:ext>
              </a:extLst>
            </p:cNvPr>
            <p:cNvSpPr txBox="1"/>
            <p:nvPr/>
          </p:nvSpPr>
          <p:spPr>
            <a:xfrm>
              <a:off x="6126940" y="2298601"/>
              <a:ext cx="562101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演绎</a:t>
              </a:r>
            </a:p>
          </p:txBody>
        </p:sp>
        <p:sp>
          <p:nvSpPr>
            <p:cNvPr id="142" name="文本框 86">
              <a:extLst>
                <a:ext uri="{FF2B5EF4-FFF2-40B4-BE49-F238E27FC236}">
                  <a16:creationId xmlns:a16="http://schemas.microsoft.com/office/drawing/2014/main" id="{C4F40E7D-48DD-4399-8DD1-4324EF4BA105}"/>
                </a:ext>
              </a:extLst>
            </p:cNvPr>
            <p:cNvSpPr txBox="1"/>
            <p:nvPr/>
          </p:nvSpPr>
          <p:spPr>
            <a:xfrm>
              <a:off x="3692491" y="2937505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二次元</a:t>
              </a:r>
            </a:p>
          </p:txBody>
        </p:sp>
        <p:sp>
          <p:nvSpPr>
            <p:cNvPr id="143" name="文本框 86">
              <a:extLst>
                <a:ext uri="{FF2B5EF4-FFF2-40B4-BE49-F238E27FC236}">
                  <a16:creationId xmlns:a16="http://schemas.microsoft.com/office/drawing/2014/main" id="{43F83319-8105-441F-BCF3-CDB2A9AC701B}"/>
                </a:ext>
              </a:extLst>
            </p:cNvPr>
            <p:cNvSpPr txBox="1"/>
            <p:nvPr/>
          </p:nvSpPr>
          <p:spPr>
            <a:xfrm>
              <a:off x="7164018" y="4555700"/>
              <a:ext cx="376650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影视</a:t>
              </a:r>
            </a:p>
          </p:txBody>
        </p:sp>
        <p:sp>
          <p:nvSpPr>
            <p:cNvPr id="144" name="文本框 86">
              <a:extLst>
                <a:ext uri="{FF2B5EF4-FFF2-40B4-BE49-F238E27FC236}">
                  <a16:creationId xmlns:a16="http://schemas.microsoft.com/office/drawing/2014/main" id="{F9610B81-81CF-4A79-82BB-38A284FAAD4E}"/>
                </a:ext>
              </a:extLst>
            </p:cNvPr>
            <p:cNvSpPr txBox="1"/>
            <p:nvPr/>
          </p:nvSpPr>
          <p:spPr>
            <a:xfrm>
              <a:off x="7064279" y="3427914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知识</a:t>
              </a:r>
            </a:p>
          </p:txBody>
        </p:sp>
        <p:sp>
          <p:nvSpPr>
            <p:cNvPr id="145" name="文本框 86">
              <a:extLst>
                <a:ext uri="{FF2B5EF4-FFF2-40B4-BE49-F238E27FC236}">
                  <a16:creationId xmlns:a16="http://schemas.microsoft.com/office/drawing/2014/main" id="{B713F437-CFFB-4C91-A660-1EE6D4EDA128}"/>
                </a:ext>
              </a:extLst>
            </p:cNvPr>
            <p:cNvSpPr txBox="1"/>
            <p:nvPr/>
          </p:nvSpPr>
          <p:spPr>
            <a:xfrm>
              <a:off x="4383658" y="4287808"/>
              <a:ext cx="531455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创意</a:t>
              </a:r>
            </a:p>
          </p:txBody>
        </p:sp>
        <p:sp>
          <p:nvSpPr>
            <p:cNvPr id="146" name="文本框 86">
              <a:extLst>
                <a:ext uri="{FF2B5EF4-FFF2-40B4-BE49-F238E27FC236}">
                  <a16:creationId xmlns:a16="http://schemas.microsoft.com/office/drawing/2014/main" id="{3D915FBE-401C-4598-ACC2-79E1E81E610D}"/>
                </a:ext>
              </a:extLst>
            </p:cNvPr>
            <p:cNvSpPr txBox="1"/>
            <p:nvPr/>
          </p:nvSpPr>
          <p:spPr>
            <a:xfrm>
              <a:off x="9085297" y="4466812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动物</a:t>
              </a:r>
            </a:p>
          </p:txBody>
        </p:sp>
        <p:sp>
          <p:nvSpPr>
            <p:cNvPr id="147" name="文本框 86">
              <a:extLst>
                <a:ext uri="{FF2B5EF4-FFF2-40B4-BE49-F238E27FC236}">
                  <a16:creationId xmlns:a16="http://schemas.microsoft.com/office/drawing/2014/main" id="{0CF5A2A9-F7C5-44A3-AA01-121D653D8D66}"/>
                </a:ext>
              </a:extLst>
            </p:cNvPr>
            <p:cNvSpPr txBox="1"/>
            <p:nvPr/>
          </p:nvSpPr>
          <p:spPr>
            <a:xfrm>
              <a:off x="7289283" y="3784778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情感</a:t>
              </a:r>
            </a:p>
          </p:txBody>
        </p:sp>
        <p:sp>
          <p:nvSpPr>
            <p:cNvPr id="148" name="文本框 86">
              <a:extLst>
                <a:ext uri="{FF2B5EF4-FFF2-40B4-BE49-F238E27FC236}">
                  <a16:creationId xmlns:a16="http://schemas.microsoft.com/office/drawing/2014/main" id="{80C19698-B4E4-4878-921C-152323E62245}"/>
                </a:ext>
              </a:extLst>
            </p:cNvPr>
            <p:cNvSpPr txBox="1"/>
            <p:nvPr/>
          </p:nvSpPr>
          <p:spPr>
            <a:xfrm>
              <a:off x="7687810" y="4059114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汽车</a:t>
              </a:r>
            </a:p>
          </p:txBody>
        </p:sp>
        <p:sp>
          <p:nvSpPr>
            <p:cNvPr id="149" name="文本框 86">
              <a:extLst>
                <a:ext uri="{FF2B5EF4-FFF2-40B4-BE49-F238E27FC236}">
                  <a16:creationId xmlns:a16="http://schemas.microsoft.com/office/drawing/2014/main" id="{229C84FA-8759-40A4-A163-92CBA3324EEB}"/>
                </a:ext>
              </a:extLst>
            </p:cNvPr>
            <p:cNvSpPr txBox="1"/>
            <p:nvPr/>
          </p:nvSpPr>
          <p:spPr>
            <a:xfrm>
              <a:off x="9362276" y="4080882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传统</a:t>
              </a:r>
            </a:p>
          </p:txBody>
        </p:sp>
        <p:sp>
          <p:nvSpPr>
            <p:cNvPr id="150" name="文本框 86">
              <a:extLst>
                <a:ext uri="{FF2B5EF4-FFF2-40B4-BE49-F238E27FC236}">
                  <a16:creationId xmlns:a16="http://schemas.microsoft.com/office/drawing/2014/main" id="{21925774-BC05-413A-A1F5-3ADF2D0A6766}"/>
                </a:ext>
              </a:extLst>
            </p:cNvPr>
            <p:cNvSpPr txBox="1"/>
            <p:nvPr/>
          </p:nvSpPr>
          <p:spPr>
            <a:xfrm>
              <a:off x="7059824" y="4141253"/>
              <a:ext cx="439721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摄影</a:t>
              </a:r>
            </a:p>
          </p:txBody>
        </p:sp>
        <p:sp>
          <p:nvSpPr>
            <p:cNvPr id="151" name="文本框 86">
              <a:extLst>
                <a:ext uri="{FF2B5EF4-FFF2-40B4-BE49-F238E27FC236}">
                  <a16:creationId xmlns:a16="http://schemas.microsoft.com/office/drawing/2014/main" id="{F6475192-EDC5-4B61-BEFA-51AD6FDBFA0C}"/>
                </a:ext>
              </a:extLst>
            </p:cNvPr>
            <p:cNvSpPr txBox="1"/>
            <p:nvPr/>
          </p:nvSpPr>
          <p:spPr>
            <a:xfrm>
              <a:off x="8497187" y="3770992"/>
              <a:ext cx="214439" cy="32980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lnSpc>
                  <a:spcPct val="90000"/>
                </a:lnSpc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亲子</a:t>
              </a:r>
            </a:p>
          </p:txBody>
        </p:sp>
        <p:sp>
          <p:nvSpPr>
            <p:cNvPr id="152" name="文本框 86">
              <a:extLst>
                <a:ext uri="{FF2B5EF4-FFF2-40B4-BE49-F238E27FC236}">
                  <a16:creationId xmlns:a16="http://schemas.microsoft.com/office/drawing/2014/main" id="{333C8944-79EB-4C73-8826-6889D5E7512F}"/>
                </a:ext>
              </a:extLst>
            </p:cNvPr>
            <p:cNvSpPr txBox="1"/>
            <p:nvPr/>
          </p:nvSpPr>
          <p:spPr>
            <a:xfrm>
              <a:off x="5453282" y="3323548"/>
              <a:ext cx="858212" cy="22546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66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571"/>
                <a:t>纪录片</a:t>
              </a:r>
            </a:p>
          </p:txBody>
        </p:sp>
        <p:sp>
          <p:nvSpPr>
            <p:cNvPr id="153" name="文本框 86">
              <a:extLst>
                <a:ext uri="{FF2B5EF4-FFF2-40B4-BE49-F238E27FC236}">
                  <a16:creationId xmlns:a16="http://schemas.microsoft.com/office/drawing/2014/main" id="{B7D547D4-BAB1-49A2-88A5-E5D57F1AEA6E}"/>
                </a:ext>
              </a:extLst>
            </p:cNvPr>
            <p:cNvSpPr txBox="1"/>
            <p:nvPr/>
          </p:nvSpPr>
          <p:spPr>
            <a:xfrm>
              <a:off x="7962932" y="3623466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历史</a:t>
              </a:r>
            </a:p>
          </p:txBody>
        </p:sp>
        <p:sp>
          <p:nvSpPr>
            <p:cNvPr id="154" name="文本框 86">
              <a:extLst>
                <a:ext uri="{FF2B5EF4-FFF2-40B4-BE49-F238E27FC236}">
                  <a16:creationId xmlns:a16="http://schemas.microsoft.com/office/drawing/2014/main" id="{EFC7E64C-7E98-43FC-8FCB-DCE2938C48C3}"/>
                </a:ext>
              </a:extLst>
            </p:cNvPr>
            <p:cNvSpPr txBox="1"/>
            <p:nvPr/>
          </p:nvSpPr>
          <p:spPr>
            <a:xfrm>
              <a:off x="5296330" y="2335553"/>
              <a:ext cx="562101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军事</a:t>
              </a:r>
            </a:p>
          </p:txBody>
        </p:sp>
        <p:sp>
          <p:nvSpPr>
            <p:cNvPr id="155" name="文本框 86">
              <a:extLst>
                <a:ext uri="{FF2B5EF4-FFF2-40B4-BE49-F238E27FC236}">
                  <a16:creationId xmlns:a16="http://schemas.microsoft.com/office/drawing/2014/main" id="{C75DF1F4-B86C-4E4D-A415-9CD2FC282CBD}"/>
                </a:ext>
              </a:extLst>
            </p:cNvPr>
            <p:cNvSpPr txBox="1"/>
            <p:nvPr/>
          </p:nvSpPr>
          <p:spPr>
            <a:xfrm>
              <a:off x="4479647" y="3966818"/>
              <a:ext cx="531455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科技</a:t>
              </a:r>
            </a:p>
          </p:txBody>
        </p:sp>
        <p:sp>
          <p:nvSpPr>
            <p:cNvPr id="156" name="文本框 86">
              <a:extLst>
                <a:ext uri="{FF2B5EF4-FFF2-40B4-BE49-F238E27FC236}">
                  <a16:creationId xmlns:a16="http://schemas.microsoft.com/office/drawing/2014/main" id="{3919AF6F-F502-4CB0-8C39-12A323217F3F}"/>
                </a:ext>
              </a:extLst>
            </p:cNvPr>
            <p:cNvSpPr txBox="1"/>
            <p:nvPr/>
          </p:nvSpPr>
          <p:spPr>
            <a:xfrm>
              <a:off x="5196652" y="2712061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中国文化</a:t>
              </a:r>
            </a:p>
          </p:txBody>
        </p:sp>
        <p:sp>
          <p:nvSpPr>
            <p:cNvPr id="157" name="文本框 86">
              <a:extLst>
                <a:ext uri="{FF2B5EF4-FFF2-40B4-BE49-F238E27FC236}">
                  <a16:creationId xmlns:a16="http://schemas.microsoft.com/office/drawing/2014/main" id="{09A8CE12-C0CE-41AD-B6AF-50FAF58D4D7F}"/>
                </a:ext>
              </a:extLst>
            </p:cNvPr>
            <p:cNvSpPr txBox="1"/>
            <p:nvPr/>
          </p:nvSpPr>
          <p:spPr>
            <a:xfrm>
              <a:off x="4162550" y="3720124"/>
              <a:ext cx="510116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吃博</a:t>
              </a:r>
            </a:p>
          </p:txBody>
        </p:sp>
        <p:sp>
          <p:nvSpPr>
            <p:cNvPr id="158" name="文本框 86">
              <a:extLst>
                <a:ext uri="{FF2B5EF4-FFF2-40B4-BE49-F238E27FC236}">
                  <a16:creationId xmlns:a16="http://schemas.microsoft.com/office/drawing/2014/main" id="{F011B5E4-AA94-4029-B3B6-950FB72412D2}"/>
                </a:ext>
              </a:extLst>
            </p:cNvPr>
            <p:cNvSpPr txBox="1"/>
            <p:nvPr/>
          </p:nvSpPr>
          <p:spPr>
            <a:xfrm>
              <a:off x="8276316" y="4319182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街舞</a:t>
              </a:r>
            </a:p>
          </p:txBody>
        </p:sp>
        <p:sp>
          <p:nvSpPr>
            <p:cNvPr id="159" name="文本框 86">
              <a:extLst>
                <a:ext uri="{FF2B5EF4-FFF2-40B4-BE49-F238E27FC236}">
                  <a16:creationId xmlns:a16="http://schemas.microsoft.com/office/drawing/2014/main" id="{05D8DC84-A5DD-443C-A777-64424A055D22}"/>
                </a:ext>
              </a:extLst>
            </p:cNvPr>
            <p:cNvSpPr txBox="1"/>
            <p:nvPr/>
          </p:nvSpPr>
          <p:spPr>
            <a:xfrm>
              <a:off x="8877891" y="3652389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健身</a:t>
              </a:r>
            </a:p>
          </p:txBody>
        </p:sp>
        <p:sp>
          <p:nvSpPr>
            <p:cNvPr id="160" name="文本框 86">
              <a:extLst>
                <a:ext uri="{FF2B5EF4-FFF2-40B4-BE49-F238E27FC236}">
                  <a16:creationId xmlns:a16="http://schemas.microsoft.com/office/drawing/2014/main" id="{8DDD6A2C-C465-4A34-9287-0BAC5FE3773C}"/>
                </a:ext>
              </a:extLst>
            </p:cNvPr>
            <p:cNvSpPr txBox="1"/>
            <p:nvPr/>
          </p:nvSpPr>
          <p:spPr>
            <a:xfrm>
              <a:off x="6912951" y="5152556"/>
              <a:ext cx="467824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瑜伽</a:t>
              </a:r>
            </a:p>
          </p:txBody>
        </p:sp>
        <p:sp>
          <p:nvSpPr>
            <p:cNvPr id="161" name="文本框 86">
              <a:extLst>
                <a:ext uri="{FF2B5EF4-FFF2-40B4-BE49-F238E27FC236}">
                  <a16:creationId xmlns:a16="http://schemas.microsoft.com/office/drawing/2014/main" id="{DCC361B2-90CD-4E63-AAF7-F9134CEF474F}"/>
                </a:ext>
              </a:extLst>
            </p:cNvPr>
            <p:cNvSpPr txBox="1"/>
            <p:nvPr/>
          </p:nvSpPr>
          <p:spPr>
            <a:xfrm>
              <a:off x="7866655" y="2373904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化妆</a:t>
              </a:r>
            </a:p>
          </p:txBody>
        </p:sp>
        <p:sp>
          <p:nvSpPr>
            <p:cNvPr id="162" name="文本框 86">
              <a:extLst>
                <a:ext uri="{FF2B5EF4-FFF2-40B4-BE49-F238E27FC236}">
                  <a16:creationId xmlns:a16="http://schemas.microsoft.com/office/drawing/2014/main" id="{08C0A40D-F523-4D1A-998F-07E77C8F7A1D}"/>
                </a:ext>
              </a:extLst>
            </p:cNvPr>
            <p:cNvSpPr txBox="1"/>
            <p:nvPr/>
          </p:nvSpPr>
          <p:spPr>
            <a:xfrm>
              <a:off x="7603400" y="4679797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购物</a:t>
              </a:r>
            </a:p>
          </p:txBody>
        </p:sp>
        <p:sp>
          <p:nvSpPr>
            <p:cNvPr id="163" name="文本框 86">
              <a:extLst>
                <a:ext uri="{FF2B5EF4-FFF2-40B4-BE49-F238E27FC236}">
                  <a16:creationId xmlns:a16="http://schemas.microsoft.com/office/drawing/2014/main" id="{251A9165-2DC9-4061-9493-792ACD7FA06D}"/>
                </a:ext>
              </a:extLst>
            </p:cNvPr>
            <p:cNvSpPr txBox="1"/>
            <p:nvPr/>
          </p:nvSpPr>
          <p:spPr>
            <a:xfrm>
              <a:off x="8359180" y="3275572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搭配</a:t>
              </a:r>
            </a:p>
          </p:txBody>
        </p:sp>
        <p:sp>
          <p:nvSpPr>
            <p:cNvPr id="164" name="文本框 86">
              <a:extLst>
                <a:ext uri="{FF2B5EF4-FFF2-40B4-BE49-F238E27FC236}">
                  <a16:creationId xmlns:a16="http://schemas.microsoft.com/office/drawing/2014/main" id="{27B5E38E-5680-41AE-8C38-6BE6ADEE3227}"/>
                </a:ext>
              </a:extLst>
            </p:cNvPr>
            <p:cNvSpPr txBox="1"/>
            <p:nvPr/>
          </p:nvSpPr>
          <p:spPr>
            <a:xfrm>
              <a:off x="9134529" y="3045420"/>
              <a:ext cx="439720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偶像</a:t>
              </a:r>
            </a:p>
          </p:txBody>
        </p:sp>
        <p:sp>
          <p:nvSpPr>
            <p:cNvPr id="165" name="文本框 86">
              <a:extLst>
                <a:ext uri="{FF2B5EF4-FFF2-40B4-BE49-F238E27FC236}">
                  <a16:creationId xmlns:a16="http://schemas.microsoft.com/office/drawing/2014/main" id="{3DE4C93A-AD16-4B1B-A955-8DAB499057FA}"/>
                </a:ext>
              </a:extLst>
            </p:cNvPr>
            <p:cNvSpPr txBox="1"/>
            <p:nvPr/>
          </p:nvSpPr>
          <p:spPr>
            <a:xfrm>
              <a:off x="6311494" y="2587457"/>
              <a:ext cx="562101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聚会</a:t>
              </a:r>
            </a:p>
          </p:txBody>
        </p:sp>
        <p:sp>
          <p:nvSpPr>
            <p:cNvPr id="166" name="文本框 86">
              <a:extLst>
                <a:ext uri="{FF2B5EF4-FFF2-40B4-BE49-F238E27FC236}">
                  <a16:creationId xmlns:a16="http://schemas.microsoft.com/office/drawing/2014/main" id="{1C0BA63E-30E9-4878-97D0-4245DD65B274}"/>
                </a:ext>
              </a:extLst>
            </p:cNvPr>
            <p:cNvSpPr txBox="1"/>
            <p:nvPr/>
          </p:nvSpPr>
          <p:spPr>
            <a:xfrm>
              <a:off x="4464325" y="4613897"/>
              <a:ext cx="562101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姐妹</a:t>
              </a:r>
            </a:p>
          </p:txBody>
        </p:sp>
        <p:sp>
          <p:nvSpPr>
            <p:cNvPr id="167" name="文本框 86">
              <a:extLst>
                <a:ext uri="{FF2B5EF4-FFF2-40B4-BE49-F238E27FC236}">
                  <a16:creationId xmlns:a16="http://schemas.microsoft.com/office/drawing/2014/main" id="{95137210-C097-45CF-93CD-933CB790898B}"/>
                </a:ext>
              </a:extLst>
            </p:cNvPr>
            <p:cNvSpPr txBox="1"/>
            <p:nvPr/>
          </p:nvSpPr>
          <p:spPr>
            <a:xfrm>
              <a:off x="7844181" y="3115479"/>
              <a:ext cx="376650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兄弟</a:t>
              </a:r>
            </a:p>
          </p:txBody>
        </p:sp>
        <p:sp>
          <p:nvSpPr>
            <p:cNvPr id="168" name="文本框 86">
              <a:extLst>
                <a:ext uri="{FF2B5EF4-FFF2-40B4-BE49-F238E27FC236}">
                  <a16:creationId xmlns:a16="http://schemas.microsoft.com/office/drawing/2014/main" id="{2A3FA3E8-FF94-46D4-882B-C4ED16EB8768}"/>
                </a:ext>
              </a:extLst>
            </p:cNvPr>
            <p:cNvSpPr txBox="1"/>
            <p:nvPr/>
          </p:nvSpPr>
          <p:spPr>
            <a:xfrm>
              <a:off x="3887787" y="4220466"/>
              <a:ext cx="376650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个性</a:t>
              </a:r>
            </a:p>
          </p:txBody>
        </p:sp>
        <p:sp>
          <p:nvSpPr>
            <p:cNvPr id="169" name="文本框 86">
              <a:extLst>
                <a:ext uri="{FF2B5EF4-FFF2-40B4-BE49-F238E27FC236}">
                  <a16:creationId xmlns:a16="http://schemas.microsoft.com/office/drawing/2014/main" id="{1E93446D-4DE2-40A7-BA7C-2A2A7FAEE981}"/>
                </a:ext>
              </a:extLst>
            </p:cNvPr>
            <p:cNvSpPr txBox="1"/>
            <p:nvPr/>
          </p:nvSpPr>
          <p:spPr>
            <a:xfrm>
              <a:off x="6109353" y="5040411"/>
              <a:ext cx="467824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潮流</a:t>
              </a:r>
            </a:p>
          </p:txBody>
        </p:sp>
        <p:sp>
          <p:nvSpPr>
            <p:cNvPr id="170" name="文本框 86">
              <a:extLst>
                <a:ext uri="{FF2B5EF4-FFF2-40B4-BE49-F238E27FC236}">
                  <a16:creationId xmlns:a16="http://schemas.microsoft.com/office/drawing/2014/main" id="{6D7BB347-A153-426E-AF95-A13ABC3F2F10}"/>
                </a:ext>
              </a:extLst>
            </p:cNvPr>
            <p:cNvSpPr txBox="1"/>
            <p:nvPr/>
          </p:nvSpPr>
          <p:spPr>
            <a:xfrm>
              <a:off x="5455625" y="5202754"/>
              <a:ext cx="467824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有趣</a:t>
              </a:r>
            </a:p>
          </p:txBody>
        </p:sp>
        <p:sp>
          <p:nvSpPr>
            <p:cNvPr id="171" name="文本框 86">
              <a:extLst>
                <a:ext uri="{FF2B5EF4-FFF2-40B4-BE49-F238E27FC236}">
                  <a16:creationId xmlns:a16="http://schemas.microsoft.com/office/drawing/2014/main" id="{BD879D07-5412-4862-BD16-DA03C28A504D}"/>
                </a:ext>
              </a:extLst>
            </p:cNvPr>
            <p:cNvSpPr txBox="1"/>
            <p:nvPr/>
          </p:nvSpPr>
          <p:spPr>
            <a:xfrm>
              <a:off x="4908011" y="4996130"/>
              <a:ext cx="467824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博主</a:t>
              </a:r>
            </a:p>
          </p:txBody>
        </p:sp>
        <p:sp>
          <p:nvSpPr>
            <p:cNvPr id="172" name="文本框 86">
              <a:extLst>
                <a:ext uri="{FF2B5EF4-FFF2-40B4-BE49-F238E27FC236}">
                  <a16:creationId xmlns:a16="http://schemas.microsoft.com/office/drawing/2014/main" id="{A6199503-8439-4473-9F2F-B48266BD03B3}"/>
                </a:ext>
              </a:extLst>
            </p:cNvPr>
            <p:cNvSpPr txBox="1"/>
            <p:nvPr/>
          </p:nvSpPr>
          <p:spPr>
            <a:xfrm>
              <a:off x="7716548" y="5040411"/>
              <a:ext cx="467824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亲戚</a:t>
              </a:r>
            </a:p>
          </p:txBody>
        </p:sp>
        <p:sp>
          <p:nvSpPr>
            <p:cNvPr id="173" name="文本框 86">
              <a:extLst>
                <a:ext uri="{FF2B5EF4-FFF2-40B4-BE49-F238E27FC236}">
                  <a16:creationId xmlns:a16="http://schemas.microsoft.com/office/drawing/2014/main" id="{ACEC23B1-C2FF-40BF-A740-6E79D85D83F4}"/>
                </a:ext>
              </a:extLst>
            </p:cNvPr>
            <p:cNvSpPr txBox="1"/>
            <p:nvPr/>
          </p:nvSpPr>
          <p:spPr>
            <a:xfrm>
              <a:off x="4472198" y="2636385"/>
              <a:ext cx="467824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惊喜</a:t>
              </a:r>
            </a:p>
          </p:txBody>
        </p:sp>
        <p:sp>
          <p:nvSpPr>
            <p:cNvPr id="174" name="文本框 86">
              <a:extLst>
                <a:ext uri="{FF2B5EF4-FFF2-40B4-BE49-F238E27FC236}">
                  <a16:creationId xmlns:a16="http://schemas.microsoft.com/office/drawing/2014/main" id="{05C4F6DB-5451-4F85-BCF4-1319A5D4F9B1}"/>
                </a:ext>
              </a:extLst>
            </p:cNvPr>
            <p:cNvSpPr txBox="1"/>
            <p:nvPr/>
          </p:nvSpPr>
          <p:spPr>
            <a:xfrm>
              <a:off x="2859940" y="3827809"/>
              <a:ext cx="642605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扭秧歌</a:t>
              </a:r>
            </a:p>
          </p:txBody>
        </p:sp>
        <p:sp>
          <p:nvSpPr>
            <p:cNvPr id="175" name="文本框 86">
              <a:extLst>
                <a:ext uri="{FF2B5EF4-FFF2-40B4-BE49-F238E27FC236}">
                  <a16:creationId xmlns:a16="http://schemas.microsoft.com/office/drawing/2014/main" id="{85949131-DF37-4C06-AF62-D703A092D866}"/>
                </a:ext>
              </a:extLst>
            </p:cNvPr>
            <p:cNvSpPr txBox="1"/>
            <p:nvPr/>
          </p:nvSpPr>
          <p:spPr>
            <a:xfrm>
              <a:off x="3621832" y="3403962"/>
              <a:ext cx="642605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 dirty="0" err="1"/>
                <a:t>接地气</a:t>
              </a:r>
              <a:endParaRPr sz="1381" dirty="0"/>
            </a:p>
          </p:txBody>
        </p:sp>
        <p:sp>
          <p:nvSpPr>
            <p:cNvPr id="176" name="文本框 86">
              <a:extLst>
                <a:ext uri="{FF2B5EF4-FFF2-40B4-BE49-F238E27FC236}">
                  <a16:creationId xmlns:a16="http://schemas.microsoft.com/office/drawing/2014/main" id="{4BE35781-287D-4D3E-ABAF-5D0C0E15A2B5}"/>
                </a:ext>
              </a:extLst>
            </p:cNvPr>
            <p:cNvSpPr txBox="1"/>
            <p:nvPr/>
          </p:nvSpPr>
          <p:spPr>
            <a:xfrm>
              <a:off x="2185095" y="3532622"/>
              <a:ext cx="642605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有趣</a:t>
              </a:r>
            </a:p>
          </p:txBody>
        </p:sp>
        <p:sp>
          <p:nvSpPr>
            <p:cNvPr id="177" name="文本框 86">
              <a:extLst>
                <a:ext uri="{FF2B5EF4-FFF2-40B4-BE49-F238E27FC236}">
                  <a16:creationId xmlns:a16="http://schemas.microsoft.com/office/drawing/2014/main" id="{824FE282-0B8E-4EF8-B1F2-AF5277B9CB0B}"/>
                </a:ext>
              </a:extLst>
            </p:cNvPr>
            <p:cNvSpPr txBox="1"/>
            <p:nvPr/>
          </p:nvSpPr>
          <p:spPr>
            <a:xfrm>
              <a:off x="2859940" y="3225712"/>
              <a:ext cx="642605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教学</a:t>
              </a:r>
            </a:p>
          </p:txBody>
        </p:sp>
        <p:sp>
          <p:nvSpPr>
            <p:cNvPr id="178" name="文本框 86">
              <a:extLst>
                <a:ext uri="{FF2B5EF4-FFF2-40B4-BE49-F238E27FC236}">
                  <a16:creationId xmlns:a16="http://schemas.microsoft.com/office/drawing/2014/main" id="{D9165084-4AC4-4458-BE8C-9FBFEDBEE0A1}"/>
                </a:ext>
              </a:extLst>
            </p:cNvPr>
            <p:cNvSpPr txBox="1"/>
            <p:nvPr/>
          </p:nvSpPr>
          <p:spPr>
            <a:xfrm>
              <a:off x="2956955" y="4372232"/>
              <a:ext cx="642605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扭秧歌</a:t>
              </a:r>
            </a:p>
          </p:txBody>
        </p:sp>
        <p:sp>
          <p:nvSpPr>
            <p:cNvPr id="179" name="文本框 86">
              <a:extLst>
                <a:ext uri="{FF2B5EF4-FFF2-40B4-BE49-F238E27FC236}">
                  <a16:creationId xmlns:a16="http://schemas.microsoft.com/office/drawing/2014/main" id="{8512BB4E-13E7-4334-BBA5-669C532A612F}"/>
                </a:ext>
              </a:extLst>
            </p:cNvPr>
            <p:cNvSpPr txBox="1"/>
            <p:nvPr/>
          </p:nvSpPr>
          <p:spPr>
            <a:xfrm>
              <a:off x="3840546" y="2587457"/>
              <a:ext cx="562101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模仿</a:t>
              </a:r>
            </a:p>
          </p:txBody>
        </p:sp>
        <p:sp>
          <p:nvSpPr>
            <p:cNvPr id="180" name="文本框 86">
              <a:extLst>
                <a:ext uri="{FF2B5EF4-FFF2-40B4-BE49-F238E27FC236}">
                  <a16:creationId xmlns:a16="http://schemas.microsoft.com/office/drawing/2014/main" id="{6FE00FB4-4713-4119-8C97-FEE2B85E9A76}"/>
                </a:ext>
              </a:extLst>
            </p:cNvPr>
            <p:cNvSpPr txBox="1"/>
            <p:nvPr/>
          </p:nvSpPr>
          <p:spPr>
            <a:xfrm>
              <a:off x="4096306" y="4855492"/>
              <a:ext cx="642605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调侃</a:t>
              </a:r>
            </a:p>
          </p:txBody>
        </p:sp>
        <p:sp>
          <p:nvSpPr>
            <p:cNvPr id="181" name="文本框 86">
              <a:extLst>
                <a:ext uri="{FF2B5EF4-FFF2-40B4-BE49-F238E27FC236}">
                  <a16:creationId xmlns:a16="http://schemas.microsoft.com/office/drawing/2014/main" id="{FF4F1063-FA4F-4DE8-8708-DBFDF3E3A85E}"/>
                </a:ext>
              </a:extLst>
            </p:cNvPr>
            <p:cNvSpPr txBox="1"/>
            <p:nvPr/>
          </p:nvSpPr>
          <p:spPr>
            <a:xfrm>
              <a:off x="9638913" y="3554450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相亲</a:t>
              </a:r>
            </a:p>
          </p:txBody>
        </p:sp>
        <p:sp>
          <p:nvSpPr>
            <p:cNvPr id="182" name="文本框 86">
              <a:extLst>
                <a:ext uri="{FF2B5EF4-FFF2-40B4-BE49-F238E27FC236}">
                  <a16:creationId xmlns:a16="http://schemas.microsoft.com/office/drawing/2014/main" id="{974F23AA-6AC8-4801-BE13-52A3AE259C0D}"/>
                </a:ext>
              </a:extLst>
            </p:cNvPr>
            <p:cNvSpPr txBox="1"/>
            <p:nvPr/>
          </p:nvSpPr>
          <p:spPr>
            <a:xfrm>
              <a:off x="8528686" y="4691341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 dirty="0" err="1"/>
                <a:t>社交</a:t>
              </a:r>
              <a:endParaRPr sz="1381" dirty="0"/>
            </a:p>
          </p:txBody>
        </p:sp>
        <p:sp>
          <p:nvSpPr>
            <p:cNvPr id="183" name="文本框 86">
              <a:extLst>
                <a:ext uri="{FF2B5EF4-FFF2-40B4-BE49-F238E27FC236}">
                  <a16:creationId xmlns:a16="http://schemas.microsoft.com/office/drawing/2014/main" id="{ABEDF0C8-7D08-45E5-A611-CE205E3B8B51}"/>
                </a:ext>
              </a:extLst>
            </p:cNvPr>
            <p:cNvSpPr txBox="1"/>
            <p:nvPr/>
          </p:nvSpPr>
          <p:spPr>
            <a:xfrm>
              <a:off x="9928062" y="3275572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不一样</a:t>
              </a:r>
            </a:p>
          </p:txBody>
        </p:sp>
        <p:sp>
          <p:nvSpPr>
            <p:cNvPr id="184" name="文本框 86">
              <a:extLst>
                <a:ext uri="{FF2B5EF4-FFF2-40B4-BE49-F238E27FC236}">
                  <a16:creationId xmlns:a16="http://schemas.microsoft.com/office/drawing/2014/main" id="{BD9DD096-E64E-4C5C-9F6E-737E887FDCC3}"/>
                </a:ext>
              </a:extLst>
            </p:cNvPr>
            <p:cNvSpPr txBox="1"/>
            <p:nvPr/>
          </p:nvSpPr>
          <p:spPr>
            <a:xfrm>
              <a:off x="8175301" y="2838048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特殊</a:t>
              </a:r>
            </a:p>
          </p:txBody>
        </p:sp>
        <p:sp>
          <p:nvSpPr>
            <p:cNvPr id="185" name="文本框 86">
              <a:extLst>
                <a:ext uri="{FF2B5EF4-FFF2-40B4-BE49-F238E27FC236}">
                  <a16:creationId xmlns:a16="http://schemas.microsoft.com/office/drawing/2014/main" id="{344F92A9-B5AF-4061-808A-3B34FC9FD839}"/>
                </a:ext>
              </a:extLst>
            </p:cNvPr>
            <p:cNvSpPr txBox="1"/>
            <p:nvPr/>
          </p:nvSpPr>
          <p:spPr>
            <a:xfrm>
              <a:off x="8528686" y="2567136"/>
              <a:ext cx="858212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/>
                <a:t>段子手</a:t>
              </a:r>
            </a:p>
          </p:txBody>
        </p:sp>
        <p:sp>
          <p:nvSpPr>
            <p:cNvPr id="186" name="文本框 86">
              <a:extLst>
                <a:ext uri="{FF2B5EF4-FFF2-40B4-BE49-F238E27FC236}">
                  <a16:creationId xmlns:a16="http://schemas.microsoft.com/office/drawing/2014/main" id="{5B97FE84-763D-4B5F-9802-00DC7821E62B}"/>
                </a:ext>
              </a:extLst>
            </p:cNvPr>
            <p:cNvSpPr txBox="1"/>
            <p:nvPr/>
          </p:nvSpPr>
          <p:spPr>
            <a:xfrm>
              <a:off x="3104700" y="2695713"/>
              <a:ext cx="642605" cy="2037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964" tIns="30964" rIns="30964" bIns="30964">
              <a:spAutoFit/>
            </a:bodyPr>
            <a:lstStyle>
              <a:lvl1pPr>
                <a:defRPr sz="5800" b="0">
                  <a:solidFill>
                    <a:srgbClr val="3AF9F1"/>
                  </a:solidFill>
                  <a:latin typeface="FZLanTingHeiS-B-GB"/>
                  <a:ea typeface="FZLanTingHeiS-B-GB"/>
                  <a:cs typeface="FZLanTingHeiS-B-GB"/>
                  <a:sym typeface="FZLanTingHeiS-B-GB"/>
                </a:defRPr>
              </a:lvl1pPr>
            </a:lstStyle>
            <a:p>
              <a:pPr defTabSz="914377">
                <a:defRPr/>
              </a:pPr>
              <a:r>
                <a:rPr sz="1381" dirty="0"/>
                <a:t>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198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 descr="图片 6">
            <a:extLst>
              <a:ext uri="{FF2B5EF4-FFF2-40B4-BE49-F238E27FC236}">
                <a16:creationId xmlns:a16="http://schemas.microsoft.com/office/drawing/2014/main" id="{E35067BB-5630-48CC-9F25-42C75DEFC8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0" r="1669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直接连接符 256">
            <a:extLst>
              <a:ext uri="{FF2B5EF4-FFF2-40B4-BE49-F238E27FC236}">
                <a16:creationId xmlns:a16="http://schemas.microsoft.com/office/drawing/2014/main" id="{5C6009AA-DAF2-4529-9A67-0660CD873BAA}"/>
              </a:ext>
            </a:extLst>
          </p:cNvPr>
          <p:cNvSpPr/>
          <p:nvPr/>
        </p:nvSpPr>
        <p:spPr>
          <a:xfrm flipH="1">
            <a:off x="8547761" y="3294523"/>
            <a:ext cx="604241" cy="0"/>
          </a:xfrm>
          <a:prstGeom prst="line">
            <a:avLst/>
          </a:prstGeom>
          <a:ln w="38100">
            <a:solidFill>
              <a:srgbClr val="FAFBFE">
                <a:alpha val="25000"/>
              </a:srgbClr>
            </a:solidFill>
            <a:miter/>
          </a:ln>
        </p:spPr>
        <p:txBody>
          <a:bodyPr lIns="19360" rIns="19360"/>
          <a:lstStyle/>
          <a:p>
            <a:pPr defTabSz="914377">
              <a:defRPr/>
            </a:pPr>
            <a:endParaRPr sz="763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49" name="图像" descr="图像">
            <a:extLst>
              <a:ext uri="{FF2B5EF4-FFF2-40B4-BE49-F238E27FC236}">
                <a16:creationId xmlns:a16="http://schemas.microsoft.com/office/drawing/2014/main" id="{3D4C5C23-6DA4-4C5F-A351-1EB599A8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37" y="2435069"/>
            <a:ext cx="3702531" cy="3627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1F029E77-D4DC-4059-9BC9-E4C08F8AB56D}"/>
              </a:ext>
            </a:extLst>
          </p:cNvPr>
          <p:cNvGrpSpPr/>
          <p:nvPr/>
        </p:nvGrpSpPr>
        <p:grpSpPr>
          <a:xfrm>
            <a:off x="-1684421" y="2435070"/>
            <a:ext cx="6481401" cy="3830996"/>
            <a:chOff x="-441791" y="2404467"/>
            <a:chExt cx="5254500" cy="3105805"/>
          </a:xfrm>
        </p:grpSpPr>
        <p:pic>
          <p:nvPicPr>
            <p:cNvPr id="50" name="图像" descr="图像">
              <a:extLst>
                <a:ext uri="{FF2B5EF4-FFF2-40B4-BE49-F238E27FC236}">
                  <a16:creationId xmlns:a16="http://schemas.microsoft.com/office/drawing/2014/main" id="{939D2D85-6257-4960-932D-58E13E2AE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2771" y="2724835"/>
              <a:ext cx="679938" cy="258469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1" name="直接连接符 255">
              <a:extLst>
                <a:ext uri="{FF2B5EF4-FFF2-40B4-BE49-F238E27FC236}">
                  <a16:creationId xmlns:a16="http://schemas.microsoft.com/office/drawing/2014/main" id="{73DD7B35-1FC7-4509-844D-265E76EB3766}"/>
                </a:ext>
              </a:extLst>
            </p:cNvPr>
            <p:cNvSpPr/>
            <p:nvPr/>
          </p:nvSpPr>
          <p:spPr>
            <a:xfrm flipH="1" flipV="1">
              <a:off x="-441791" y="3294523"/>
              <a:ext cx="1293535" cy="0"/>
            </a:xfrm>
            <a:prstGeom prst="line">
              <a:avLst/>
            </a:prstGeom>
            <a:ln w="38100">
              <a:solidFill>
                <a:srgbClr val="FAFBFE">
                  <a:alpha val="25000"/>
                </a:srgbClr>
              </a:solidFill>
              <a:miter/>
            </a:ln>
          </p:spPr>
          <p:txBody>
            <a:bodyPr lIns="19360" rIns="19360"/>
            <a:lstStyle/>
            <a:p>
              <a:pPr defTabSz="914377">
                <a:defRPr/>
              </a:pPr>
              <a:endParaRPr sz="763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52" name="直接连接符 255">
              <a:extLst>
                <a:ext uri="{FF2B5EF4-FFF2-40B4-BE49-F238E27FC236}">
                  <a16:creationId xmlns:a16="http://schemas.microsoft.com/office/drawing/2014/main" id="{324DAF21-3D52-4F5F-8FE1-221F973C7C5A}"/>
                </a:ext>
              </a:extLst>
            </p:cNvPr>
            <p:cNvSpPr/>
            <p:nvPr/>
          </p:nvSpPr>
          <p:spPr>
            <a:xfrm flipH="1" flipV="1">
              <a:off x="1257667" y="5510272"/>
              <a:ext cx="2563317" cy="0"/>
            </a:xfrm>
            <a:prstGeom prst="line">
              <a:avLst/>
            </a:prstGeom>
            <a:ln w="38100">
              <a:solidFill>
                <a:srgbClr val="FAFBFE">
                  <a:alpha val="25000"/>
                </a:srgbClr>
              </a:solidFill>
              <a:miter/>
            </a:ln>
          </p:spPr>
          <p:txBody>
            <a:bodyPr lIns="19360" rIns="19360"/>
            <a:lstStyle/>
            <a:p>
              <a:pPr defTabSz="914377">
                <a:defRPr/>
              </a:pPr>
              <a:endParaRPr sz="763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53" name="直接连接符 257">
              <a:extLst>
                <a:ext uri="{FF2B5EF4-FFF2-40B4-BE49-F238E27FC236}">
                  <a16:creationId xmlns:a16="http://schemas.microsoft.com/office/drawing/2014/main" id="{D6A0A541-7503-48D8-B50F-B7B0B2F1E763}"/>
                </a:ext>
              </a:extLst>
            </p:cNvPr>
            <p:cNvSpPr/>
            <p:nvPr/>
          </p:nvSpPr>
          <p:spPr>
            <a:xfrm flipH="1" flipV="1">
              <a:off x="3083534" y="2404467"/>
              <a:ext cx="1432150" cy="0"/>
            </a:xfrm>
            <a:prstGeom prst="line">
              <a:avLst/>
            </a:prstGeom>
            <a:ln w="38100">
              <a:solidFill>
                <a:srgbClr val="FAFBFE">
                  <a:alpha val="25000"/>
                </a:srgbClr>
              </a:solidFill>
              <a:miter/>
            </a:ln>
          </p:spPr>
          <p:txBody>
            <a:bodyPr lIns="19360" rIns="19360"/>
            <a:lstStyle/>
            <a:p>
              <a:pPr defTabSz="914377">
                <a:defRPr/>
              </a:pPr>
              <a:endParaRPr sz="763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  <p:pic>
        <p:nvPicPr>
          <p:cNvPr id="56" name="图像" descr="图像">
            <a:extLst>
              <a:ext uri="{FF2B5EF4-FFF2-40B4-BE49-F238E27FC236}">
                <a16:creationId xmlns:a16="http://schemas.microsoft.com/office/drawing/2014/main" id="{9FB20CCE-54BE-4035-B8ED-C5DDA53DC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201" y="2892008"/>
            <a:ext cx="2189991" cy="2423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图像" descr="图像">
            <a:extLst>
              <a:ext uri="{FF2B5EF4-FFF2-40B4-BE49-F238E27FC236}">
                <a16:creationId xmlns:a16="http://schemas.microsoft.com/office/drawing/2014/main" id="{72BE5EF2-321F-4A81-A22F-0FD5198FC9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6447" y="2846145"/>
            <a:ext cx="2091943" cy="2431177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直接连接符 255">
            <a:extLst>
              <a:ext uri="{FF2B5EF4-FFF2-40B4-BE49-F238E27FC236}">
                <a16:creationId xmlns:a16="http://schemas.microsoft.com/office/drawing/2014/main" id="{A27E2700-379C-4238-9147-9B48036D54A9}"/>
              </a:ext>
            </a:extLst>
          </p:cNvPr>
          <p:cNvSpPr/>
          <p:nvPr/>
        </p:nvSpPr>
        <p:spPr>
          <a:xfrm flipH="1" flipV="1">
            <a:off x="64471" y="2892007"/>
            <a:ext cx="1373992" cy="0"/>
          </a:xfrm>
          <a:prstGeom prst="line">
            <a:avLst/>
          </a:prstGeom>
          <a:ln w="38100">
            <a:solidFill>
              <a:srgbClr val="FAFBFE">
                <a:alpha val="25000"/>
              </a:srgbClr>
            </a:solidFill>
            <a:miter/>
          </a:ln>
        </p:spPr>
        <p:txBody>
          <a:bodyPr lIns="45719" rIns="45719"/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61" name="图片 110" descr="图片 110">
            <a:extLst>
              <a:ext uri="{FF2B5EF4-FFF2-40B4-BE49-F238E27FC236}">
                <a16:creationId xmlns:a16="http://schemas.microsoft.com/office/drawing/2014/main" id="{9679E302-4D84-4D5A-8CB6-1FA29FBF30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7173" t="75439" r="31850" b="7073"/>
          <a:stretch>
            <a:fillRect/>
          </a:stretch>
        </p:blipFill>
        <p:spPr>
          <a:xfrm>
            <a:off x="7039244" y="5738101"/>
            <a:ext cx="555107" cy="493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图片 113" descr="图片 113">
            <a:extLst>
              <a:ext uri="{FF2B5EF4-FFF2-40B4-BE49-F238E27FC236}">
                <a16:creationId xmlns:a16="http://schemas.microsoft.com/office/drawing/2014/main" id="{492BA33D-B092-4BD6-A564-B17D032179F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7173" t="75439" r="31850" b="7073"/>
          <a:stretch>
            <a:fillRect/>
          </a:stretch>
        </p:blipFill>
        <p:spPr>
          <a:xfrm>
            <a:off x="4799677" y="2274008"/>
            <a:ext cx="555107" cy="493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图像" descr="图像">
            <a:extLst>
              <a:ext uri="{FF2B5EF4-FFF2-40B4-BE49-F238E27FC236}">
                <a16:creationId xmlns:a16="http://schemas.microsoft.com/office/drawing/2014/main" id="{28479987-9A20-4B12-9624-FD371F524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885" y="2724835"/>
            <a:ext cx="679939" cy="2584696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直接连接符 259">
            <a:extLst>
              <a:ext uri="{FF2B5EF4-FFF2-40B4-BE49-F238E27FC236}">
                <a16:creationId xmlns:a16="http://schemas.microsoft.com/office/drawing/2014/main" id="{61ED02C6-BCFF-4694-8E12-F76D9A28AA65}"/>
              </a:ext>
            </a:extLst>
          </p:cNvPr>
          <p:cNvSpPr/>
          <p:nvPr/>
        </p:nvSpPr>
        <p:spPr>
          <a:xfrm flipH="1">
            <a:off x="11394839" y="6167307"/>
            <a:ext cx="839012" cy="0"/>
          </a:xfrm>
          <a:prstGeom prst="line">
            <a:avLst/>
          </a:prstGeom>
          <a:ln w="38100">
            <a:solidFill>
              <a:srgbClr val="FAFBFE">
                <a:alpha val="25000"/>
              </a:srgbClr>
            </a:solidFill>
            <a:miter/>
          </a:ln>
        </p:spPr>
        <p:txBody>
          <a:bodyPr lIns="19360" rIns="19360"/>
          <a:lstStyle/>
          <a:p>
            <a:pPr defTabSz="914377">
              <a:defRPr/>
            </a:pPr>
            <a:endParaRPr sz="763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5" name="直接连接符 260">
            <a:extLst>
              <a:ext uri="{FF2B5EF4-FFF2-40B4-BE49-F238E27FC236}">
                <a16:creationId xmlns:a16="http://schemas.microsoft.com/office/drawing/2014/main" id="{22632E46-A0F8-4EB5-97C9-269742D2C028}"/>
              </a:ext>
            </a:extLst>
          </p:cNvPr>
          <p:cNvSpPr/>
          <p:nvPr/>
        </p:nvSpPr>
        <p:spPr>
          <a:xfrm flipH="1">
            <a:off x="11641635" y="2645885"/>
            <a:ext cx="1101988" cy="0"/>
          </a:xfrm>
          <a:prstGeom prst="line">
            <a:avLst/>
          </a:prstGeom>
          <a:ln w="38100">
            <a:solidFill>
              <a:srgbClr val="FAFBFE">
                <a:alpha val="25000"/>
              </a:srgbClr>
            </a:solidFill>
            <a:miter/>
          </a:ln>
        </p:spPr>
        <p:txBody>
          <a:bodyPr lIns="19360" rIns="19360"/>
          <a:lstStyle/>
          <a:p>
            <a:pPr defTabSz="914377">
              <a:defRPr/>
            </a:pPr>
            <a:endParaRPr sz="763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6" name="直接连接符 255">
            <a:extLst>
              <a:ext uri="{FF2B5EF4-FFF2-40B4-BE49-F238E27FC236}">
                <a16:creationId xmlns:a16="http://schemas.microsoft.com/office/drawing/2014/main" id="{B947D6DA-3686-4AA2-87C3-6F2BA4F42198}"/>
              </a:ext>
            </a:extLst>
          </p:cNvPr>
          <p:cNvSpPr/>
          <p:nvPr/>
        </p:nvSpPr>
        <p:spPr>
          <a:xfrm flipH="1" flipV="1">
            <a:off x="9991592" y="2508119"/>
            <a:ext cx="2563317" cy="0"/>
          </a:xfrm>
          <a:prstGeom prst="line">
            <a:avLst/>
          </a:prstGeom>
          <a:ln w="38100">
            <a:solidFill>
              <a:srgbClr val="FAFBFE">
                <a:alpha val="25000"/>
              </a:srgbClr>
            </a:solidFill>
            <a:miter/>
          </a:ln>
        </p:spPr>
        <p:txBody>
          <a:bodyPr lIns="19360" rIns="19360"/>
          <a:lstStyle/>
          <a:p>
            <a:pPr defTabSz="914377">
              <a:defRPr/>
            </a:pPr>
            <a:endParaRPr sz="763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67" name="图片 109" descr="图片 109">
            <a:extLst>
              <a:ext uri="{FF2B5EF4-FFF2-40B4-BE49-F238E27FC236}">
                <a16:creationId xmlns:a16="http://schemas.microsoft.com/office/drawing/2014/main" id="{26D7ED58-485B-4CF2-8148-3F1EBFA0817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9987" b="39776"/>
          <a:stretch>
            <a:fillRect/>
          </a:stretch>
        </p:blipFill>
        <p:spPr>
          <a:xfrm>
            <a:off x="8964679" y="2507709"/>
            <a:ext cx="1517784" cy="1699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图片 111" descr="图片 111">
            <a:extLst>
              <a:ext uri="{FF2B5EF4-FFF2-40B4-BE49-F238E27FC236}">
                <a16:creationId xmlns:a16="http://schemas.microsoft.com/office/drawing/2014/main" id="{14F42850-3DC2-4B96-8E21-BE35B6E33BB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89261" b="85853"/>
          <a:stretch>
            <a:fillRect/>
          </a:stretch>
        </p:blipFill>
        <p:spPr>
          <a:xfrm>
            <a:off x="4420257" y="5309531"/>
            <a:ext cx="543095" cy="39922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直接连接符 255">
            <a:extLst>
              <a:ext uri="{FF2B5EF4-FFF2-40B4-BE49-F238E27FC236}">
                <a16:creationId xmlns:a16="http://schemas.microsoft.com/office/drawing/2014/main" id="{0396B530-A251-4469-9B10-5F4AACA696C8}"/>
              </a:ext>
            </a:extLst>
          </p:cNvPr>
          <p:cNvSpPr/>
          <p:nvPr/>
        </p:nvSpPr>
        <p:spPr>
          <a:xfrm flipH="1" flipV="1">
            <a:off x="4796980" y="5896100"/>
            <a:ext cx="2563317" cy="0"/>
          </a:xfrm>
          <a:prstGeom prst="line">
            <a:avLst/>
          </a:prstGeom>
          <a:ln w="38100">
            <a:solidFill>
              <a:srgbClr val="FAFBFE">
                <a:alpha val="25000"/>
              </a:srgbClr>
            </a:solidFill>
            <a:miter/>
          </a:ln>
        </p:spPr>
        <p:txBody>
          <a:bodyPr lIns="19360" rIns="19360"/>
          <a:lstStyle/>
          <a:p>
            <a:pPr defTabSz="914377">
              <a:defRPr/>
            </a:pPr>
            <a:endParaRPr sz="763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1" name="直接连接符 257">
            <a:extLst>
              <a:ext uri="{FF2B5EF4-FFF2-40B4-BE49-F238E27FC236}">
                <a16:creationId xmlns:a16="http://schemas.microsoft.com/office/drawing/2014/main" id="{8D337CA7-5F88-49F0-B3B5-E65929417805}"/>
              </a:ext>
            </a:extLst>
          </p:cNvPr>
          <p:cNvSpPr/>
          <p:nvPr/>
        </p:nvSpPr>
        <p:spPr>
          <a:xfrm flipH="1">
            <a:off x="8591207" y="5848487"/>
            <a:ext cx="1432151" cy="0"/>
          </a:xfrm>
          <a:prstGeom prst="line">
            <a:avLst/>
          </a:prstGeom>
          <a:ln w="38100">
            <a:solidFill>
              <a:srgbClr val="FAFBFE">
                <a:alpha val="25000"/>
              </a:srgbClr>
            </a:solidFill>
            <a:miter/>
          </a:ln>
        </p:spPr>
        <p:txBody>
          <a:bodyPr lIns="19360" rIns="19360"/>
          <a:lstStyle/>
          <a:p>
            <a:pPr defTabSz="914377">
              <a:defRPr/>
            </a:pPr>
            <a:endParaRPr sz="763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2" name="直接连接符 258">
            <a:extLst>
              <a:ext uri="{FF2B5EF4-FFF2-40B4-BE49-F238E27FC236}">
                <a16:creationId xmlns:a16="http://schemas.microsoft.com/office/drawing/2014/main" id="{156D4DCD-D0F4-42C1-8D05-BFCDADF8EABA}"/>
              </a:ext>
            </a:extLst>
          </p:cNvPr>
          <p:cNvSpPr/>
          <p:nvPr/>
        </p:nvSpPr>
        <p:spPr>
          <a:xfrm flipH="1">
            <a:off x="8183448" y="5462139"/>
            <a:ext cx="615341" cy="0"/>
          </a:xfrm>
          <a:prstGeom prst="line">
            <a:avLst/>
          </a:prstGeom>
          <a:ln w="38100">
            <a:solidFill>
              <a:srgbClr val="FAFBFE">
                <a:alpha val="25000"/>
              </a:srgbClr>
            </a:solidFill>
            <a:miter/>
          </a:ln>
        </p:spPr>
        <p:txBody>
          <a:bodyPr lIns="19360" rIns="19360"/>
          <a:lstStyle/>
          <a:p>
            <a:pPr defTabSz="914377">
              <a:defRPr/>
            </a:pPr>
            <a:endParaRPr sz="763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3" name="文本框 205">
            <a:extLst>
              <a:ext uri="{FF2B5EF4-FFF2-40B4-BE49-F238E27FC236}">
                <a16:creationId xmlns:a16="http://schemas.microsoft.com/office/drawing/2014/main" id="{EEEA3FC9-813A-4C39-99F8-EDF3829485A1}"/>
              </a:ext>
            </a:extLst>
          </p:cNvPr>
          <p:cNvSpPr txBox="1"/>
          <p:nvPr/>
        </p:nvSpPr>
        <p:spPr>
          <a:xfrm>
            <a:off x="8758971" y="5274059"/>
            <a:ext cx="1493119" cy="47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360" rIns="19360">
            <a:spAutoFit/>
          </a:bodyPr>
          <a:lstStyle/>
          <a:p>
            <a:pPr algn="ctr" defTabSz="654693">
              <a:lnSpc>
                <a:spcPct val="111000"/>
              </a:lnSpc>
              <a:defRPr sz="2800">
                <a:solidFill>
                  <a:srgbClr val="FFFFFF"/>
                </a:solidFill>
                <a:latin typeface="Source Han Sans CN Bold"/>
                <a:ea typeface="Source Han Sans CN Bold"/>
                <a:cs typeface="Source Han Sans CN Bold"/>
                <a:sym typeface="Source Han Sans CN Bold"/>
              </a:defRPr>
            </a:pPr>
            <a:r>
              <a:rPr lang="zh-CN" altLang="en-US" sz="1200" dirty="0">
                <a:solidFill>
                  <a:srgbClr val="FFFFFF"/>
                </a:solidFill>
                <a:latin typeface="Source Han Sans CN Bold"/>
                <a:ea typeface="Source Han Sans CN Bold"/>
                <a:sym typeface="Source Han Sans CN Bold"/>
              </a:rPr>
              <a:t>用户评论</a:t>
            </a:r>
          </a:p>
          <a:p>
            <a:pPr algn="ctr" defTabSz="654693">
              <a:lnSpc>
                <a:spcPct val="111000"/>
              </a:lnSpc>
              <a:defRPr sz="2400">
                <a:solidFill>
                  <a:srgbClr val="FFFFFF"/>
                </a:solidFill>
              </a:defRPr>
            </a:pPr>
            <a:r>
              <a:rPr lang="zh-CN" altLang="en-US" sz="1100" dirty="0">
                <a:solidFill>
                  <a:srgbClr val="FFFFFF"/>
                </a:solidFill>
                <a:latin typeface="等线" panose="020F0502020204030204"/>
                <a:ea typeface="等线" panose="02010600030101010101" pitchFamily="2" charset="-122"/>
              </a:rPr>
              <a:t>更对等的粉丝交流</a:t>
            </a:r>
          </a:p>
        </p:txBody>
      </p:sp>
      <p:sp>
        <p:nvSpPr>
          <p:cNvPr id="74" name="文本框 228">
            <a:extLst>
              <a:ext uri="{FF2B5EF4-FFF2-40B4-BE49-F238E27FC236}">
                <a16:creationId xmlns:a16="http://schemas.microsoft.com/office/drawing/2014/main" id="{0BF36791-A9E2-4A29-B947-34519158F1E7}"/>
              </a:ext>
            </a:extLst>
          </p:cNvPr>
          <p:cNvSpPr txBox="1"/>
          <p:nvPr/>
        </p:nvSpPr>
        <p:spPr>
          <a:xfrm>
            <a:off x="5233954" y="5277810"/>
            <a:ext cx="1293535" cy="4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360" rIns="19360">
            <a:spAutoFit/>
          </a:bodyPr>
          <a:lstStyle/>
          <a:p>
            <a:pPr algn="ctr" defTabSz="277262">
              <a:lnSpc>
                <a:spcPct val="111000"/>
              </a:lnSpc>
              <a:defRPr sz="28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pPr>
            <a:r>
              <a:rPr sz="1187" dirty="0" err="1">
                <a:solidFill>
                  <a:srgbClr val="FFFFFF"/>
                </a:solidFill>
                <a:latin typeface="Source Han Sans CN Bold Bold"/>
                <a:sym typeface="Source Han Sans CN Bold Bold"/>
              </a:rPr>
              <a:t>兴趣聚合</a:t>
            </a:r>
            <a:endParaRPr sz="1187" dirty="0">
              <a:solidFill>
                <a:srgbClr val="FFFFFF"/>
              </a:solidFill>
              <a:latin typeface="Source Han Sans CN Bold Bold"/>
              <a:sym typeface="Source Han Sans CN Bold Bold"/>
            </a:endParaRPr>
          </a:p>
          <a:p>
            <a:pPr algn="ctr" defTabSz="277262">
              <a:lnSpc>
                <a:spcPct val="111000"/>
              </a:lnSpc>
              <a:defRPr sz="2400">
                <a:solidFill>
                  <a:srgbClr val="FFFFFF"/>
                </a:solidFill>
              </a:defRPr>
            </a:pPr>
            <a:r>
              <a:rPr sz="1016" dirty="0" err="1">
                <a:solidFill>
                  <a:srgbClr val="FFFFFF"/>
                </a:solidFill>
                <a:latin typeface="等线" panose="020F0502020204030204"/>
              </a:rPr>
              <a:t>更紧密的粉丝关联</a:t>
            </a:r>
            <a:endParaRPr sz="1016" dirty="0">
              <a:solidFill>
                <a:srgbClr val="FFFFFF"/>
              </a:solidFill>
              <a:latin typeface="等线" panose="020F0502020204030204"/>
            </a:endParaRPr>
          </a:p>
        </p:txBody>
      </p:sp>
      <p:sp>
        <p:nvSpPr>
          <p:cNvPr id="75" name="文本框 232">
            <a:extLst>
              <a:ext uri="{FF2B5EF4-FFF2-40B4-BE49-F238E27FC236}">
                <a16:creationId xmlns:a16="http://schemas.microsoft.com/office/drawing/2014/main" id="{A01A79F1-8AE9-4A6C-85BF-EEE0B7B2DC18}"/>
              </a:ext>
            </a:extLst>
          </p:cNvPr>
          <p:cNvSpPr txBox="1"/>
          <p:nvPr/>
        </p:nvSpPr>
        <p:spPr>
          <a:xfrm>
            <a:off x="10775622" y="5277809"/>
            <a:ext cx="1411671" cy="4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360" rIns="19360">
            <a:spAutoFit/>
          </a:bodyPr>
          <a:lstStyle/>
          <a:p>
            <a:pPr algn="ctr" defTabSz="277262">
              <a:lnSpc>
                <a:spcPct val="111000"/>
              </a:lnSpc>
              <a:defRPr sz="28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pPr>
            <a:r>
              <a:rPr sz="1187" dirty="0" err="1">
                <a:solidFill>
                  <a:srgbClr val="FFFFFF"/>
                </a:solidFill>
                <a:latin typeface="Source Han Sans CN Bold Bold"/>
                <a:sym typeface="Source Han Sans CN Bold Bold"/>
              </a:rPr>
              <a:t>首页“关注</a:t>
            </a:r>
            <a:r>
              <a:rPr sz="1187" dirty="0">
                <a:solidFill>
                  <a:srgbClr val="FFFFFF"/>
                </a:solidFill>
                <a:latin typeface="Source Han Sans CN Bold Bold"/>
                <a:sym typeface="Source Han Sans CN Bold Bold"/>
              </a:rPr>
              <a:t>”</a:t>
            </a:r>
          </a:p>
          <a:p>
            <a:pPr algn="ctr" defTabSz="277262">
              <a:lnSpc>
                <a:spcPct val="111000"/>
              </a:lnSpc>
              <a:defRPr sz="2400">
                <a:solidFill>
                  <a:srgbClr val="FFFFFF"/>
                </a:solidFill>
              </a:defRPr>
            </a:pPr>
            <a:r>
              <a:rPr sz="1016" dirty="0" err="1">
                <a:solidFill>
                  <a:srgbClr val="FFFFFF"/>
                </a:solidFill>
                <a:latin typeface="等线" panose="020F0502020204030204"/>
              </a:rPr>
              <a:t>更高效的推荐模式</a:t>
            </a:r>
            <a:endParaRPr sz="1016" dirty="0">
              <a:solidFill>
                <a:srgbClr val="FFFFFF"/>
              </a:solidFill>
              <a:latin typeface="等线" panose="020F0502020204030204"/>
            </a:endParaRPr>
          </a:p>
        </p:txBody>
      </p:sp>
      <p:sp>
        <p:nvSpPr>
          <p:cNvPr id="76" name="文本框 254">
            <a:extLst>
              <a:ext uri="{FF2B5EF4-FFF2-40B4-BE49-F238E27FC236}">
                <a16:creationId xmlns:a16="http://schemas.microsoft.com/office/drawing/2014/main" id="{0A5D44B3-5335-4871-AAA3-6DCCB9E30AFB}"/>
              </a:ext>
            </a:extLst>
          </p:cNvPr>
          <p:cNvSpPr txBox="1"/>
          <p:nvPr/>
        </p:nvSpPr>
        <p:spPr>
          <a:xfrm>
            <a:off x="7051021" y="5277810"/>
            <a:ext cx="1184416" cy="4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360" rIns="19360">
            <a:spAutoFit/>
          </a:bodyPr>
          <a:lstStyle/>
          <a:p>
            <a:pPr algn="ctr" defTabSz="277262">
              <a:lnSpc>
                <a:spcPct val="111000"/>
              </a:lnSpc>
              <a:defRPr sz="28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pPr>
            <a:r>
              <a:rPr sz="1187" dirty="0" err="1">
                <a:solidFill>
                  <a:srgbClr val="FFFFFF"/>
                </a:solidFill>
                <a:latin typeface="Source Han Sans CN Bold Bold"/>
                <a:sym typeface="Source Han Sans CN Bold Bold"/>
              </a:rPr>
              <a:t>朋友推荐</a:t>
            </a:r>
            <a:endParaRPr sz="1187" dirty="0">
              <a:solidFill>
                <a:srgbClr val="FFFFFF"/>
              </a:solidFill>
              <a:latin typeface="Source Han Sans CN Bold Bold"/>
              <a:sym typeface="Source Han Sans CN Bold Bold"/>
            </a:endParaRPr>
          </a:p>
          <a:p>
            <a:pPr algn="ctr" defTabSz="277262">
              <a:lnSpc>
                <a:spcPct val="111000"/>
              </a:lnSpc>
              <a:defRPr sz="2400">
                <a:solidFill>
                  <a:srgbClr val="FFFFFF"/>
                </a:solidFill>
              </a:defRPr>
            </a:pPr>
            <a:r>
              <a:rPr sz="1016" dirty="0" err="1">
                <a:solidFill>
                  <a:srgbClr val="FFFFFF"/>
                </a:solidFill>
                <a:latin typeface="等线" panose="020F0502020204030204"/>
              </a:rPr>
              <a:t>更广泛的社交路径</a:t>
            </a:r>
            <a:endParaRPr sz="1016" dirty="0">
              <a:solidFill>
                <a:srgbClr val="FFFFFF"/>
              </a:solidFill>
              <a:latin typeface="等线" panose="020F0502020204030204"/>
            </a:endParaRPr>
          </a:p>
        </p:txBody>
      </p:sp>
      <p:pic>
        <p:nvPicPr>
          <p:cNvPr id="33" name="图像" descr="图像">
            <a:extLst>
              <a:ext uri="{FF2B5EF4-FFF2-40B4-BE49-F238E27FC236}">
                <a16:creationId xmlns:a16="http://schemas.microsoft.com/office/drawing/2014/main" id="{A29D2661-B26E-4517-B506-F7DC76B8D4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9181" y="2842276"/>
            <a:ext cx="1392255" cy="2450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图像" descr="图像">
            <a:extLst>
              <a:ext uri="{FF2B5EF4-FFF2-40B4-BE49-F238E27FC236}">
                <a16:creationId xmlns:a16="http://schemas.microsoft.com/office/drawing/2014/main" id="{1A3BE3FB-D18E-45B8-B61A-58A35CF06F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9351" y="2842278"/>
            <a:ext cx="2077328" cy="2438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476D0D-AD8C-4E00-814C-5D150761FB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1" y="111655"/>
            <a:ext cx="11982859" cy="120565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41D7449-EB18-4B0D-8A8A-12FF12CD60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585" y="853954"/>
            <a:ext cx="2532488" cy="10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3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6" descr="图片 6">
            <a:extLst>
              <a:ext uri="{FF2B5EF4-FFF2-40B4-BE49-F238E27FC236}">
                <a16:creationId xmlns:a16="http://schemas.microsoft.com/office/drawing/2014/main" id="{EC19756D-84EB-41C7-8927-D08765A88E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40" r="1669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147085E7-1823-466E-B9E0-8B36733CFFDA}"/>
              </a:ext>
            </a:extLst>
          </p:cNvPr>
          <p:cNvGrpSpPr/>
          <p:nvPr/>
        </p:nvGrpSpPr>
        <p:grpSpPr>
          <a:xfrm>
            <a:off x="5944315" y="2369533"/>
            <a:ext cx="6303669" cy="3343649"/>
            <a:chOff x="6320983" y="2533860"/>
            <a:chExt cx="5185531" cy="2750556"/>
          </a:xfrm>
        </p:grpSpPr>
        <p:pic>
          <p:nvPicPr>
            <p:cNvPr id="18" name="图像" descr="图像">
              <a:extLst>
                <a:ext uri="{FF2B5EF4-FFF2-40B4-BE49-F238E27FC236}">
                  <a16:creationId xmlns:a16="http://schemas.microsoft.com/office/drawing/2014/main" id="{F7F45701-9D2F-41FB-8DCE-615E93241E72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310830" y="2804606"/>
              <a:ext cx="1338049" cy="23055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海底捞" descr="海底捞">
              <a:extLst>
                <a:ext uri="{FF2B5EF4-FFF2-40B4-BE49-F238E27FC236}">
                  <a16:creationId xmlns:a16="http://schemas.microsoft.com/office/drawing/2014/main" id="{92C71D62-0ECA-4EC6-9022-4B4C5764FABC}"/>
                </a:ext>
              </a:extLst>
            </p:cNvPr>
            <p:cNvPicPr>
              <a:picLocks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7209912" y="2686914"/>
              <a:ext cx="1288174" cy="22900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矩形 76">
              <a:extLst>
                <a:ext uri="{FF2B5EF4-FFF2-40B4-BE49-F238E27FC236}">
                  <a16:creationId xmlns:a16="http://schemas.microsoft.com/office/drawing/2014/main" id="{9BBCF713-6174-4A84-A608-E5D187B84F93}"/>
                </a:ext>
              </a:extLst>
            </p:cNvPr>
            <p:cNvSpPr txBox="1"/>
            <p:nvPr/>
          </p:nvSpPr>
          <p:spPr>
            <a:xfrm>
              <a:off x="9219058" y="4575078"/>
              <a:ext cx="1054315" cy="2045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19360" rIns="19360">
              <a:spAutoFit/>
            </a:bodyPr>
            <a:lstStyle/>
            <a:p>
              <a:pPr algn="ctr" defTabSz="277262">
                <a:defRPr sz="2400" i="1">
                  <a:solidFill>
                    <a:srgbClr val="808080"/>
                  </a:solidFill>
                </a:defRPr>
              </a:pPr>
              <a:r>
                <a:rPr sz="1016" i="1">
                  <a:solidFill>
                    <a:srgbClr val="808080"/>
                  </a:solidFill>
                  <a:latin typeface="等线" panose="020F0502020204030204"/>
                </a:rPr>
                <a:t>#海底捞DIY#</a:t>
              </a:r>
            </a:p>
          </p:txBody>
        </p:sp>
        <p:sp>
          <p:nvSpPr>
            <p:cNvPr id="21" name="矩形 79">
              <a:extLst>
                <a:ext uri="{FF2B5EF4-FFF2-40B4-BE49-F238E27FC236}">
                  <a16:creationId xmlns:a16="http://schemas.microsoft.com/office/drawing/2014/main" id="{DB172A8C-497D-452A-B80B-3F9A6F69203D}"/>
                </a:ext>
              </a:extLst>
            </p:cNvPr>
            <p:cNvSpPr txBox="1"/>
            <p:nvPr/>
          </p:nvSpPr>
          <p:spPr>
            <a:xfrm>
              <a:off x="9050489" y="4216539"/>
              <a:ext cx="724461" cy="2045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9360" rIns="19360">
              <a:spAutoFit/>
            </a:bodyPr>
            <a:lstStyle/>
            <a:p>
              <a:pPr algn="ctr" defTabSz="277262">
                <a:defRPr sz="2400" i="1">
                  <a:solidFill>
                    <a:srgbClr val="808080"/>
                  </a:solidFill>
                </a:defRPr>
              </a:pPr>
              <a:r>
                <a:rPr sz="1016" i="1">
                  <a:solidFill>
                    <a:srgbClr val="808080"/>
                  </a:solidFill>
                  <a:latin typeface="等线" panose="020F0502020204030204"/>
                </a:rPr>
                <a:t>#海底捞油包# </a:t>
              </a:r>
            </a:p>
          </p:txBody>
        </p:sp>
        <p:sp>
          <p:nvSpPr>
            <p:cNvPr id="22" name="矩形 80">
              <a:extLst>
                <a:ext uri="{FF2B5EF4-FFF2-40B4-BE49-F238E27FC236}">
                  <a16:creationId xmlns:a16="http://schemas.microsoft.com/office/drawing/2014/main" id="{9818F780-BAB4-404B-9779-77DABE7C6A69}"/>
                </a:ext>
              </a:extLst>
            </p:cNvPr>
            <p:cNvSpPr txBox="1"/>
            <p:nvPr/>
          </p:nvSpPr>
          <p:spPr>
            <a:xfrm>
              <a:off x="9219774" y="3140921"/>
              <a:ext cx="724461" cy="2045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9360" rIns="19360">
              <a:spAutoFit/>
            </a:bodyPr>
            <a:lstStyle/>
            <a:p>
              <a:pPr algn="ctr" defTabSz="277262">
                <a:defRPr sz="2400" i="1">
                  <a:solidFill>
                    <a:srgbClr val="808080"/>
                  </a:solidFill>
                </a:defRPr>
              </a:pPr>
              <a:r>
                <a:rPr sz="1016" i="1">
                  <a:solidFill>
                    <a:srgbClr val="808080"/>
                  </a:solidFill>
                  <a:latin typeface="等线" panose="020F0502020204030204"/>
                </a:rPr>
                <a:t>#海底捞味碟# </a:t>
              </a:r>
            </a:p>
          </p:txBody>
        </p:sp>
        <p:sp>
          <p:nvSpPr>
            <p:cNvPr id="23" name="矩形 81">
              <a:extLst>
                <a:ext uri="{FF2B5EF4-FFF2-40B4-BE49-F238E27FC236}">
                  <a16:creationId xmlns:a16="http://schemas.microsoft.com/office/drawing/2014/main" id="{84C5CEDC-7BAA-4925-8745-3D26CC1019B3}"/>
                </a:ext>
              </a:extLst>
            </p:cNvPr>
            <p:cNvSpPr txBox="1"/>
            <p:nvPr/>
          </p:nvSpPr>
          <p:spPr>
            <a:xfrm>
              <a:off x="9411815" y="3858000"/>
              <a:ext cx="1073907" cy="2045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9360" rIns="19360">
              <a:spAutoFit/>
            </a:bodyPr>
            <a:lstStyle/>
            <a:p>
              <a:pPr algn="ctr" defTabSz="277262">
                <a:defRPr sz="2400" i="1">
                  <a:solidFill>
                    <a:srgbClr val="808080"/>
                  </a:solidFill>
                </a:defRPr>
              </a:pPr>
              <a:r>
                <a:rPr sz="1016" i="1" dirty="0">
                  <a:solidFill>
                    <a:srgbClr val="808080"/>
                  </a:solidFill>
                  <a:latin typeface="等线" panose="020F0502020204030204"/>
                </a:rPr>
                <a:t> #</a:t>
              </a:r>
              <a:r>
                <a:rPr sz="1016" i="1" dirty="0" err="1">
                  <a:solidFill>
                    <a:srgbClr val="808080"/>
                  </a:solidFill>
                  <a:latin typeface="等线" panose="020F0502020204030204"/>
                </a:rPr>
                <a:t>海底捞番茄牛肉饭</a:t>
              </a:r>
              <a:r>
                <a:rPr sz="1016" i="1" dirty="0">
                  <a:solidFill>
                    <a:srgbClr val="808080"/>
                  </a:solidFill>
                  <a:latin typeface="等线" panose="020F0502020204030204"/>
                </a:rPr>
                <a:t># </a:t>
              </a:r>
            </a:p>
          </p:txBody>
        </p:sp>
        <p:sp>
          <p:nvSpPr>
            <p:cNvPr id="24" name="矩形 82">
              <a:extLst>
                <a:ext uri="{FF2B5EF4-FFF2-40B4-BE49-F238E27FC236}">
                  <a16:creationId xmlns:a16="http://schemas.microsoft.com/office/drawing/2014/main" id="{78DBAC7A-8704-4493-BC21-9A2B30D9FFDC}"/>
                </a:ext>
              </a:extLst>
            </p:cNvPr>
            <p:cNvSpPr txBox="1"/>
            <p:nvPr/>
          </p:nvSpPr>
          <p:spPr>
            <a:xfrm>
              <a:off x="8901964" y="2782381"/>
              <a:ext cx="831273" cy="2045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9360" rIns="19360">
              <a:spAutoFit/>
            </a:bodyPr>
            <a:lstStyle/>
            <a:p>
              <a:pPr algn="ctr" defTabSz="277262">
                <a:defRPr sz="2400" i="1">
                  <a:solidFill>
                    <a:srgbClr val="808080"/>
                  </a:solidFill>
                </a:defRPr>
              </a:pPr>
              <a:r>
                <a:rPr sz="1016" i="1">
                  <a:solidFill>
                    <a:srgbClr val="808080"/>
                  </a:solidFill>
                  <a:latin typeface="等线" panose="020F0502020204030204"/>
                </a:rPr>
                <a:t>#海底捞海鲜粥# </a:t>
              </a:r>
            </a:p>
          </p:txBody>
        </p:sp>
        <p:sp>
          <p:nvSpPr>
            <p:cNvPr id="25" name="矩形 83">
              <a:extLst>
                <a:ext uri="{FF2B5EF4-FFF2-40B4-BE49-F238E27FC236}">
                  <a16:creationId xmlns:a16="http://schemas.microsoft.com/office/drawing/2014/main" id="{AAC77AF1-ECFA-4D21-B947-D6AFB62442BA}"/>
                </a:ext>
              </a:extLst>
            </p:cNvPr>
            <p:cNvSpPr txBox="1"/>
            <p:nvPr/>
          </p:nvSpPr>
          <p:spPr>
            <a:xfrm>
              <a:off x="10370732" y="3140921"/>
              <a:ext cx="938085" cy="2045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9360" rIns="19360">
              <a:spAutoFit/>
            </a:bodyPr>
            <a:lstStyle/>
            <a:p>
              <a:pPr algn="ctr" defTabSz="277262">
                <a:defRPr sz="2400" i="1">
                  <a:solidFill>
                    <a:srgbClr val="808080"/>
                  </a:solidFill>
                </a:defRPr>
              </a:pPr>
              <a:r>
                <a:rPr sz="1016" i="1">
                  <a:solidFill>
                    <a:srgbClr val="808080"/>
                  </a:solidFill>
                  <a:latin typeface="等线" panose="020F0502020204030204"/>
                </a:rPr>
                <a:t>#海底捞正确吃法# </a:t>
              </a:r>
            </a:p>
          </p:txBody>
        </p:sp>
        <p:sp>
          <p:nvSpPr>
            <p:cNvPr id="26" name="矩形 84">
              <a:extLst>
                <a:ext uri="{FF2B5EF4-FFF2-40B4-BE49-F238E27FC236}">
                  <a16:creationId xmlns:a16="http://schemas.microsoft.com/office/drawing/2014/main" id="{B91F06A5-7C8D-4424-B3E2-83B02B1BCBA2}"/>
                </a:ext>
              </a:extLst>
            </p:cNvPr>
            <p:cNvSpPr txBox="1"/>
            <p:nvPr/>
          </p:nvSpPr>
          <p:spPr>
            <a:xfrm>
              <a:off x="8731427" y="3499461"/>
              <a:ext cx="802263" cy="2045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9360" rIns="19360">
              <a:spAutoFit/>
            </a:bodyPr>
            <a:lstStyle/>
            <a:p>
              <a:pPr algn="ctr" defTabSz="277262">
                <a:defRPr sz="2400" i="1">
                  <a:solidFill>
                    <a:srgbClr val="808080"/>
                  </a:solidFill>
                </a:defRPr>
              </a:pPr>
              <a:r>
                <a:rPr sz="1016" i="1">
                  <a:solidFill>
                    <a:srgbClr val="808080"/>
                  </a:solidFill>
                  <a:latin typeface="等线" panose="020F0502020204030204"/>
                </a:rPr>
                <a:t>#海底捞油面筋#</a:t>
              </a:r>
            </a:p>
          </p:txBody>
        </p:sp>
        <p:sp>
          <p:nvSpPr>
            <p:cNvPr id="27" name="矩形 85">
              <a:extLst>
                <a:ext uri="{FF2B5EF4-FFF2-40B4-BE49-F238E27FC236}">
                  <a16:creationId xmlns:a16="http://schemas.microsoft.com/office/drawing/2014/main" id="{23AF36DC-AB71-406A-961E-8EBDEDED9826}"/>
                </a:ext>
              </a:extLst>
            </p:cNvPr>
            <p:cNvSpPr txBox="1"/>
            <p:nvPr/>
          </p:nvSpPr>
          <p:spPr>
            <a:xfrm>
              <a:off x="10245453" y="2782381"/>
              <a:ext cx="860284" cy="2045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9360" rIns="19360">
              <a:spAutoFit/>
            </a:bodyPr>
            <a:lstStyle/>
            <a:p>
              <a:pPr algn="ctr" defTabSz="277262">
                <a:defRPr sz="2400" i="1">
                  <a:solidFill>
                    <a:srgbClr val="808080"/>
                  </a:solidFill>
                </a:defRPr>
              </a:pPr>
              <a:r>
                <a:rPr sz="1016" i="1">
                  <a:solidFill>
                    <a:srgbClr val="808080"/>
                  </a:solidFill>
                  <a:latin typeface="等线" panose="020F0502020204030204"/>
                </a:rPr>
                <a:t> #海底捞白菜卷# </a:t>
              </a:r>
            </a:p>
          </p:txBody>
        </p:sp>
        <p:sp>
          <p:nvSpPr>
            <p:cNvPr id="28" name="矩形 86">
              <a:extLst>
                <a:ext uri="{FF2B5EF4-FFF2-40B4-BE49-F238E27FC236}">
                  <a16:creationId xmlns:a16="http://schemas.microsoft.com/office/drawing/2014/main" id="{60A4018E-2697-48C8-ACFC-09D74EDF2021}"/>
                </a:ext>
              </a:extLst>
            </p:cNvPr>
            <p:cNvSpPr txBox="1"/>
            <p:nvPr/>
          </p:nvSpPr>
          <p:spPr>
            <a:xfrm>
              <a:off x="9919561" y="3483230"/>
              <a:ext cx="860284" cy="2045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9360" rIns="19360">
              <a:spAutoFit/>
            </a:bodyPr>
            <a:lstStyle/>
            <a:p>
              <a:pPr algn="ctr" defTabSz="277262">
                <a:defRPr sz="2400" i="1">
                  <a:solidFill>
                    <a:srgbClr val="808080"/>
                  </a:solidFill>
                </a:defRPr>
              </a:pPr>
              <a:r>
                <a:rPr sz="1016" i="1" dirty="0">
                  <a:solidFill>
                    <a:srgbClr val="808080"/>
                  </a:solidFill>
                  <a:latin typeface="等线" panose="020F0502020204030204"/>
                </a:rPr>
                <a:t> #</a:t>
              </a:r>
              <a:r>
                <a:rPr sz="1016" i="1" dirty="0" err="1">
                  <a:solidFill>
                    <a:srgbClr val="808080"/>
                  </a:solidFill>
                  <a:latin typeface="等线" panose="020F0502020204030204"/>
                </a:rPr>
                <a:t>海底捞酿豆腐</a:t>
              </a:r>
              <a:r>
                <a:rPr sz="1016" i="1" dirty="0">
                  <a:solidFill>
                    <a:srgbClr val="808080"/>
                  </a:solidFill>
                  <a:latin typeface="等线" panose="020F0502020204030204"/>
                </a:rPr>
                <a:t># </a:t>
              </a:r>
            </a:p>
          </p:txBody>
        </p:sp>
        <p:sp>
          <p:nvSpPr>
            <p:cNvPr id="29" name="矩形 87">
              <a:extLst>
                <a:ext uri="{FF2B5EF4-FFF2-40B4-BE49-F238E27FC236}">
                  <a16:creationId xmlns:a16="http://schemas.microsoft.com/office/drawing/2014/main" id="{AC9DA2F1-EE03-485A-BDA7-FD4FCBF16781}"/>
                </a:ext>
              </a:extLst>
            </p:cNvPr>
            <p:cNvSpPr txBox="1"/>
            <p:nvPr/>
          </p:nvSpPr>
          <p:spPr>
            <a:xfrm>
              <a:off x="10274460" y="4216539"/>
              <a:ext cx="967096" cy="2045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9360" rIns="19360">
              <a:spAutoFit/>
            </a:bodyPr>
            <a:lstStyle/>
            <a:p>
              <a:pPr algn="ctr" defTabSz="277262">
                <a:defRPr sz="2400" i="1">
                  <a:solidFill>
                    <a:srgbClr val="808080"/>
                  </a:solidFill>
                </a:defRPr>
              </a:pPr>
              <a:r>
                <a:rPr sz="1016" i="1">
                  <a:solidFill>
                    <a:srgbClr val="808080"/>
                  </a:solidFill>
                  <a:latin typeface="等线" panose="020F0502020204030204"/>
                </a:rPr>
                <a:t> #海底捞蟹棒虾滑# </a:t>
              </a:r>
            </a:p>
          </p:txBody>
        </p:sp>
        <p:pic>
          <p:nvPicPr>
            <p:cNvPr id="30" name="图片 58" descr="图片 58">
              <a:extLst>
                <a:ext uri="{FF2B5EF4-FFF2-40B4-BE49-F238E27FC236}">
                  <a16:creationId xmlns:a16="http://schemas.microsoft.com/office/drawing/2014/main" id="{EFD78731-F17C-478F-8B52-B4828D5E1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7173" t="75439" r="31850" b="7073"/>
            <a:stretch>
              <a:fillRect/>
            </a:stretch>
          </p:blipFill>
          <p:spPr>
            <a:xfrm>
              <a:off x="8782732" y="4939255"/>
              <a:ext cx="388289" cy="34516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" name="图片 59" descr="图片 59">
              <a:extLst>
                <a:ext uri="{FF2B5EF4-FFF2-40B4-BE49-F238E27FC236}">
                  <a16:creationId xmlns:a16="http://schemas.microsoft.com/office/drawing/2014/main" id="{258025BB-0461-44FF-ABB9-608974CD5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89261" b="85853"/>
            <a:stretch>
              <a:fillRect/>
            </a:stretch>
          </p:blipFill>
          <p:spPr>
            <a:xfrm>
              <a:off x="11057561" y="4577044"/>
              <a:ext cx="379886" cy="27924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" name="图片 60" descr="图片 60">
              <a:extLst>
                <a:ext uri="{FF2B5EF4-FFF2-40B4-BE49-F238E27FC236}">
                  <a16:creationId xmlns:a16="http://schemas.microsoft.com/office/drawing/2014/main" id="{0844ED6A-F85E-4DDF-A0FE-1155DC00A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89261" b="85853"/>
            <a:stretch>
              <a:fillRect/>
            </a:stretch>
          </p:blipFill>
          <p:spPr>
            <a:xfrm>
              <a:off x="11282866" y="3866556"/>
              <a:ext cx="223648" cy="1644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" name="图片 61" descr="图片 61">
              <a:extLst>
                <a:ext uri="{FF2B5EF4-FFF2-40B4-BE49-F238E27FC236}">
                  <a16:creationId xmlns:a16="http://schemas.microsoft.com/office/drawing/2014/main" id="{CCD2BF6A-9BA7-450F-B5BB-A2E72C259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7173" t="75439" r="31850" b="7073"/>
            <a:stretch>
              <a:fillRect/>
            </a:stretch>
          </p:blipFill>
          <p:spPr>
            <a:xfrm>
              <a:off x="10259993" y="4800918"/>
              <a:ext cx="388289" cy="34516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" name="图像" descr="图像">
              <a:extLst>
                <a:ext uri="{FF2B5EF4-FFF2-40B4-BE49-F238E27FC236}">
                  <a16:creationId xmlns:a16="http://schemas.microsoft.com/office/drawing/2014/main" id="{96DA8414-2840-4DF1-879B-B8F84497F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0983" y="2533860"/>
              <a:ext cx="580051" cy="2596193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D1E250B5-1156-42B6-9542-F258C87C04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408" y="1067364"/>
            <a:ext cx="2751515" cy="115010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59ECDD8E-C224-4EAC-B0A4-C0A45BB9C9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027" y="2697567"/>
            <a:ext cx="6990253" cy="3612639"/>
          </a:xfrm>
          <a:prstGeom prst="rect">
            <a:avLst/>
          </a:prstGeom>
        </p:spPr>
      </p:pic>
      <p:pic>
        <p:nvPicPr>
          <p:cNvPr id="34" name="图像" descr="图像">
            <a:extLst>
              <a:ext uri="{FF2B5EF4-FFF2-40B4-BE49-F238E27FC236}">
                <a16:creationId xmlns:a16="http://schemas.microsoft.com/office/drawing/2014/main" id="{41D159B9-F66B-48C2-BD78-0EE88D5AEC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7047" y="567790"/>
            <a:ext cx="8815807" cy="14815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504034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 6">
            <a:extLst>
              <a:ext uri="{FF2B5EF4-FFF2-40B4-BE49-F238E27FC236}">
                <a16:creationId xmlns:a16="http://schemas.microsoft.com/office/drawing/2014/main" id="{26BE2926-3F2A-4805-88E7-DF2C05AAB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0" r="16694"/>
          <a:stretch/>
        </p:blipFill>
        <p:spPr>
          <a:xfrm>
            <a:off x="0" y="-1781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图像" descr="图像">
            <a:extLst>
              <a:ext uri="{FF2B5EF4-FFF2-40B4-BE49-F238E27FC236}">
                <a16:creationId xmlns:a16="http://schemas.microsoft.com/office/drawing/2014/main" id="{771841CC-D4B7-46F3-9179-1D865A63A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047" y="567790"/>
            <a:ext cx="8815807" cy="1481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图片 35" descr="图片 35">
            <a:extLst>
              <a:ext uri="{FF2B5EF4-FFF2-40B4-BE49-F238E27FC236}">
                <a16:creationId xmlns:a16="http://schemas.microsoft.com/office/drawing/2014/main" id="{3A965FD6-9F1D-4536-9360-C5E415C096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9987" b="39776"/>
          <a:stretch>
            <a:fillRect/>
          </a:stretch>
        </p:blipFill>
        <p:spPr>
          <a:xfrm>
            <a:off x="8275295" y="1230430"/>
            <a:ext cx="1517784" cy="1699412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17BE4463-D6BE-46D1-9DD0-980154ED8E1C}"/>
              </a:ext>
            </a:extLst>
          </p:cNvPr>
          <p:cNvSpPr txBox="1"/>
          <p:nvPr/>
        </p:nvSpPr>
        <p:spPr>
          <a:xfrm>
            <a:off x="239776" y="6355082"/>
            <a:ext cx="4161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CN" altLang="en-US" sz="11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注： 以</a:t>
            </a:r>
            <a:r>
              <a:rPr lang="en-US" altLang="zh-CN" sz="11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COCO</a:t>
            </a:r>
            <a:r>
              <a:rPr lang="zh-CN" altLang="en-US" sz="11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奶茶案例数据为参考</a:t>
            </a: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B74A21C0-12E7-49D8-8F1E-D7CBAAE20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3" y="1852387"/>
            <a:ext cx="12192000" cy="43434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C07C757-7A94-4778-BBDF-3EB187A7AC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408" y="1067364"/>
            <a:ext cx="2751515" cy="115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28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 descr="图片 6">
            <a:extLst>
              <a:ext uri="{FF2B5EF4-FFF2-40B4-BE49-F238E27FC236}">
                <a16:creationId xmlns:a16="http://schemas.microsoft.com/office/drawing/2014/main" id="{F92A0CED-F88E-4C2A-B8D8-99F2807629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640" r="1669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1EB3EA51-1462-4E85-BDE8-387AFFA9C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408" y="1067364"/>
            <a:ext cx="2751515" cy="115010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7997D7A0-484D-4CAA-BEDF-C19CDBA1F1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6" y="89675"/>
            <a:ext cx="11694679" cy="11831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E09AC2-0D42-44D5-ADA0-F8FFEE1D7E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7" y="2435352"/>
            <a:ext cx="12192000" cy="3380673"/>
          </a:xfrm>
          <a:prstGeom prst="rect">
            <a:avLst/>
          </a:prstGeom>
        </p:spPr>
      </p:pic>
      <p:pic>
        <p:nvPicPr>
          <p:cNvPr id="6" name="fb5d66b8c8decfcd44bbf9f86a46a6af">
            <a:hlinkClick r:id="" action="ppaction://media"/>
            <a:extLst>
              <a:ext uri="{FF2B5EF4-FFF2-40B4-BE49-F238E27FC236}">
                <a16:creationId xmlns:a16="http://schemas.microsoft.com/office/drawing/2014/main" id="{87713052-C882-4412-B192-CDFF74C1F9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19736" y="3710925"/>
            <a:ext cx="881465" cy="1567051"/>
          </a:xfrm>
          <a:prstGeom prst="rect">
            <a:avLst/>
          </a:prstGeom>
        </p:spPr>
      </p:pic>
      <p:pic>
        <p:nvPicPr>
          <p:cNvPr id="7" name="d562f6956816e4b5bfd92fad5607d877">
            <a:hlinkClick r:id="" action="ppaction://media"/>
            <a:extLst>
              <a:ext uri="{FF2B5EF4-FFF2-40B4-BE49-F238E27FC236}">
                <a16:creationId xmlns:a16="http://schemas.microsoft.com/office/drawing/2014/main" id="{D2629DFA-F603-48AF-AFAE-3031A9D15B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78190" y="3684746"/>
            <a:ext cx="878855" cy="1562407"/>
          </a:xfrm>
          <a:prstGeom prst="rect">
            <a:avLst/>
          </a:prstGeom>
        </p:spPr>
      </p:pic>
      <p:pic>
        <p:nvPicPr>
          <p:cNvPr id="8" name="5718435ac25c88ed8870b3048a6c5080">
            <a:hlinkClick r:id="" action="ppaction://media"/>
            <a:extLst>
              <a:ext uri="{FF2B5EF4-FFF2-40B4-BE49-F238E27FC236}">
                <a16:creationId xmlns:a16="http://schemas.microsoft.com/office/drawing/2014/main" id="{E00A4C8C-55C6-440C-9B7B-2A3F60FF9F0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61181" y="3666905"/>
            <a:ext cx="888891" cy="158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>
            <a:extLst>
              <a:ext uri="{FF2B5EF4-FFF2-40B4-BE49-F238E27FC236}">
                <a16:creationId xmlns:a16="http://schemas.microsoft.com/office/drawing/2014/main" id="{27A62A9D-64FF-4FB8-8900-39249CBAF7CB}"/>
              </a:ext>
            </a:extLst>
          </p:cNvPr>
          <p:cNvSpPr/>
          <p:nvPr/>
        </p:nvSpPr>
        <p:spPr>
          <a:xfrm>
            <a:off x="130630" y="90471"/>
            <a:ext cx="11944351" cy="6665595"/>
          </a:xfrm>
          <a:custGeom>
            <a:avLst/>
            <a:gdLst/>
            <a:ahLst/>
            <a:cxnLst/>
            <a:rect l="l" t="t" r="r" b="b"/>
            <a:pathLst>
              <a:path w="11944350" h="6665595">
                <a:moveTo>
                  <a:pt x="0" y="6665010"/>
                </a:moveTo>
                <a:lnTo>
                  <a:pt x="11944045" y="6665010"/>
                </a:lnTo>
                <a:lnTo>
                  <a:pt x="11944045" y="0"/>
                </a:lnTo>
                <a:lnTo>
                  <a:pt x="0" y="0"/>
                </a:lnTo>
                <a:lnTo>
                  <a:pt x="0" y="6665010"/>
                </a:lnTo>
                <a:close/>
              </a:path>
            </a:pathLst>
          </a:custGeom>
          <a:solidFill>
            <a:srgbClr val="000000">
              <a:alpha val="81959"/>
            </a:srgbClr>
          </a:solid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矩形 19">
            <a:extLst>
              <a:ext uri="{FF2B5EF4-FFF2-40B4-BE49-F238E27FC236}">
                <a16:creationId xmlns:a16="http://schemas.microsoft.com/office/drawing/2014/main" id="{FA4380A7-6A0A-4DC0-A7D4-9E70C711E776}"/>
              </a:ext>
            </a:extLst>
          </p:cNvPr>
          <p:cNvSpPr/>
          <p:nvPr/>
        </p:nvSpPr>
        <p:spPr>
          <a:xfrm flipH="1">
            <a:off x="4935998" y="1047185"/>
            <a:ext cx="3481743" cy="283971"/>
          </a:xfrm>
          <a:prstGeom prst="rect">
            <a:avLst/>
          </a:prstGeom>
          <a:gradFill>
            <a:gsLst>
              <a:gs pos="31000">
                <a:srgbClr val="FF004F"/>
              </a:gs>
              <a:gs pos="100000">
                <a:srgbClr val="FF004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360" rIns="19360" anchor="ctr"/>
          <a:lstStyle/>
          <a:p>
            <a:pPr algn="ctr" defTabSz="804953">
              <a:defRPr sz="3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567">
              <a:solidFill>
                <a:srgbClr val="FFFFFF"/>
              </a:solidFill>
              <a:latin typeface="等线 Light" panose="020F0302020204030204"/>
              <a:sym typeface="Helvetica"/>
            </a:endParaRPr>
          </a:p>
        </p:txBody>
      </p:sp>
      <p:sp>
        <p:nvSpPr>
          <p:cNvPr id="3" name="矩形 20">
            <a:extLst>
              <a:ext uri="{FF2B5EF4-FFF2-40B4-BE49-F238E27FC236}">
                <a16:creationId xmlns:a16="http://schemas.microsoft.com/office/drawing/2014/main" id="{ECC9D09E-0A01-44D9-822F-D85699BD3A3D}"/>
              </a:ext>
            </a:extLst>
          </p:cNvPr>
          <p:cNvSpPr/>
          <p:nvPr/>
        </p:nvSpPr>
        <p:spPr>
          <a:xfrm>
            <a:off x="3657213" y="742142"/>
            <a:ext cx="1962657" cy="394823"/>
          </a:xfrm>
          <a:prstGeom prst="rect">
            <a:avLst/>
          </a:prstGeom>
          <a:gradFill>
            <a:gsLst>
              <a:gs pos="0">
                <a:srgbClr val="06F7EF">
                  <a:alpha val="64999"/>
                </a:srgbClr>
              </a:gs>
              <a:gs pos="100000">
                <a:srgbClr val="06F7E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360" rIns="19360" anchor="ctr"/>
          <a:lstStyle/>
          <a:p>
            <a:pPr algn="ctr" defTabSz="804953">
              <a:defRPr sz="3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567">
              <a:solidFill>
                <a:srgbClr val="FFFFFF"/>
              </a:solidFill>
              <a:latin typeface="等线 Light" panose="020F0302020204030204"/>
              <a:sym typeface="Helvetic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B7ABBC4-56A1-421E-A4E6-3314AD402B6A}"/>
              </a:ext>
            </a:extLst>
          </p:cNvPr>
          <p:cNvSpPr txBox="1"/>
          <p:nvPr/>
        </p:nvSpPr>
        <p:spPr>
          <a:xfrm>
            <a:off x="806914" y="6129972"/>
            <a:ext cx="433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案例：</a:t>
            </a:r>
            <a:r>
              <a:rPr lang="en-US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Tommy Hilfiger </a:t>
            </a: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品牌推广</a:t>
            </a:r>
          </a:p>
        </p:txBody>
      </p:sp>
      <p:cxnSp>
        <p:nvCxnSpPr>
          <p:cNvPr id="8" name="直线连接符 190">
            <a:extLst>
              <a:ext uri="{FF2B5EF4-FFF2-40B4-BE49-F238E27FC236}">
                <a16:creationId xmlns:a16="http://schemas.microsoft.com/office/drawing/2014/main" id="{4075F298-E214-4282-A548-90061EA18463}"/>
              </a:ext>
            </a:extLst>
          </p:cNvPr>
          <p:cNvCxnSpPr>
            <a:cxnSpLocks/>
          </p:cNvCxnSpPr>
          <p:nvPr/>
        </p:nvCxnSpPr>
        <p:spPr>
          <a:xfrm>
            <a:off x="4058443" y="4679583"/>
            <a:ext cx="54799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1970B062-BDD6-4711-8B60-F1AF8BA55878}"/>
              </a:ext>
            </a:extLst>
          </p:cNvPr>
          <p:cNvSpPr txBox="1"/>
          <p:nvPr/>
        </p:nvSpPr>
        <p:spPr>
          <a:xfrm>
            <a:off x="4059122" y="2164389"/>
            <a:ext cx="5479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377">
              <a:defRPr/>
            </a:pPr>
            <a:r>
              <a:rPr lang="zh-CN" altLang="en-US" sz="3200" b="1" i="1" dirty="0">
                <a:solidFill>
                  <a:prstClr val="white"/>
                </a:solidFill>
                <a:latin typeface="微软雅黑"/>
                <a:ea typeface="微软雅黑"/>
                <a:cs typeface="Times New Roman" panose="02020603050405020304" pitchFamily="18" charset="0"/>
              </a:rPr>
              <a:t>强势入口 潮视展现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2CD258F-1CA0-4DF7-8852-4EC983ED27E3}"/>
              </a:ext>
            </a:extLst>
          </p:cNvPr>
          <p:cNvSpPr/>
          <p:nvPr/>
        </p:nvSpPr>
        <p:spPr>
          <a:xfrm>
            <a:off x="4494680" y="4133851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zh-CN" altLang="en-US" sz="1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第一视觉，高度吸睛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9AD2502-0907-40C1-B320-F8BEFC433D41}"/>
              </a:ext>
            </a:extLst>
          </p:cNvPr>
          <p:cNvSpPr txBox="1"/>
          <p:nvPr/>
        </p:nvSpPr>
        <p:spPr>
          <a:xfrm>
            <a:off x="7236484" y="4133851"/>
            <a:ext cx="2186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CN" altLang="en-US" sz="1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溢出价值高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B6FADEE-3C2A-4EB4-B23A-D96D0F2187CD}"/>
              </a:ext>
            </a:extLst>
          </p:cNvPr>
          <p:cNvSpPr txBox="1"/>
          <p:nvPr/>
        </p:nvSpPr>
        <p:spPr>
          <a:xfrm>
            <a:off x="9592532" y="4133851"/>
            <a:ext cx="2186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914377">
              <a:defRPr/>
            </a:pPr>
            <a:r>
              <a:rPr lang="zh-CN" altLang="en-US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平均点击</a:t>
            </a:r>
            <a:r>
              <a:rPr lang="en-US" altLang="zh-CN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5.12%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1F0B563-6780-4710-939B-9686798D7191}"/>
              </a:ext>
            </a:extLst>
          </p:cNvPr>
          <p:cNvSpPr txBox="1"/>
          <p:nvPr/>
        </p:nvSpPr>
        <p:spPr>
          <a:xfrm>
            <a:off x="4045477" y="4725688"/>
            <a:ext cx="1228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购买方式：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EF0EBB0-309E-4981-BA1C-3D9861681E12}"/>
              </a:ext>
            </a:extLst>
          </p:cNvPr>
          <p:cNvSpPr txBox="1"/>
          <p:nvPr/>
        </p:nvSpPr>
        <p:spPr>
          <a:xfrm>
            <a:off x="4045478" y="5023463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kumimoji="1" sz="1200">
                <a:solidFill>
                  <a:prstClr val="white"/>
                </a:solidFill>
                <a:latin typeface="微软雅黑"/>
                <a:ea typeface="微软雅黑"/>
              </a:defRPr>
            </a:lvl1pPr>
          </a:lstStyle>
          <a:p>
            <a:pPr defTabSz="914377">
              <a:defRPr/>
            </a:pPr>
            <a:r>
              <a:rPr lang="zh-CN" altLang="en-US" dirty="0"/>
              <a:t>支持样式：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85CAD98-5140-46E9-836F-4EED7D7884CE}"/>
              </a:ext>
            </a:extLst>
          </p:cNvPr>
          <p:cNvSpPr txBox="1"/>
          <p:nvPr/>
        </p:nvSpPr>
        <p:spPr>
          <a:xfrm>
            <a:off x="4967841" y="4725688"/>
            <a:ext cx="349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CPT&amp;CPM</a:t>
            </a: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CPM</a:t>
            </a: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支持定向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817B50B-29E9-4BFA-9BC1-34AF7A5DD583}"/>
              </a:ext>
            </a:extLst>
          </p:cNvPr>
          <p:cNvSpPr txBox="1"/>
          <p:nvPr/>
        </p:nvSpPr>
        <p:spPr>
          <a:xfrm>
            <a:off x="4944054" y="5023463"/>
            <a:ext cx="1896673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kumimoji="1" sz="1200">
                <a:solidFill>
                  <a:prstClr val="white"/>
                </a:solidFill>
                <a:latin typeface="微软雅黑"/>
                <a:ea typeface="微软雅黑"/>
              </a:defRPr>
            </a:lvl1pPr>
          </a:lstStyle>
          <a:p>
            <a:pPr defTabSz="914377">
              <a:defRPr/>
            </a:pPr>
            <a:r>
              <a:rPr lang="zh-CN" altLang="en-US" dirty="0"/>
              <a:t>静态</a:t>
            </a:r>
            <a:r>
              <a:rPr lang="en-US" altLang="zh-CN" dirty="0"/>
              <a:t>3s</a:t>
            </a:r>
            <a:r>
              <a:rPr lang="zh-CN" altLang="en-US" dirty="0"/>
              <a:t>、动态</a:t>
            </a:r>
            <a:r>
              <a:rPr lang="en-US" altLang="zh-CN" dirty="0"/>
              <a:t>4s</a:t>
            </a:r>
            <a:r>
              <a:rPr lang="zh-CN" altLang="en-US" dirty="0"/>
              <a:t>、视频</a:t>
            </a:r>
            <a:r>
              <a:rPr lang="en-US" altLang="zh-CN" dirty="0"/>
              <a:t>5s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54A2BAE-7FF2-4F10-84F5-4DCC2CC2E4F7}"/>
              </a:ext>
            </a:extLst>
          </p:cNvPr>
          <p:cNvSpPr/>
          <p:nvPr/>
        </p:nvSpPr>
        <p:spPr>
          <a:xfrm>
            <a:off x="4066533" y="5325267"/>
            <a:ext cx="2736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kumimoji="1"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定向维度： 城市、平台、年龄、 性别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D68CFE7-502E-4C13-A050-E0EAA023C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61" y="2885317"/>
            <a:ext cx="6374899" cy="998147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01D54F2-D633-4711-A8F1-2E7696063191}"/>
              </a:ext>
            </a:extLst>
          </p:cNvPr>
          <p:cNvGrpSpPr/>
          <p:nvPr/>
        </p:nvGrpSpPr>
        <p:grpSpPr>
          <a:xfrm>
            <a:off x="806915" y="1254155"/>
            <a:ext cx="2676344" cy="4708679"/>
            <a:chOff x="694422" y="1477811"/>
            <a:chExt cx="2374847" cy="4178235"/>
          </a:xfrm>
        </p:grpSpPr>
        <p:pic>
          <p:nvPicPr>
            <p:cNvPr id="19" name="图像" descr="图像">
              <a:extLst>
                <a:ext uri="{FF2B5EF4-FFF2-40B4-BE49-F238E27FC236}">
                  <a16:creationId xmlns:a16="http://schemas.microsoft.com/office/drawing/2014/main" id="{FE6356CA-C366-45AE-860B-D76409F30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209" y="1531592"/>
              <a:ext cx="2282060" cy="41244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图像" descr="图像">
              <a:extLst>
                <a:ext uri="{FF2B5EF4-FFF2-40B4-BE49-F238E27FC236}">
                  <a16:creationId xmlns:a16="http://schemas.microsoft.com/office/drawing/2014/main" id="{D4878E17-FC19-40F8-9EBF-79E464FA4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422" y="1477811"/>
              <a:ext cx="2282060" cy="4124454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E020C570-3E41-4D10-AB74-73B665586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569" y="493486"/>
            <a:ext cx="5925561" cy="108316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17F0005-867F-42DE-80E3-381E0F512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724" y="1354147"/>
            <a:ext cx="2572947" cy="4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00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2000" cy="1611631"/>
          </a:xfrm>
          <a:custGeom>
            <a:avLst/>
            <a:gdLst/>
            <a:ahLst/>
            <a:cxnLst/>
            <a:rect l="l" t="t" r="r" b="b"/>
            <a:pathLst>
              <a:path w="12192000" h="1611630">
                <a:moveTo>
                  <a:pt x="0" y="1611312"/>
                </a:moveTo>
                <a:lnTo>
                  <a:pt x="12192000" y="1611312"/>
                </a:lnTo>
                <a:lnTo>
                  <a:pt x="12192000" y="0"/>
                </a:lnTo>
                <a:lnTo>
                  <a:pt x="0" y="0"/>
                </a:lnTo>
                <a:lnTo>
                  <a:pt x="0" y="1611312"/>
                </a:lnTo>
                <a:close/>
              </a:path>
            </a:pathLst>
          </a:custGeom>
          <a:solidFill>
            <a:srgbClr val="EF36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4803" y="514466"/>
            <a:ext cx="9073515" cy="6222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  <a:tabLst>
                <a:tab pos="3573689" algn="l"/>
              </a:tabLst>
            </a:pPr>
            <a:r>
              <a:rPr sz="6600" b="1" baseline="8207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今日头条</a:t>
            </a:r>
            <a:r>
              <a:rPr sz="6600" b="1" baseline="82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基于数据挖掘技术的个性化推荐产品</a:t>
            </a:r>
            <a:endParaRPr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26425" y="2562507"/>
            <a:ext cx="2870200" cy="831638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 marL="12700">
              <a:spcBef>
                <a:spcPts val="1265"/>
              </a:spcBef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cs typeface="Droid Sans Fallback"/>
              </a:rPr>
              <a:t>分析兴趣爱好</a:t>
            </a:r>
            <a:endParaRPr sz="2000">
              <a:latin typeface="微软雅黑" panose="020B0503020204020204" pitchFamily="34" charset="-122"/>
              <a:ea typeface="微软雅黑" panose="020B0503020204020204" pitchFamily="34" charset="-122"/>
              <a:cs typeface="Droid Sans Fallback"/>
            </a:endParaRPr>
          </a:p>
          <a:p>
            <a:pPr marL="12700">
              <a:spcBef>
                <a:spcPts val="935"/>
              </a:spcBef>
            </a:pP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可以聪明的分析用户的兴趣爱好</a:t>
            </a:r>
            <a:endParaRPr sz="160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26425" y="4763974"/>
            <a:ext cx="3479800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cs typeface="Droid Sans Fallback"/>
              </a:rPr>
              <a:t>自动推荐</a:t>
            </a:r>
            <a:endParaRPr sz="2000">
              <a:latin typeface="微软雅黑" panose="020B0503020204020204" pitchFamily="34" charset="-122"/>
              <a:ea typeface="微软雅黑" panose="020B0503020204020204" pitchFamily="34" charset="-122"/>
              <a:cs typeface="Droid Sans Fallback"/>
            </a:endParaRPr>
          </a:p>
          <a:p>
            <a:pPr marL="12700">
              <a:spcBef>
                <a:spcPts val="1231"/>
              </a:spcBef>
            </a:pP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自动为用户推荐喜欢的内容，千人千面</a:t>
            </a:r>
            <a:endParaRPr sz="160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33917" y="2432332"/>
            <a:ext cx="1041400" cy="1324080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 marL="12700">
              <a:spcBef>
                <a:spcPts val="1265"/>
              </a:spcBef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cs typeface="Droid Sans Fallback"/>
              </a:rPr>
              <a:t>记录行为</a:t>
            </a:r>
          </a:p>
          <a:p>
            <a:pPr marL="12700" marR="5080" algn="just">
              <a:lnSpc>
                <a:spcPct val="99800"/>
              </a:lnSpc>
              <a:spcBef>
                <a:spcPts val="940"/>
              </a:spcBef>
            </a:pP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记录用户的 每一次使用 行为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79537" y="4790962"/>
            <a:ext cx="1854200" cy="974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cs typeface="Droid Sans Fallback"/>
              </a:rPr>
              <a:t>个性化推荐引擎</a:t>
            </a:r>
            <a:endParaRPr sz="2000">
              <a:latin typeface="微软雅黑" panose="020B0503020204020204" pitchFamily="34" charset="-122"/>
              <a:ea typeface="微软雅黑" panose="020B0503020204020204" pitchFamily="34" charset="-122"/>
              <a:cs typeface="Droid Sans Fallback"/>
            </a:endParaRPr>
          </a:p>
          <a:p>
            <a:pPr marL="12700" marR="5080">
              <a:lnSpc>
                <a:spcPts val="1900"/>
              </a:lnSpc>
              <a:spcBef>
                <a:spcPts val="1309"/>
              </a:spcBef>
            </a:pP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基于机器学习的个性 化推荐引擎</a:t>
            </a:r>
            <a:endParaRPr sz="160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49638" y="2447926"/>
            <a:ext cx="4516437" cy="17351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05263" y="4203700"/>
            <a:ext cx="1656080" cy="1656080"/>
          </a:xfrm>
          <a:custGeom>
            <a:avLst/>
            <a:gdLst/>
            <a:ahLst/>
            <a:cxnLst/>
            <a:rect l="l" t="t" r="r" b="b"/>
            <a:pathLst>
              <a:path w="1656079" h="1656079">
                <a:moveTo>
                  <a:pt x="570255" y="0"/>
                </a:moveTo>
                <a:lnTo>
                  <a:pt x="0" y="0"/>
                </a:lnTo>
                <a:lnTo>
                  <a:pt x="1092" y="29375"/>
                </a:lnTo>
                <a:lnTo>
                  <a:pt x="4749" y="87731"/>
                </a:lnTo>
                <a:lnTo>
                  <a:pt x="10337" y="145554"/>
                </a:lnTo>
                <a:lnTo>
                  <a:pt x="17843" y="202780"/>
                </a:lnTo>
                <a:lnTo>
                  <a:pt x="27228" y="259410"/>
                </a:lnTo>
                <a:lnTo>
                  <a:pt x="38442" y="315391"/>
                </a:lnTo>
                <a:lnTo>
                  <a:pt x="51473" y="370687"/>
                </a:lnTo>
                <a:lnTo>
                  <a:pt x="66294" y="425284"/>
                </a:lnTo>
                <a:lnTo>
                  <a:pt x="82842" y="479132"/>
                </a:lnTo>
                <a:lnTo>
                  <a:pt x="101104" y="532218"/>
                </a:lnTo>
                <a:lnTo>
                  <a:pt x="121056" y="584492"/>
                </a:lnTo>
                <a:lnTo>
                  <a:pt x="142659" y="635927"/>
                </a:lnTo>
                <a:lnTo>
                  <a:pt x="165862" y="686485"/>
                </a:lnTo>
                <a:lnTo>
                  <a:pt x="190665" y="736155"/>
                </a:lnTo>
                <a:lnTo>
                  <a:pt x="217004" y="784872"/>
                </a:lnTo>
                <a:lnTo>
                  <a:pt x="244868" y="832637"/>
                </a:lnTo>
                <a:lnTo>
                  <a:pt x="274218" y="879386"/>
                </a:lnTo>
                <a:lnTo>
                  <a:pt x="305028" y="925118"/>
                </a:lnTo>
                <a:lnTo>
                  <a:pt x="337248" y="969772"/>
                </a:lnTo>
                <a:lnTo>
                  <a:pt x="370865" y="1013332"/>
                </a:lnTo>
                <a:lnTo>
                  <a:pt x="405841" y="1055776"/>
                </a:lnTo>
                <a:lnTo>
                  <a:pt x="442137" y="1097038"/>
                </a:lnTo>
                <a:lnTo>
                  <a:pt x="479729" y="1137119"/>
                </a:lnTo>
                <a:lnTo>
                  <a:pt x="518566" y="1175969"/>
                </a:lnTo>
                <a:lnTo>
                  <a:pt x="558647" y="1213548"/>
                </a:lnTo>
                <a:lnTo>
                  <a:pt x="599909" y="1249845"/>
                </a:lnTo>
                <a:lnTo>
                  <a:pt x="642353" y="1284820"/>
                </a:lnTo>
                <a:lnTo>
                  <a:pt x="685914" y="1318437"/>
                </a:lnTo>
                <a:lnTo>
                  <a:pt x="730567" y="1350670"/>
                </a:lnTo>
                <a:lnTo>
                  <a:pt x="776300" y="1381467"/>
                </a:lnTo>
                <a:lnTo>
                  <a:pt x="823048" y="1410822"/>
                </a:lnTo>
                <a:lnTo>
                  <a:pt x="870813" y="1438687"/>
                </a:lnTo>
                <a:lnTo>
                  <a:pt x="919530" y="1465035"/>
                </a:lnTo>
                <a:lnTo>
                  <a:pt x="969200" y="1489830"/>
                </a:lnTo>
                <a:lnTo>
                  <a:pt x="1019759" y="1513042"/>
                </a:lnTo>
                <a:lnTo>
                  <a:pt x="1071194" y="1534638"/>
                </a:lnTo>
                <a:lnTo>
                  <a:pt x="1123467" y="1554586"/>
                </a:lnTo>
                <a:lnTo>
                  <a:pt x="1176553" y="1572854"/>
                </a:lnTo>
                <a:lnTo>
                  <a:pt x="1230401" y="1589408"/>
                </a:lnTo>
                <a:lnTo>
                  <a:pt x="1284998" y="1604218"/>
                </a:lnTo>
                <a:lnTo>
                  <a:pt x="1340307" y="1617248"/>
                </a:lnTo>
                <a:lnTo>
                  <a:pt x="1396288" y="1628470"/>
                </a:lnTo>
                <a:lnTo>
                  <a:pt x="1452905" y="1637849"/>
                </a:lnTo>
                <a:lnTo>
                  <a:pt x="1510144" y="1645351"/>
                </a:lnTo>
                <a:lnTo>
                  <a:pt x="1567967" y="1650947"/>
                </a:lnTo>
                <a:lnTo>
                  <a:pt x="1626323" y="1654604"/>
                </a:lnTo>
                <a:lnTo>
                  <a:pt x="1655699" y="1655695"/>
                </a:lnTo>
                <a:lnTo>
                  <a:pt x="1655699" y="1085443"/>
                </a:lnTo>
                <a:lnTo>
                  <a:pt x="1626425" y="1083779"/>
                </a:lnTo>
                <a:lnTo>
                  <a:pt x="1597342" y="1081392"/>
                </a:lnTo>
                <a:lnTo>
                  <a:pt x="1539836" y="1074432"/>
                </a:lnTo>
                <a:lnTo>
                  <a:pt x="1483233" y="1064641"/>
                </a:lnTo>
                <a:lnTo>
                  <a:pt x="1427632" y="1052093"/>
                </a:lnTo>
                <a:lnTo>
                  <a:pt x="1373085" y="1036866"/>
                </a:lnTo>
                <a:lnTo>
                  <a:pt x="1319682" y="1019035"/>
                </a:lnTo>
                <a:lnTo>
                  <a:pt x="1267485" y="998677"/>
                </a:lnTo>
                <a:lnTo>
                  <a:pt x="1216583" y="975842"/>
                </a:lnTo>
                <a:lnTo>
                  <a:pt x="1167028" y="950633"/>
                </a:lnTo>
                <a:lnTo>
                  <a:pt x="1118908" y="923112"/>
                </a:lnTo>
                <a:lnTo>
                  <a:pt x="1072299" y="893343"/>
                </a:lnTo>
                <a:lnTo>
                  <a:pt x="1027252" y="861415"/>
                </a:lnTo>
                <a:lnTo>
                  <a:pt x="983869" y="827379"/>
                </a:lnTo>
                <a:lnTo>
                  <a:pt x="942213" y="791337"/>
                </a:lnTo>
                <a:lnTo>
                  <a:pt x="902347" y="753351"/>
                </a:lnTo>
                <a:lnTo>
                  <a:pt x="864362" y="713486"/>
                </a:lnTo>
                <a:lnTo>
                  <a:pt x="828319" y="671830"/>
                </a:lnTo>
                <a:lnTo>
                  <a:pt x="794296" y="628446"/>
                </a:lnTo>
                <a:lnTo>
                  <a:pt x="762355" y="583399"/>
                </a:lnTo>
                <a:lnTo>
                  <a:pt x="732599" y="536790"/>
                </a:lnTo>
                <a:lnTo>
                  <a:pt x="705065" y="488670"/>
                </a:lnTo>
                <a:lnTo>
                  <a:pt x="679856" y="439115"/>
                </a:lnTo>
                <a:lnTo>
                  <a:pt x="657034" y="388200"/>
                </a:lnTo>
                <a:lnTo>
                  <a:pt x="636663" y="336016"/>
                </a:lnTo>
                <a:lnTo>
                  <a:pt x="618845" y="282613"/>
                </a:lnTo>
                <a:lnTo>
                  <a:pt x="603618" y="228066"/>
                </a:lnTo>
                <a:lnTo>
                  <a:pt x="591070" y="172466"/>
                </a:lnTo>
                <a:lnTo>
                  <a:pt x="581278" y="115862"/>
                </a:lnTo>
                <a:lnTo>
                  <a:pt x="574319" y="58356"/>
                </a:lnTo>
                <a:lnTo>
                  <a:pt x="571919" y="29273"/>
                </a:lnTo>
                <a:lnTo>
                  <a:pt x="570255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98985" y="5498465"/>
            <a:ext cx="49531" cy="31115"/>
          </a:xfrm>
          <a:custGeom>
            <a:avLst/>
            <a:gdLst/>
            <a:ahLst/>
            <a:cxnLst/>
            <a:rect l="l" t="t" r="r" b="b"/>
            <a:pathLst>
              <a:path w="49529" h="31114">
                <a:moveTo>
                  <a:pt x="29286" y="0"/>
                </a:moveTo>
                <a:lnTo>
                  <a:pt x="0" y="0"/>
                </a:lnTo>
                <a:lnTo>
                  <a:pt x="32829" y="30797"/>
                </a:lnTo>
                <a:lnTo>
                  <a:pt x="49022" y="23101"/>
                </a:lnTo>
                <a:lnTo>
                  <a:pt x="292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26648" y="5483073"/>
            <a:ext cx="102235" cy="31115"/>
          </a:xfrm>
          <a:custGeom>
            <a:avLst/>
            <a:gdLst/>
            <a:ahLst/>
            <a:cxnLst/>
            <a:rect l="l" t="t" r="r" b="b"/>
            <a:pathLst>
              <a:path w="102235" h="31114">
                <a:moveTo>
                  <a:pt x="29730" y="0"/>
                </a:moveTo>
                <a:lnTo>
                  <a:pt x="0" y="0"/>
                </a:lnTo>
                <a:lnTo>
                  <a:pt x="7137" y="7696"/>
                </a:lnTo>
                <a:lnTo>
                  <a:pt x="13284" y="15392"/>
                </a:lnTo>
                <a:lnTo>
                  <a:pt x="18440" y="23088"/>
                </a:lnTo>
                <a:lnTo>
                  <a:pt x="22618" y="23088"/>
                </a:lnTo>
                <a:lnTo>
                  <a:pt x="26187" y="30784"/>
                </a:lnTo>
                <a:lnTo>
                  <a:pt x="56146" y="30784"/>
                </a:lnTo>
                <a:lnTo>
                  <a:pt x="72339" y="15392"/>
                </a:lnTo>
                <a:lnTo>
                  <a:pt x="101625" y="15392"/>
                </a:lnTo>
                <a:lnTo>
                  <a:pt x="95046" y="7696"/>
                </a:lnTo>
                <a:lnTo>
                  <a:pt x="34048" y="7696"/>
                </a:lnTo>
                <a:lnTo>
                  <a:pt x="297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16005" y="5483073"/>
            <a:ext cx="53340" cy="15875"/>
          </a:xfrm>
          <a:custGeom>
            <a:avLst/>
            <a:gdLst/>
            <a:ahLst/>
            <a:cxnLst/>
            <a:rect l="l" t="t" r="r" b="b"/>
            <a:pathLst>
              <a:path w="53339" h="15875">
                <a:moveTo>
                  <a:pt x="53289" y="0"/>
                </a:moveTo>
                <a:lnTo>
                  <a:pt x="0" y="0"/>
                </a:lnTo>
                <a:lnTo>
                  <a:pt x="36271" y="15392"/>
                </a:lnTo>
                <a:lnTo>
                  <a:pt x="53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40681" y="5421477"/>
            <a:ext cx="128905" cy="69851"/>
          </a:xfrm>
          <a:custGeom>
            <a:avLst/>
            <a:gdLst/>
            <a:ahLst/>
            <a:cxnLst/>
            <a:rect l="l" t="t" r="r" b="b"/>
            <a:pathLst>
              <a:path w="128904" h="69850">
                <a:moveTo>
                  <a:pt x="16141" y="0"/>
                </a:moveTo>
                <a:lnTo>
                  <a:pt x="0" y="15392"/>
                </a:lnTo>
                <a:lnTo>
                  <a:pt x="39573" y="53886"/>
                </a:lnTo>
                <a:lnTo>
                  <a:pt x="31508" y="61594"/>
                </a:lnTo>
                <a:lnTo>
                  <a:pt x="29857" y="69291"/>
                </a:lnTo>
                <a:lnTo>
                  <a:pt x="81013" y="69291"/>
                </a:lnTo>
                <a:lnTo>
                  <a:pt x="74434" y="61594"/>
                </a:lnTo>
                <a:lnTo>
                  <a:pt x="128612" y="61594"/>
                </a:lnTo>
                <a:lnTo>
                  <a:pt x="113474" y="46189"/>
                </a:lnTo>
                <a:lnTo>
                  <a:pt x="86499" y="46189"/>
                </a:lnTo>
                <a:lnTo>
                  <a:pt x="61163" y="38493"/>
                </a:lnTo>
                <a:lnTo>
                  <a:pt x="55702" y="38493"/>
                </a:lnTo>
                <a:lnTo>
                  <a:pt x="161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29886" y="5467668"/>
            <a:ext cx="23495" cy="15875"/>
          </a:xfrm>
          <a:custGeom>
            <a:avLst/>
            <a:gdLst/>
            <a:ahLst/>
            <a:cxnLst/>
            <a:rect l="l" t="t" r="r" b="b"/>
            <a:pathLst>
              <a:path w="23495" h="15875">
                <a:moveTo>
                  <a:pt x="15417" y="0"/>
                </a:moveTo>
                <a:lnTo>
                  <a:pt x="7023" y="0"/>
                </a:lnTo>
                <a:lnTo>
                  <a:pt x="3428" y="7696"/>
                </a:lnTo>
                <a:lnTo>
                  <a:pt x="0" y="15405"/>
                </a:lnTo>
                <a:lnTo>
                  <a:pt x="23253" y="15405"/>
                </a:lnTo>
                <a:lnTo>
                  <a:pt x="19570" y="7696"/>
                </a:lnTo>
                <a:lnTo>
                  <a:pt x="154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97526" y="5390667"/>
            <a:ext cx="102871" cy="92711"/>
          </a:xfrm>
          <a:custGeom>
            <a:avLst/>
            <a:gdLst/>
            <a:ahLst/>
            <a:cxnLst/>
            <a:rect l="l" t="t" r="r" b="b"/>
            <a:pathLst>
              <a:path w="102870" h="92710">
                <a:moveTo>
                  <a:pt x="31864" y="0"/>
                </a:moveTo>
                <a:lnTo>
                  <a:pt x="0" y="0"/>
                </a:lnTo>
                <a:lnTo>
                  <a:pt x="85801" y="92405"/>
                </a:lnTo>
                <a:lnTo>
                  <a:pt x="102247" y="77000"/>
                </a:lnTo>
                <a:lnTo>
                  <a:pt x="31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77777" y="5406072"/>
            <a:ext cx="76835" cy="61595"/>
          </a:xfrm>
          <a:custGeom>
            <a:avLst/>
            <a:gdLst/>
            <a:ahLst/>
            <a:cxnLst/>
            <a:rect l="l" t="t" r="r" b="b"/>
            <a:pathLst>
              <a:path w="76835" h="61595">
                <a:moveTo>
                  <a:pt x="15811" y="0"/>
                </a:moveTo>
                <a:lnTo>
                  <a:pt x="0" y="15405"/>
                </a:lnTo>
                <a:lnTo>
                  <a:pt x="49402" y="61594"/>
                </a:lnTo>
                <a:lnTo>
                  <a:pt x="76377" y="61594"/>
                </a:lnTo>
                <a:lnTo>
                  <a:pt x="15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83659" y="5398376"/>
            <a:ext cx="86995" cy="61595"/>
          </a:xfrm>
          <a:custGeom>
            <a:avLst/>
            <a:gdLst/>
            <a:ahLst/>
            <a:cxnLst/>
            <a:rect l="l" t="t" r="r" b="b"/>
            <a:pathLst>
              <a:path w="86995" h="61595">
                <a:moveTo>
                  <a:pt x="86626" y="0"/>
                </a:moveTo>
                <a:lnTo>
                  <a:pt x="45719" y="0"/>
                </a:lnTo>
                <a:lnTo>
                  <a:pt x="0" y="46189"/>
                </a:lnTo>
                <a:lnTo>
                  <a:pt x="18478" y="61594"/>
                </a:lnTo>
                <a:lnTo>
                  <a:pt x="86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81805" y="5421477"/>
            <a:ext cx="47625" cy="31115"/>
          </a:xfrm>
          <a:custGeom>
            <a:avLst/>
            <a:gdLst/>
            <a:ahLst/>
            <a:cxnLst/>
            <a:rect l="l" t="t" r="r" b="b"/>
            <a:pathLst>
              <a:path w="47625" h="31114">
                <a:moveTo>
                  <a:pt x="31851" y="0"/>
                </a:moveTo>
                <a:lnTo>
                  <a:pt x="0" y="0"/>
                </a:lnTo>
                <a:lnTo>
                  <a:pt x="30924" y="30784"/>
                </a:lnTo>
                <a:lnTo>
                  <a:pt x="47307" y="15392"/>
                </a:lnTo>
                <a:lnTo>
                  <a:pt x="31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50853" y="5329072"/>
            <a:ext cx="163195" cy="100331"/>
          </a:xfrm>
          <a:custGeom>
            <a:avLst/>
            <a:gdLst/>
            <a:ahLst/>
            <a:cxnLst/>
            <a:rect l="l" t="t" r="r" b="b"/>
            <a:pathLst>
              <a:path w="163195" h="100329">
                <a:moveTo>
                  <a:pt x="16446" y="0"/>
                </a:moveTo>
                <a:lnTo>
                  <a:pt x="0" y="15405"/>
                </a:lnTo>
                <a:lnTo>
                  <a:pt x="25018" y="38506"/>
                </a:lnTo>
                <a:lnTo>
                  <a:pt x="79057" y="38506"/>
                </a:lnTo>
                <a:lnTo>
                  <a:pt x="112344" y="77000"/>
                </a:lnTo>
                <a:lnTo>
                  <a:pt x="103962" y="84696"/>
                </a:lnTo>
                <a:lnTo>
                  <a:pt x="122567" y="100101"/>
                </a:lnTo>
                <a:lnTo>
                  <a:pt x="130949" y="92405"/>
                </a:lnTo>
                <a:lnTo>
                  <a:pt x="162801" y="92405"/>
                </a:lnTo>
                <a:lnTo>
                  <a:pt x="147332" y="77000"/>
                </a:lnTo>
                <a:lnTo>
                  <a:pt x="158127" y="69303"/>
                </a:lnTo>
                <a:lnTo>
                  <a:pt x="151930" y="61595"/>
                </a:lnTo>
                <a:lnTo>
                  <a:pt x="128727" y="61595"/>
                </a:lnTo>
                <a:lnTo>
                  <a:pt x="102146" y="30797"/>
                </a:lnTo>
                <a:lnTo>
                  <a:pt x="50736" y="30797"/>
                </a:lnTo>
                <a:lnTo>
                  <a:pt x="16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801731" y="5336781"/>
            <a:ext cx="101600" cy="69851"/>
          </a:xfrm>
          <a:custGeom>
            <a:avLst/>
            <a:gdLst/>
            <a:ahLst/>
            <a:cxnLst/>
            <a:rect l="l" t="t" r="r" b="b"/>
            <a:pathLst>
              <a:path w="101600" h="69850">
                <a:moveTo>
                  <a:pt x="29527" y="0"/>
                </a:moveTo>
                <a:lnTo>
                  <a:pt x="0" y="0"/>
                </a:lnTo>
                <a:lnTo>
                  <a:pt x="66814" y="69291"/>
                </a:lnTo>
                <a:lnTo>
                  <a:pt x="82054" y="53886"/>
                </a:lnTo>
                <a:lnTo>
                  <a:pt x="54432" y="23088"/>
                </a:lnTo>
                <a:lnTo>
                  <a:pt x="69989" y="15392"/>
                </a:lnTo>
                <a:lnTo>
                  <a:pt x="101447" y="15392"/>
                </a:lnTo>
                <a:lnTo>
                  <a:pt x="93141" y="7696"/>
                </a:lnTo>
                <a:lnTo>
                  <a:pt x="36639" y="7696"/>
                </a:lnTo>
                <a:lnTo>
                  <a:pt x="295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00868" y="5367579"/>
            <a:ext cx="128905" cy="31115"/>
          </a:xfrm>
          <a:custGeom>
            <a:avLst/>
            <a:gdLst/>
            <a:ahLst/>
            <a:cxnLst/>
            <a:rect l="l" t="t" r="r" b="b"/>
            <a:pathLst>
              <a:path w="128904" h="31114">
                <a:moveTo>
                  <a:pt x="32969" y="0"/>
                </a:moveTo>
                <a:lnTo>
                  <a:pt x="17970" y="0"/>
                </a:lnTo>
                <a:lnTo>
                  <a:pt x="0" y="30797"/>
                </a:lnTo>
                <a:lnTo>
                  <a:pt x="83210" y="30797"/>
                </a:lnTo>
                <a:lnTo>
                  <a:pt x="89966" y="23088"/>
                </a:lnTo>
                <a:lnTo>
                  <a:pt x="128524" y="23088"/>
                </a:lnTo>
                <a:lnTo>
                  <a:pt x="121488" y="15392"/>
                </a:lnTo>
                <a:lnTo>
                  <a:pt x="127965" y="15392"/>
                </a:lnTo>
                <a:lnTo>
                  <a:pt x="122123" y="7696"/>
                </a:lnTo>
                <a:lnTo>
                  <a:pt x="47459" y="7696"/>
                </a:lnTo>
                <a:lnTo>
                  <a:pt x="329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79582" y="5375276"/>
            <a:ext cx="23495" cy="15875"/>
          </a:xfrm>
          <a:custGeom>
            <a:avLst/>
            <a:gdLst/>
            <a:ahLst/>
            <a:cxnLst/>
            <a:rect l="l" t="t" r="r" b="b"/>
            <a:pathLst>
              <a:path w="23495" h="15875">
                <a:moveTo>
                  <a:pt x="10795" y="0"/>
                </a:moveTo>
                <a:lnTo>
                  <a:pt x="0" y="15392"/>
                </a:lnTo>
                <a:lnTo>
                  <a:pt x="23202" y="15392"/>
                </a:lnTo>
                <a:lnTo>
                  <a:pt x="10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871720" y="5352174"/>
            <a:ext cx="40005" cy="23495"/>
          </a:xfrm>
          <a:custGeom>
            <a:avLst/>
            <a:gdLst/>
            <a:ahLst/>
            <a:cxnLst/>
            <a:rect l="l" t="t" r="r" b="b"/>
            <a:pathLst>
              <a:path w="40004" h="23495">
                <a:moveTo>
                  <a:pt x="31457" y="0"/>
                </a:moveTo>
                <a:lnTo>
                  <a:pt x="0" y="0"/>
                </a:lnTo>
                <a:lnTo>
                  <a:pt x="24891" y="23101"/>
                </a:lnTo>
                <a:lnTo>
                  <a:pt x="39750" y="7696"/>
                </a:lnTo>
                <a:lnTo>
                  <a:pt x="314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48327" y="5367579"/>
            <a:ext cx="81915" cy="8255"/>
          </a:xfrm>
          <a:custGeom>
            <a:avLst/>
            <a:gdLst/>
            <a:ahLst/>
            <a:cxnLst/>
            <a:rect l="l" t="t" r="r" b="b"/>
            <a:pathLst>
              <a:path w="81914" h="8254">
                <a:moveTo>
                  <a:pt x="81584" y="0"/>
                </a:moveTo>
                <a:lnTo>
                  <a:pt x="14020" y="0"/>
                </a:lnTo>
                <a:lnTo>
                  <a:pt x="0" y="7696"/>
                </a:lnTo>
                <a:lnTo>
                  <a:pt x="74663" y="7696"/>
                </a:lnTo>
                <a:lnTo>
                  <a:pt x="815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979429" y="5298287"/>
            <a:ext cx="77471" cy="61595"/>
          </a:xfrm>
          <a:custGeom>
            <a:avLst/>
            <a:gdLst/>
            <a:ahLst/>
            <a:cxnLst/>
            <a:rect l="l" t="t" r="r" b="b"/>
            <a:pathLst>
              <a:path w="77470" h="61595">
                <a:moveTo>
                  <a:pt x="16382" y="0"/>
                </a:moveTo>
                <a:lnTo>
                  <a:pt x="0" y="15392"/>
                </a:lnTo>
                <a:lnTo>
                  <a:pt x="31876" y="53886"/>
                </a:lnTo>
                <a:lnTo>
                  <a:pt x="23494" y="61582"/>
                </a:lnTo>
                <a:lnTo>
                  <a:pt x="73571" y="61582"/>
                </a:lnTo>
                <a:lnTo>
                  <a:pt x="66928" y="53886"/>
                </a:lnTo>
                <a:lnTo>
                  <a:pt x="77292" y="46189"/>
                </a:lnTo>
                <a:lnTo>
                  <a:pt x="71081" y="38493"/>
                </a:lnTo>
                <a:lnTo>
                  <a:pt x="48323" y="38493"/>
                </a:lnTo>
                <a:lnTo>
                  <a:pt x="16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773853" y="5259501"/>
            <a:ext cx="111760" cy="85091"/>
          </a:xfrm>
          <a:custGeom>
            <a:avLst/>
            <a:gdLst/>
            <a:ahLst/>
            <a:cxnLst/>
            <a:rect l="l" t="t" r="r" b="b"/>
            <a:pathLst>
              <a:path w="111760" h="85089">
                <a:moveTo>
                  <a:pt x="69430" y="0"/>
                </a:moveTo>
                <a:lnTo>
                  <a:pt x="0" y="69570"/>
                </a:lnTo>
                <a:lnTo>
                  <a:pt x="17843" y="84975"/>
                </a:lnTo>
                <a:lnTo>
                  <a:pt x="27876" y="77279"/>
                </a:lnTo>
                <a:lnTo>
                  <a:pt x="57403" y="77279"/>
                </a:lnTo>
                <a:lnTo>
                  <a:pt x="43179" y="61874"/>
                </a:lnTo>
                <a:lnTo>
                  <a:pt x="58737" y="46481"/>
                </a:lnTo>
                <a:lnTo>
                  <a:pt x="87807" y="46481"/>
                </a:lnTo>
                <a:lnTo>
                  <a:pt x="73545" y="31076"/>
                </a:lnTo>
                <a:lnTo>
                  <a:pt x="89166" y="15684"/>
                </a:lnTo>
                <a:lnTo>
                  <a:pt x="111074" y="15684"/>
                </a:lnTo>
                <a:lnTo>
                  <a:pt x="103962" y="7975"/>
                </a:lnTo>
                <a:lnTo>
                  <a:pt x="111671" y="279"/>
                </a:lnTo>
                <a:lnTo>
                  <a:pt x="69354" y="279"/>
                </a:lnTo>
                <a:lnTo>
                  <a:pt x="694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32591" y="5305985"/>
            <a:ext cx="101600" cy="38735"/>
          </a:xfrm>
          <a:custGeom>
            <a:avLst/>
            <a:gdLst/>
            <a:ahLst/>
            <a:cxnLst/>
            <a:rect l="l" t="t" r="r" b="b"/>
            <a:pathLst>
              <a:path w="101600" h="38735">
                <a:moveTo>
                  <a:pt x="29070" y="0"/>
                </a:moveTo>
                <a:lnTo>
                  <a:pt x="0" y="0"/>
                </a:lnTo>
                <a:lnTo>
                  <a:pt x="21348" y="23088"/>
                </a:lnTo>
                <a:lnTo>
                  <a:pt x="5778" y="38493"/>
                </a:lnTo>
                <a:lnTo>
                  <a:pt x="62280" y="38493"/>
                </a:lnTo>
                <a:lnTo>
                  <a:pt x="53987" y="30797"/>
                </a:lnTo>
                <a:lnTo>
                  <a:pt x="69545" y="15392"/>
                </a:lnTo>
                <a:lnTo>
                  <a:pt x="100977" y="15392"/>
                </a:lnTo>
                <a:lnTo>
                  <a:pt x="92659" y="7696"/>
                </a:lnTo>
                <a:lnTo>
                  <a:pt x="36207" y="7696"/>
                </a:lnTo>
                <a:lnTo>
                  <a:pt x="290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902136" y="5321378"/>
            <a:ext cx="40005" cy="23495"/>
          </a:xfrm>
          <a:custGeom>
            <a:avLst/>
            <a:gdLst/>
            <a:ahLst/>
            <a:cxnLst/>
            <a:rect l="l" t="t" r="r" b="b"/>
            <a:pathLst>
              <a:path w="40004" h="23495">
                <a:moveTo>
                  <a:pt x="31432" y="0"/>
                </a:moveTo>
                <a:lnTo>
                  <a:pt x="0" y="0"/>
                </a:lnTo>
                <a:lnTo>
                  <a:pt x="24891" y="23101"/>
                </a:lnTo>
                <a:lnTo>
                  <a:pt x="39750" y="7696"/>
                </a:lnTo>
                <a:lnTo>
                  <a:pt x="31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027753" y="5321377"/>
            <a:ext cx="22860" cy="15875"/>
          </a:xfrm>
          <a:custGeom>
            <a:avLst/>
            <a:gdLst/>
            <a:ahLst/>
            <a:cxnLst/>
            <a:rect l="l" t="t" r="r" b="b"/>
            <a:pathLst>
              <a:path w="22860" h="15875">
                <a:moveTo>
                  <a:pt x="10350" y="0"/>
                </a:moveTo>
                <a:lnTo>
                  <a:pt x="0" y="15405"/>
                </a:lnTo>
                <a:lnTo>
                  <a:pt x="22758" y="15405"/>
                </a:lnTo>
                <a:lnTo>
                  <a:pt x="1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845965" y="5228983"/>
            <a:ext cx="128271" cy="92711"/>
          </a:xfrm>
          <a:custGeom>
            <a:avLst/>
            <a:gdLst/>
            <a:ahLst/>
            <a:cxnLst/>
            <a:rect l="l" t="t" r="r" b="b"/>
            <a:pathLst>
              <a:path w="128270" h="92710">
                <a:moveTo>
                  <a:pt x="88798" y="0"/>
                </a:moveTo>
                <a:lnTo>
                  <a:pt x="6642" y="0"/>
                </a:lnTo>
                <a:lnTo>
                  <a:pt x="4699" y="7708"/>
                </a:lnTo>
                <a:lnTo>
                  <a:pt x="2489" y="15405"/>
                </a:lnTo>
                <a:lnTo>
                  <a:pt x="0" y="23101"/>
                </a:lnTo>
                <a:lnTo>
                  <a:pt x="47282" y="23101"/>
                </a:lnTo>
                <a:lnTo>
                  <a:pt x="68618" y="46202"/>
                </a:lnTo>
                <a:lnTo>
                  <a:pt x="53187" y="61595"/>
                </a:lnTo>
                <a:lnTo>
                  <a:pt x="86398" y="61595"/>
                </a:lnTo>
                <a:lnTo>
                  <a:pt x="112445" y="92392"/>
                </a:lnTo>
                <a:lnTo>
                  <a:pt x="128003" y="77000"/>
                </a:lnTo>
                <a:lnTo>
                  <a:pt x="94589" y="38493"/>
                </a:lnTo>
                <a:lnTo>
                  <a:pt x="111036" y="38493"/>
                </a:lnTo>
                <a:lnTo>
                  <a:pt x="112915" y="30797"/>
                </a:lnTo>
                <a:lnTo>
                  <a:pt x="87033" y="30797"/>
                </a:lnTo>
                <a:lnTo>
                  <a:pt x="66268" y="7708"/>
                </a:lnTo>
                <a:lnTo>
                  <a:pt x="81483" y="7708"/>
                </a:lnTo>
                <a:lnTo>
                  <a:pt x="887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863020" y="5275187"/>
            <a:ext cx="69851" cy="38735"/>
          </a:xfrm>
          <a:custGeom>
            <a:avLst/>
            <a:gdLst/>
            <a:ahLst/>
            <a:cxnLst/>
            <a:rect l="l" t="t" r="r" b="b"/>
            <a:pathLst>
              <a:path w="69850" h="38735">
                <a:moveTo>
                  <a:pt x="21907" y="0"/>
                </a:moveTo>
                <a:lnTo>
                  <a:pt x="0" y="0"/>
                </a:lnTo>
                <a:lnTo>
                  <a:pt x="21336" y="23101"/>
                </a:lnTo>
                <a:lnTo>
                  <a:pt x="5778" y="38493"/>
                </a:lnTo>
                <a:lnTo>
                  <a:pt x="62229" y="38493"/>
                </a:lnTo>
                <a:lnTo>
                  <a:pt x="53911" y="30797"/>
                </a:lnTo>
                <a:lnTo>
                  <a:pt x="69341" y="15392"/>
                </a:lnTo>
                <a:lnTo>
                  <a:pt x="36131" y="15392"/>
                </a:lnTo>
                <a:lnTo>
                  <a:pt x="219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729136" y="5259782"/>
            <a:ext cx="69851" cy="38735"/>
          </a:xfrm>
          <a:custGeom>
            <a:avLst/>
            <a:gdLst/>
            <a:ahLst/>
            <a:cxnLst/>
            <a:rect l="l" t="t" r="r" b="b"/>
            <a:pathLst>
              <a:path w="69850" h="38735">
                <a:moveTo>
                  <a:pt x="17284" y="0"/>
                </a:moveTo>
                <a:lnTo>
                  <a:pt x="11137" y="0"/>
                </a:lnTo>
                <a:lnTo>
                  <a:pt x="7391" y="7696"/>
                </a:lnTo>
                <a:lnTo>
                  <a:pt x="0" y="23101"/>
                </a:lnTo>
                <a:lnTo>
                  <a:pt x="3937" y="23101"/>
                </a:lnTo>
                <a:lnTo>
                  <a:pt x="7924" y="30797"/>
                </a:lnTo>
                <a:lnTo>
                  <a:pt x="11963" y="30797"/>
                </a:lnTo>
                <a:lnTo>
                  <a:pt x="16078" y="38506"/>
                </a:lnTo>
                <a:lnTo>
                  <a:pt x="38011" y="38506"/>
                </a:lnTo>
                <a:lnTo>
                  <a:pt x="45923" y="30797"/>
                </a:lnTo>
                <a:lnTo>
                  <a:pt x="69354" y="7696"/>
                </a:lnTo>
                <a:lnTo>
                  <a:pt x="20459" y="7696"/>
                </a:lnTo>
                <a:lnTo>
                  <a:pt x="17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64900" y="5236693"/>
            <a:ext cx="81280" cy="31115"/>
          </a:xfrm>
          <a:custGeom>
            <a:avLst/>
            <a:gdLst/>
            <a:ahLst/>
            <a:cxnLst/>
            <a:rect l="l" t="t" r="r" b="b"/>
            <a:pathLst>
              <a:path w="81279" h="31114">
                <a:moveTo>
                  <a:pt x="72643" y="0"/>
                </a:moveTo>
                <a:lnTo>
                  <a:pt x="20002" y="0"/>
                </a:lnTo>
                <a:lnTo>
                  <a:pt x="24955" y="7696"/>
                </a:lnTo>
                <a:lnTo>
                  <a:pt x="0" y="30784"/>
                </a:lnTo>
                <a:lnTo>
                  <a:pt x="33591" y="30784"/>
                </a:lnTo>
                <a:lnTo>
                  <a:pt x="49212" y="15392"/>
                </a:lnTo>
                <a:lnTo>
                  <a:pt x="74879" y="15392"/>
                </a:lnTo>
                <a:lnTo>
                  <a:pt x="80975" y="7696"/>
                </a:lnTo>
                <a:lnTo>
                  <a:pt x="76720" y="7696"/>
                </a:lnTo>
                <a:lnTo>
                  <a:pt x="72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814112" y="5252086"/>
            <a:ext cx="20320" cy="8255"/>
          </a:xfrm>
          <a:custGeom>
            <a:avLst/>
            <a:gdLst/>
            <a:ahLst/>
            <a:cxnLst/>
            <a:rect l="l" t="t" r="r" b="b"/>
            <a:pathLst>
              <a:path w="20320" h="8254">
                <a:moveTo>
                  <a:pt x="20281" y="0"/>
                </a:moveTo>
                <a:lnTo>
                  <a:pt x="0" y="0"/>
                </a:lnTo>
                <a:lnTo>
                  <a:pt x="3873" y="7696"/>
                </a:lnTo>
                <a:lnTo>
                  <a:pt x="15595" y="7696"/>
                </a:lnTo>
                <a:lnTo>
                  <a:pt x="202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843208" y="5252086"/>
            <a:ext cx="50165" cy="8255"/>
          </a:xfrm>
          <a:custGeom>
            <a:avLst/>
            <a:gdLst/>
            <a:ahLst/>
            <a:cxnLst/>
            <a:rect l="l" t="t" r="r" b="b"/>
            <a:pathLst>
              <a:path w="50164" h="8254">
                <a:moveTo>
                  <a:pt x="50037" y="0"/>
                </a:moveTo>
                <a:lnTo>
                  <a:pt x="7492" y="0"/>
                </a:lnTo>
                <a:lnTo>
                  <a:pt x="101" y="7404"/>
                </a:lnTo>
                <a:lnTo>
                  <a:pt x="0" y="7696"/>
                </a:lnTo>
                <a:lnTo>
                  <a:pt x="42316" y="7696"/>
                </a:lnTo>
                <a:lnTo>
                  <a:pt x="500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32998" y="5236694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5">
                <a:moveTo>
                  <a:pt x="29794" y="0"/>
                </a:moveTo>
                <a:lnTo>
                  <a:pt x="8318" y="0"/>
                </a:lnTo>
                <a:lnTo>
                  <a:pt x="6273" y="7696"/>
                </a:lnTo>
                <a:lnTo>
                  <a:pt x="4216" y="7696"/>
                </a:lnTo>
                <a:lnTo>
                  <a:pt x="0" y="23088"/>
                </a:lnTo>
                <a:lnTo>
                  <a:pt x="25882" y="23088"/>
                </a:lnTo>
                <a:lnTo>
                  <a:pt x="27812" y="15392"/>
                </a:lnTo>
                <a:lnTo>
                  <a:pt x="29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07598" y="5244390"/>
            <a:ext cx="27940" cy="8255"/>
          </a:xfrm>
          <a:custGeom>
            <a:avLst/>
            <a:gdLst/>
            <a:ahLst/>
            <a:cxnLst/>
            <a:rect l="l" t="t" r="r" b="b"/>
            <a:pathLst>
              <a:path w="27939" h="8254">
                <a:moveTo>
                  <a:pt x="27901" y="0"/>
                </a:moveTo>
                <a:lnTo>
                  <a:pt x="0" y="0"/>
                </a:lnTo>
                <a:lnTo>
                  <a:pt x="5791" y="7696"/>
                </a:lnTo>
                <a:lnTo>
                  <a:pt x="22555" y="7696"/>
                </a:lnTo>
                <a:lnTo>
                  <a:pt x="279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665903" y="5113490"/>
            <a:ext cx="160020" cy="131445"/>
          </a:xfrm>
          <a:custGeom>
            <a:avLst/>
            <a:gdLst/>
            <a:ahLst/>
            <a:cxnLst/>
            <a:rect l="l" t="t" r="r" b="b"/>
            <a:pathLst>
              <a:path w="160020" h="131445">
                <a:moveTo>
                  <a:pt x="12687" y="0"/>
                </a:moveTo>
                <a:lnTo>
                  <a:pt x="10896" y="7708"/>
                </a:lnTo>
                <a:lnTo>
                  <a:pt x="9156" y="15405"/>
                </a:lnTo>
                <a:lnTo>
                  <a:pt x="7467" y="23101"/>
                </a:lnTo>
                <a:lnTo>
                  <a:pt x="5829" y="30797"/>
                </a:lnTo>
                <a:lnTo>
                  <a:pt x="12623" y="30797"/>
                </a:lnTo>
                <a:lnTo>
                  <a:pt x="19405" y="38506"/>
                </a:lnTo>
                <a:lnTo>
                  <a:pt x="32943" y="38506"/>
                </a:lnTo>
                <a:lnTo>
                  <a:pt x="13195" y="61607"/>
                </a:lnTo>
                <a:lnTo>
                  <a:pt x="3441" y="69303"/>
                </a:lnTo>
                <a:lnTo>
                  <a:pt x="0" y="84696"/>
                </a:lnTo>
                <a:lnTo>
                  <a:pt x="2870" y="92392"/>
                </a:lnTo>
                <a:lnTo>
                  <a:pt x="12052" y="107797"/>
                </a:lnTo>
                <a:lnTo>
                  <a:pt x="23799" y="123202"/>
                </a:lnTo>
                <a:lnTo>
                  <a:pt x="29845" y="123202"/>
                </a:lnTo>
                <a:lnTo>
                  <a:pt x="35813" y="130898"/>
                </a:lnTo>
                <a:lnTo>
                  <a:pt x="75704" y="130898"/>
                </a:lnTo>
                <a:lnTo>
                  <a:pt x="83400" y="123202"/>
                </a:lnTo>
                <a:lnTo>
                  <a:pt x="92671" y="115493"/>
                </a:lnTo>
                <a:lnTo>
                  <a:pt x="103504" y="107797"/>
                </a:lnTo>
                <a:lnTo>
                  <a:pt x="50114" y="107797"/>
                </a:lnTo>
                <a:lnTo>
                  <a:pt x="46685" y="100101"/>
                </a:lnTo>
                <a:lnTo>
                  <a:pt x="43294" y="100101"/>
                </a:lnTo>
                <a:lnTo>
                  <a:pt x="37388" y="92392"/>
                </a:lnTo>
                <a:lnTo>
                  <a:pt x="34188" y="92392"/>
                </a:lnTo>
                <a:lnTo>
                  <a:pt x="33451" y="84696"/>
                </a:lnTo>
                <a:lnTo>
                  <a:pt x="35166" y="77000"/>
                </a:lnTo>
                <a:lnTo>
                  <a:pt x="39357" y="77000"/>
                </a:lnTo>
                <a:lnTo>
                  <a:pt x="68834" y="46202"/>
                </a:lnTo>
                <a:lnTo>
                  <a:pt x="159512" y="46202"/>
                </a:lnTo>
                <a:lnTo>
                  <a:pt x="157035" y="23101"/>
                </a:lnTo>
                <a:lnTo>
                  <a:pt x="96456" y="23101"/>
                </a:lnTo>
                <a:lnTo>
                  <a:pt x="103606" y="15405"/>
                </a:lnTo>
                <a:lnTo>
                  <a:pt x="47599" y="15405"/>
                </a:lnTo>
                <a:lnTo>
                  <a:pt x="35928" y="7708"/>
                </a:lnTo>
                <a:lnTo>
                  <a:pt x="24282" y="7708"/>
                </a:lnTo>
                <a:lnTo>
                  <a:pt x="12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70045" y="5213593"/>
            <a:ext cx="84455" cy="23495"/>
          </a:xfrm>
          <a:custGeom>
            <a:avLst/>
            <a:gdLst/>
            <a:ahLst/>
            <a:cxnLst/>
            <a:rect l="l" t="t" r="r" b="b"/>
            <a:pathLst>
              <a:path w="84454" h="23495">
                <a:moveTo>
                  <a:pt x="28625" y="0"/>
                </a:moveTo>
                <a:lnTo>
                  <a:pt x="19621" y="0"/>
                </a:lnTo>
                <a:lnTo>
                  <a:pt x="0" y="15392"/>
                </a:lnTo>
                <a:lnTo>
                  <a:pt x="4952" y="23101"/>
                </a:lnTo>
                <a:lnTo>
                  <a:pt x="63626" y="23101"/>
                </a:lnTo>
                <a:lnTo>
                  <a:pt x="84150" y="7696"/>
                </a:lnTo>
                <a:lnTo>
                  <a:pt x="33947" y="7696"/>
                </a:lnTo>
                <a:lnTo>
                  <a:pt x="28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809859" y="5167388"/>
            <a:ext cx="80645" cy="61595"/>
          </a:xfrm>
          <a:custGeom>
            <a:avLst/>
            <a:gdLst/>
            <a:ahLst/>
            <a:cxnLst/>
            <a:rect l="l" t="t" r="r" b="b"/>
            <a:pathLst>
              <a:path w="80645" h="61595">
                <a:moveTo>
                  <a:pt x="30619" y="0"/>
                </a:moveTo>
                <a:lnTo>
                  <a:pt x="12128" y="15405"/>
                </a:lnTo>
                <a:lnTo>
                  <a:pt x="26225" y="30797"/>
                </a:lnTo>
                <a:lnTo>
                  <a:pt x="0" y="53898"/>
                </a:lnTo>
                <a:lnTo>
                  <a:pt x="44335" y="53898"/>
                </a:lnTo>
                <a:lnTo>
                  <a:pt x="53479" y="61595"/>
                </a:lnTo>
                <a:lnTo>
                  <a:pt x="71894" y="38493"/>
                </a:lnTo>
                <a:lnTo>
                  <a:pt x="62750" y="30797"/>
                </a:lnTo>
                <a:lnTo>
                  <a:pt x="80149" y="15405"/>
                </a:lnTo>
                <a:lnTo>
                  <a:pt x="44653" y="15405"/>
                </a:lnTo>
                <a:lnTo>
                  <a:pt x="306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873702" y="5205883"/>
            <a:ext cx="68580" cy="23495"/>
          </a:xfrm>
          <a:custGeom>
            <a:avLst/>
            <a:gdLst/>
            <a:ahLst/>
            <a:cxnLst/>
            <a:rect l="l" t="t" r="r" b="b"/>
            <a:pathLst>
              <a:path w="68579" h="23495">
                <a:moveTo>
                  <a:pt x="55105" y="0"/>
                </a:moveTo>
                <a:lnTo>
                  <a:pt x="38125" y="7708"/>
                </a:lnTo>
                <a:lnTo>
                  <a:pt x="19748" y="15405"/>
                </a:lnTo>
                <a:lnTo>
                  <a:pt x="0" y="23101"/>
                </a:lnTo>
                <a:lnTo>
                  <a:pt x="68186" y="23101"/>
                </a:lnTo>
                <a:lnTo>
                  <a:pt x="551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22914" y="5198187"/>
            <a:ext cx="46991" cy="23495"/>
          </a:xfrm>
          <a:custGeom>
            <a:avLst/>
            <a:gdLst/>
            <a:ahLst/>
            <a:cxnLst/>
            <a:rect l="l" t="t" r="r" b="b"/>
            <a:pathLst>
              <a:path w="46989" h="23495">
                <a:moveTo>
                  <a:pt x="32016" y="0"/>
                </a:moveTo>
                <a:lnTo>
                  <a:pt x="20586" y="7696"/>
                </a:lnTo>
                <a:lnTo>
                  <a:pt x="11430" y="15405"/>
                </a:lnTo>
                <a:lnTo>
                  <a:pt x="4572" y="15405"/>
                </a:lnTo>
                <a:lnTo>
                  <a:pt x="0" y="23101"/>
                </a:lnTo>
                <a:lnTo>
                  <a:pt x="46494" y="23101"/>
                </a:lnTo>
                <a:lnTo>
                  <a:pt x="42976" y="15405"/>
                </a:lnTo>
                <a:lnTo>
                  <a:pt x="39395" y="7696"/>
                </a:lnTo>
                <a:lnTo>
                  <a:pt x="35737" y="7696"/>
                </a:lnTo>
                <a:lnTo>
                  <a:pt x="32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854511" y="5159694"/>
            <a:ext cx="44451" cy="23495"/>
          </a:xfrm>
          <a:custGeom>
            <a:avLst/>
            <a:gdLst/>
            <a:ahLst/>
            <a:cxnLst/>
            <a:rect l="l" t="t" r="r" b="b"/>
            <a:pathLst>
              <a:path w="44450" h="23495">
                <a:moveTo>
                  <a:pt x="26098" y="0"/>
                </a:moveTo>
                <a:lnTo>
                  <a:pt x="0" y="23101"/>
                </a:lnTo>
                <a:lnTo>
                  <a:pt x="35496" y="23101"/>
                </a:lnTo>
                <a:lnTo>
                  <a:pt x="44196" y="15405"/>
                </a:lnTo>
                <a:lnTo>
                  <a:pt x="260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603584" y="5028808"/>
            <a:ext cx="167640" cy="139065"/>
          </a:xfrm>
          <a:custGeom>
            <a:avLst/>
            <a:gdLst/>
            <a:ahLst/>
            <a:cxnLst/>
            <a:rect l="l" t="t" r="r" b="b"/>
            <a:pathLst>
              <a:path w="167639" h="139064">
                <a:moveTo>
                  <a:pt x="155092" y="0"/>
                </a:moveTo>
                <a:lnTo>
                  <a:pt x="81686" y="23101"/>
                </a:lnTo>
                <a:lnTo>
                  <a:pt x="56908" y="23101"/>
                </a:lnTo>
                <a:lnTo>
                  <a:pt x="52336" y="30797"/>
                </a:lnTo>
                <a:lnTo>
                  <a:pt x="47472" y="38493"/>
                </a:lnTo>
                <a:lnTo>
                  <a:pt x="42303" y="46189"/>
                </a:lnTo>
                <a:lnTo>
                  <a:pt x="36842" y="53886"/>
                </a:lnTo>
                <a:lnTo>
                  <a:pt x="68846" y="53886"/>
                </a:lnTo>
                <a:lnTo>
                  <a:pt x="0" y="115481"/>
                </a:lnTo>
                <a:lnTo>
                  <a:pt x="19684" y="138582"/>
                </a:lnTo>
                <a:lnTo>
                  <a:pt x="121996" y="38493"/>
                </a:lnTo>
                <a:lnTo>
                  <a:pt x="133210" y="38493"/>
                </a:lnTo>
                <a:lnTo>
                  <a:pt x="144525" y="30797"/>
                </a:lnTo>
                <a:lnTo>
                  <a:pt x="155943" y="30797"/>
                </a:lnTo>
                <a:lnTo>
                  <a:pt x="167474" y="23101"/>
                </a:lnTo>
                <a:lnTo>
                  <a:pt x="1550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58145" y="5159694"/>
            <a:ext cx="68580" cy="8255"/>
          </a:xfrm>
          <a:custGeom>
            <a:avLst/>
            <a:gdLst/>
            <a:ahLst/>
            <a:cxnLst/>
            <a:rect l="l" t="t" r="r" b="b"/>
            <a:pathLst>
              <a:path w="68579" h="8254">
                <a:moveTo>
                  <a:pt x="67271" y="0"/>
                </a:moveTo>
                <a:lnTo>
                  <a:pt x="0" y="0"/>
                </a:lnTo>
                <a:lnTo>
                  <a:pt x="23063" y="7696"/>
                </a:lnTo>
                <a:lnTo>
                  <a:pt x="68097" y="7696"/>
                </a:lnTo>
                <a:lnTo>
                  <a:pt x="672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25199" y="5067300"/>
            <a:ext cx="87631" cy="61595"/>
          </a:xfrm>
          <a:custGeom>
            <a:avLst/>
            <a:gdLst/>
            <a:ahLst/>
            <a:cxnLst/>
            <a:rect l="l" t="t" r="r" b="b"/>
            <a:pathLst>
              <a:path w="87629" h="61595">
                <a:moveTo>
                  <a:pt x="66687" y="0"/>
                </a:moveTo>
                <a:lnTo>
                  <a:pt x="0" y="61594"/>
                </a:lnTo>
                <a:lnTo>
                  <a:pt x="44310" y="61594"/>
                </a:lnTo>
                <a:lnTo>
                  <a:pt x="87198" y="15392"/>
                </a:lnTo>
                <a:lnTo>
                  <a:pt x="66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496385" y="5005704"/>
            <a:ext cx="107951" cy="115571"/>
          </a:xfrm>
          <a:custGeom>
            <a:avLst/>
            <a:gdLst/>
            <a:ahLst/>
            <a:cxnLst/>
            <a:rect l="l" t="t" r="r" b="b"/>
            <a:pathLst>
              <a:path w="107950" h="115570">
                <a:moveTo>
                  <a:pt x="18732" y="0"/>
                </a:moveTo>
                <a:lnTo>
                  <a:pt x="0" y="15405"/>
                </a:lnTo>
                <a:lnTo>
                  <a:pt x="88912" y="115493"/>
                </a:lnTo>
                <a:lnTo>
                  <a:pt x="107645" y="92392"/>
                </a:lnTo>
                <a:lnTo>
                  <a:pt x="75069" y="61595"/>
                </a:lnTo>
                <a:lnTo>
                  <a:pt x="95173" y="38493"/>
                </a:lnTo>
                <a:lnTo>
                  <a:pt x="56464" y="38493"/>
                </a:lnTo>
                <a:lnTo>
                  <a:pt x="18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598250" y="5036503"/>
            <a:ext cx="46991" cy="31115"/>
          </a:xfrm>
          <a:custGeom>
            <a:avLst/>
            <a:gdLst/>
            <a:ahLst/>
            <a:cxnLst/>
            <a:rect l="l" t="t" r="r" b="b"/>
            <a:pathLst>
              <a:path w="46989" h="31114">
                <a:moveTo>
                  <a:pt x="32715" y="0"/>
                </a:moveTo>
                <a:lnTo>
                  <a:pt x="0" y="0"/>
                </a:lnTo>
                <a:lnTo>
                  <a:pt x="27939" y="30797"/>
                </a:lnTo>
                <a:lnTo>
                  <a:pt x="46685" y="15405"/>
                </a:lnTo>
                <a:lnTo>
                  <a:pt x="327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548720" y="4967211"/>
            <a:ext cx="85725" cy="77471"/>
          </a:xfrm>
          <a:custGeom>
            <a:avLst/>
            <a:gdLst/>
            <a:ahLst/>
            <a:cxnLst/>
            <a:rect l="l" t="t" r="r" b="b"/>
            <a:pathLst>
              <a:path w="85725" h="77470">
                <a:moveTo>
                  <a:pt x="18732" y="0"/>
                </a:moveTo>
                <a:lnTo>
                  <a:pt x="0" y="23088"/>
                </a:lnTo>
                <a:lnTo>
                  <a:pt x="30924" y="53898"/>
                </a:lnTo>
                <a:lnTo>
                  <a:pt x="4127" y="76987"/>
                </a:lnTo>
                <a:lnTo>
                  <a:pt x="42837" y="76987"/>
                </a:lnTo>
                <a:lnTo>
                  <a:pt x="49530" y="69291"/>
                </a:lnTo>
                <a:lnTo>
                  <a:pt x="82245" y="69291"/>
                </a:lnTo>
                <a:lnTo>
                  <a:pt x="68262" y="53898"/>
                </a:lnTo>
                <a:lnTo>
                  <a:pt x="85369" y="38493"/>
                </a:lnTo>
                <a:lnTo>
                  <a:pt x="49657" y="38493"/>
                </a:lnTo>
                <a:lnTo>
                  <a:pt x="18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642650" y="4998009"/>
            <a:ext cx="47625" cy="31115"/>
          </a:xfrm>
          <a:custGeom>
            <a:avLst/>
            <a:gdLst/>
            <a:ahLst/>
            <a:cxnLst/>
            <a:rect l="l" t="t" r="r" b="b"/>
            <a:pathLst>
              <a:path w="47625" h="31114">
                <a:moveTo>
                  <a:pt x="32956" y="0"/>
                </a:moveTo>
                <a:lnTo>
                  <a:pt x="0" y="0"/>
                </a:lnTo>
                <a:lnTo>
                  <a:pt x="28448" y="30797"/>
                </a:lnTo>
                <a:lnTo>
                  <a:pt x="47180" y="15392"/>
                </a:lnTo>
                <a:lnTo>
                  <a:pt x="329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462286" y="4867124"/>
            <a:ext cx="160655" cy="154305"/>
          </a:xfrm>
          <a:custGeom>
            <a:avLst/>
            <a:gdLst/>
            <a:ahLst/>
            <a:cxnLst/>
            <a:rect l="l" t="t" r="r" b="b"/>
            <a:pathLst>
              <a:path w="160654" h="154304">
                <a:moveTo>
                  <a:pt x="141935" y="0"/>
                </a:moveTo>
                <a:lnTo>
                  <a:pt x="0" y="130886"/>
                </a:lnTo>
                <a:lnTo>
                  <a:pt x="18351" y="153987"/>
                </a:lnTo>
                <a:lnTo>
                  <a:pt x="123266" y="53886"/>
                </a:lnTo>
                <a:lnTo>
                  <a:pt x="146519" y="53886"/>
                </a:lnTo>
                <a:lnTo>
                  <a:pt x="142481" y="38493"/>
                </a:lnTo>
                <a:lnTo>
                  <a:pt x="140411" y="38493"/>
                </a:lnTo>
                <a:lnTo>
                  <a:pt x="160223" y="15392"/>
                </a:lnTo>
                <a:lnTo>
                  <a:pt x="1419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598378" y="4936413"/>
            <a:ext cx="90805" cy="69851"/>
          </a:xfrm>
          <a:custGeom>
            <a:avLst/>
            <a:gdLst/>
            <a:ahLst/>
            <a:cxnLst/>
            <a:rect l="l" t="t" r="r" b="b"/>
            <a:pathLst>
              <a:path w="90804" h="69850">
                <a:moveTo>
                  <a:pt x="72085" y="0"/>
                </a:moveTo>
                <a:lnTo>
                  <a:pt x="44399" y="23088"/>
                </a:lnTo>
                <a:lnTo>
                  <a:pt x="8953" y="23088"/>
                </a:lnTo>
                <a:lnTo>
                  <a:pt x="25653" y="38493"/>
                </a:lnTo>
                <a:lnTo>
                  <a:pt x="0" y="69291"/>
                </a:lnTo>
                <a:lnTo>
                  <a:pt x="35712" y="69291"/>
                </a:lnTo>
                <a:lnTo>
                  <a:pt x="44272" y="61595"/>
                </a:lnTo>
                <a:lnTo>
                  <a:pt x="77228" y="61595"/>
                </a:lnTo>
                <a:lnTo>
                  <a:pt x="63004" y="46189"/>
                </a:lnTo>
                <a:lnTo>
                  <a:pt x="90690" y="15392"/>
                </a:lnTo>
                <a:lnTo>
                  <a:pt x="720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573754" y="4959503"/>
            <a:ext cx="33655" cy="15875"/>
          </a:xfrm>
          <a:custGeom>
            <a:avLst/>
            <a:gdLst/>
            <a:ahLst/>
            <a:cxnLst/>
            <a:rect l="l" t="t" r="r" b="b"/>
            <a:pathLst>
              <a:path w="33654" h="15875">
                <a:moveTo>
                  <a:pt x="33578" y="0"/>
                </a:moveTo>
                <a:lnTo>
                  <a:pt x="0" y="0"/>
                </a:lnTo>
                <a:lnTo>
                  <a:pt x="3225" y="15405"/>
                </a:lnTo>
                <a:lnTo>
                  <a:pt x="10477" y="15405"/>
                </a:lnTo>
                <a:lnTo>
                  <a:pt x="17957" y="7708"/>
                </a:lnTo>
                <a:lnTo>
                  <a:pt x="25654" y="7708"/>
                </a:lnTo>
                <a:lnTo>
                  <a:pt x="335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570375" y="4913313"/>
            <a:ext cx="80645" cy="46355"/>
          </a:xfrm>
          <a:custGeom>
            <a:avLst/>
            <a:gdLst/>
            <a:ahLst/>
            <a:cxnLst/>
            <a:rect l="l" t="t" r="r" b="b"/>
            <a:pathLst>
              <a:path w="80645" h="46354">
                <a:moveTo>
                  <a:pt x="64465" y="0"/>
                </a:moveTo>
                <a:lnTo>
                  <a:pt x="48069" y="15405"/>
                </a:lnTo>
                <a:lnTo>
                  <a:pt x="0" y="38493"/>
                </a:lnTo>
                <a:lnTo>
                  <a:pt x="1701" y="46189"/>
                </a:lnTo>
                <a:lnTo>
                  <a:pt x="72402" y="46189"/>
                </a:lnTo>
                <a:lnTo>
                  <a:pt x="59385" y="30797"/>
                </a:lnTo>
                <a:lnTo>
                  <a:pt x="64414" y="30797"/>
                </a:lnTo>
                <a:lnTo>
                  <a:pt x="69532" y="23101"/>
                </a:lnTo>
                <a:lnTo>
                  <a:pt x="80022" y="23101"/>
                </a:lnTo>
                <a:lnTo>
                  <a:pt x="64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585551" y="4921009"/>
            <a:ext cx="25400" cy="15875"/>
          </a:xfrm>
          <a:custGeom>
            <a:avLst/>
            <a:gdLst/>
            <a:ahLst/>
            <a:cxnLst/>
            <a:rect l="l" t="t" r="r" b="b"/>
            <a:pathLst>
              <a:path w="25400" h="15875">
                <a:moveTo>
                  <a:pt x="23253" y="0"/>
                </a:moveTo>
                <a:lnTo>
                  <a:pt x="0" y="0"/>
                </a:lnTo>
                <a:lnTo>
                  <a:pt x="2539" y="15405"/>
                </a:lnTo>
                <a:lnTo>
                  <a:pt x="25209" y="7708"/>
                </a:lnTo>
                <a:lnTo>
                  <a:pt x="23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516578" y="4874819"/>
            <a:ext cx="55244" cy="53975"/>
          </a:xfrm>
          <a:custGeom>
            <a:avLst/>
            <a:gdLst/>
            <a:ahLst/>
            <a:cxnLst/>
            <a:rect l="l" t="t" r="r" b="b"/>
            <a:pathLst>
              <a:path w="55245" h="53975">
                <a:moveTo>
                  <a:pt x="44780" y="0"/>
                </a:moveTo>
                <a:lnTo>
                  <a:pt x="34518" y="7696"/>
                </a:lnTo>
                <a:lnTo>
                  <a:pt x="23634" y="15392"/>
                </a:lnTo>
                <a:lnTo>
                  <a:pt x="12128" y="30797"/>
                </a:lnTo>
                <a:lnTo>
                  <a:pt x="0" y="38493"/>
                </a:lnTo>
                <a:lnTo>
                  <a:pt x="2222" y="38493"/>
                </a:lnTo>
                <a:lnTo>
                  <a:pt x="4305" y="46189"/>
                </a:lnTo>
                <a:lnTo>
                  <a:pt x="6248" y="46189"/>
                </a:lnTo>
                <a:lnTo>
                  <a:pt x="8077" y="53898"/>
                </a:lnTo>
                <a:lnTo>
                  <a:pt x="18999" y="46189"/>
                </a:lnTo>
                <a:lnTo>
                  <a:pt x="30454" y="30797"/>
                </a:lnTo>
                <a:lnTo>
                  <a:pt x="42430" y="23088"/>
                </a:lnTo>
                <a:lnTo>
                  <a:pt x="54940" y="15392"/>
                </a:lnTo>
                <a:lnTo>
                  <a:pt x="44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360863" y="4813223"/>
            <a:ext cx="109220" cy="100331"/>
          </a:xfrm>
          <a:custGeom>
            <a:avLst/>
            <a:gdLst/>
            <a:ahLst/>
            <a:cxnLst/>
            <a:rect l="l" t="t" r="r" b="b"/>
            <a:pathLst>
              <a:path w="109220" h="100329">
                <a:moveTo>
                  <a:pt x="87769" y="0"/>
                </a:moveTo>
                <a:lnTo>
                  <a:pt x="0" y="76987"/>
                </a:lnTo>
                <a:lnTo>
                  <a:pt x="20954" y="100088"/>
                </a:lnTo>
                <a:lnTo>
                  <a:pt x="108724" y="15392"/>
                </a:lnTo>
                <a:lnTo>
                  <a:pt x="87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480992" y="4790121"/>
            <a:ext cx="40005" cy="115571"/>
          </a:xfrm>
          <a:custGeom>
            <a:avLst/>
            <a:gdLst/>
            <a:ahLst/>
            <a:cxnLst/>
            <a:rect l="l" t="t" r="r" b="b"/>
            <a:pathLst>
              <a:path w="40004" h="115570">
                <a:moveTo>
                  <a:pt x="35877" y="0"/>
                </a:moveTo>
                <a:lnTo>
                  <a:pt x="7708" y="0"/>
                </a:lnTo>
                <a:lnTo>
                  <a:pt x="1943" y="30797"/>
                </a:lnTo>
                <a:lnTo>
                  <a:pt x="0" y="53898"/>
                </a:lnTo>
                <a:lnTo>
                  <a:pt x="1854" y="84696"/>
                </a:lnTo>
                <a:lnTo>
                  <a:pt x="7518" y="115493"/>
                </a:lnTo>
                <a:lnTo>
                  <a:pt x="14516" y="115493"/>
                </a:lnTo>
                <a:lnTo>
                  <a:pt x="22275" y="107784"/>
                </a:lnTo>
                <a:lnTo>
                  <a:pt x="39979" y="107784"/>
                </a:lnTo>
                <a:lnTo>
                  <a:pt x="33578" y="77000"/>
                </a:lnTo>
                <a:lnTo>
                  <a:pt x="30975" y="46202"/>
                </a:lnTo>
                <a:lnTo>
                  <a:pt x="32143" y="23101"/>
                </a:lnTo>
                <a:lnTo>
                  <a:pt x="358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376039" y="4759326"/>
            <a:ext cx="148591" cy="38735"/>
          </a:xfrm>
          <a:custGeom>
            <a:avLst/>
            <a:gdLst/>
            <a:ahLst/>
            <a:cxnLst/>
            <a:rect l="l" t="t" r="r" b="b"/>
            <a:pathLst>
              <a:path w="148589" h="38735">
                <a:moveTo>
                  <a:pt x="134277" y="7696"/>
                </a:moveTo>
                <a:lnTo>
                  <a:pt x="4533" y="7696"/>
                </a:lnTo>
                <a:lnTo>
                  <a:pt x="2908" y="15405"/>
                </a:lnTo>
                <a:lnTo>
                  <a:pt x="1397" y="23101"/>
                </a:lnTo>
                <a:lnTo>
                  <a:pt x="0" y="30797"/>
                </a:lnTo>
                <a:lnTo>
                  <a:pt x="31191" y="38493"/>
                </a:lnTo>
                <a:lnTo>
                  <a:pt x="87515" y="38493"/>
                </a:lnTo>
                <a:lnTo>
                  <a:pt x="112661" y="30797"/>
                </a:lnTo>
                <a:lnTo>
                  <a:pt x="140830" y="30797"/>
                </a:lnTo>
                <a:lnTo>
                  <a:pt x="142062" y="23101"/>
                </a:lnTo>
                <a:lnTo>
                  <a:pt x="148424" y="23101"/>
                </a:lnTo>
                <a:lnTo>
                  <a:pt x="134277" y="7696"/>
                </a:lnTo>
                <a:close/>
              </a:path>
              <a:path w="148589" h="38735">
                <a:moveTo>
                  <a:pt x="127203" y="0"/>
                </a:moveTo>
                <a:lnTo>
                  <a:pt x="6286" y="0"/>
                </a:lnTo>
                <a:lnTo>
                  <a:pt x="38036" y="7696"/>
                </a:lnTo>
                <a:lnTo>
                  <a:pt x="98501" y="7696"/>
                </a:lnTo>
                <a:lnTo>
                  <a:pt x="1272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762626" y="4203700"/>
            <a:ext cx="2193925" cy="1655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467101" y="5044542"/>
            <a:ext cx="199391" cy="268605"/>
          </a:xfrm>
          <a:custGeom>
            <a:avLst/>
            <a:gdLst/>
            <a:ahLst/>
            <a:cxnLst/>
            <a:rect l="l" t="t" r="r" b="b"/>
            <a:pathLst>
              <a:path w="199389" h="268604">
                <a:moveTo>
                  <a:pt x="134734" y="0"/>
                </a:moveTo>
                <a:lnTo>
                  <a:pt x="82270" y="10553"/>
                </a:lnTo>
                <a:lnTo>
                  <a:pt x="39446" y="39331"/>
                </a:lnTo>
                <a:lnTo>
                  <a:pt x="10579" y="82029"/>
                </a:lnTo>
                <a:lnTo>
                  <a:pt x="0" y="134302"/>
                </a:lnTo>
                <a:lnTo>
                  <a:pt x="2730" y="161353"/>
                </a:lnTo>
                <a:lnTo>
                  <a:pt x="22999" y="209346"/>
                </a:lnTo>
                <a:lnTo>
                  <a:pt x="59385" y="245605"/>
                </a:lnTo>
                <a:lnTo>
                  <a:pt x="107569" y="265811"/>
                </a:lnTo>
                <a:lnTo>
                  <a:pt x="134734" y="268541"/>
                </a:lnTo>
                <a:lnTo>
                  <a:pt x="174116" y="268541"/>
                </a:lnTo>
                <a:lnTo>
                  <a:pt x="181660" y="267081"/>
                </a:lnTo>
                <a:lnTo>
                  <a:pt x="187833" y="263093"/>
                </a:lnTo>
                <a:lnTo>
                  <a:pt x="192024" y="257098"/>
                </a:lnTo>
                <a:lnTo>
                  <a:pt x="193560" y="249656"/>
                </a:lnTo>
                <a:lnTo>
                  <a:pt x="192024" y="242112"/>
                </a:lnTo>
                <a:lnTo>
                  <a:pt x="187833" y="235953"/>
                </a:lnTo>
                <a:lnTo>
                  <a:pt x="181660" y="231800"/>
                </a:lnTo>
                <a:lnTo>
                  <a:pt x="174116" y="230276"/>
                </a:lnTo>
                <a:lnTo>
                  <a:pt x="132321" y="230276"/>
                </a:lnTo>
                <a:lnTo>
                  <a:pt x="102552" y="224764"/>
                </a:lnTo>
                <a:lnTo>
                  <a:pt x="76771" y="210934"/>
                </a:lnTo>
                <a:lnTo>
                  <a:pt x="56476" y="190271"/>
                </a:lnTo>
                <a:lnTo>
                  <a:pt x="43192" y="164236"/>
                </a:lnTo>
                <a:lnTo>
                  <a:pt x="38430" y="134302"/>
                </a:lnTo>
                <a:lnTo>
                  <a:pt x="43357" y="104038"/>
                </a:lnTo>
                <a:lnTo>
                  <a:pt x="57048" y="77698"/>
                </a:lnTo>
                <a:lnTo>
                  <a:pt x="77914" y="56896"/>
                </a:lnTo>
                <a:lnTo>
                  <a:pt x="104343" y="43243"/>
                </a:lnTo>
                <a:lnTo>
                  <a:pt x="134734" y="38328"/>
                </a:lnTo>
                <a:lnTo>
                  <a:pt x="189280" y="38328"/>
                </a:lnTo>
                <a:lnTo>
                  <a:pt x="190842" y="36309"/>
                </a:lnTo>
                <a:lnTo>
                  <a:pt x="192684" y="32385"/>
                </a:lnTo>
                <a:lnTo>
                  <a:pt x="193560" y="28130"/>
                </a:lnTo>
                <a:lnTo>
                  <a:pt x="199199" y="1968"/>
                </a:lnTo>
                <a:lnTo>
                  <a:pt x="159067" y="1968"/>
                </a:lnTo>
                <a:lnTo>
                  <a:pt x="152933" y="1041"/>
                </a:lnTo>
                <a:lnTo>
                  <a:pt x="146900" y="444"/>
                </a:lnTo>
                <a:lnTo>
                  <a:pt x="140855" y="101"/>
                </a:lnTo>
                <a:lnTo>
                  <a:pt x="13473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870796" y="5121136"/>
            <a:ext cx="174625" cy="192405"/>
          </a:xfrm>
          <a:custGeom>
            <a:avLst/>
            <a:gdLst/>
            <a:ahLst/>
            <a:cxnLst/>
            <a:rect l="l" t="t" r="r" b="b"/>
            <a:pathLst>
              <a:path w="174625" h="192404">
                <a:moveTo>
                  <a:pt x="143789" y="0"/>
                </a:moveTo>
                <a:lnTo>
                  <a:pt x="58813" y="0"/>
                </a:lnTo>
                <a:lnTo>
                  <a:pt x="88696" y="6045"/>
                </a:lnTo>
                <a:lnTo>
                  <a:pt x="113144" y="22529"/>
                </a:lnTo>
                <a:lnTo>
                  <a:pt x="129628" y="47040"/>
                </a:lnTo>
                <a:lnTo>
                  <a:pt x="135686" y="77101"/>
                </a:lnTo>
                <a:lnTo>
                  <a:pt x="129857" y="106222"/>
                </a:lnTo>
                <a:lnTo>
                  <a:pt x="113906" y="130289"/>
                </a:lnTo>
                <a:lnTo>
                  <a:pt x="90119" y="146888"/>
                </a:lnTo>
                <a:lnTo>
                  <a:pt x="60782" y="153682"/>
                </a:lnTo>
                <a:lnTo>
                  <a:pt x="18986" y="153682"/>
                </a:lnTo>
                <a:lnTo>
                  <a:pt x="11493" y="155206"/>
                </a:lnTo>
                <a:lnTo>
                  <a:pt x="5461" y="159359"/>
                </a:lnTo>
                <a:lnTo>
                  <a:pt x="1447" y="165519"/>
                </a:lnTo>
                <a:lnTo>
                  <a:pt x="0" y="173062"/>
                </a:lnTo>
                <a:lnTo>
                  <a:pt x="1447" y="180505"/>
                </a:lnTo>
                <a:lnTo>
                  <a:pt x="5461" y="186499"/>
                </a:lnTo>
                <a:lnTo>
                  <a:pt x="11493" y="190487"/>
                </a:lnTo>
                <a:lnTo>
                  <a:pt x="18986" y="191947"/>
                </a:lnTo>
                <a:lnTo>
                  <a:pt x="58813" y="191947"/>
                </a:lnTo>
                <a:lnTo>
                  <a:pt x="117030" y="176275"/>
                </a:lnTo>
                <a:lnTo>
                  <a:pt x="158381" y="135077"/>
                </a:lnTo>
                <a:lnTo>
                  <a:pt x="174117" y="77101"/>
                </a:lnTo>
                <a:lnTo>
                  <a:pt x="171069" y="50698"/>
                </a:lnTo>
                <a:lnTo>
                  <a:pt x="162394" y="26441"/>
                </a:lnTo>
                <a:lnTo>
                  <a:pt x="148793" y="5016"/>
                </a:lnTo>
                <a:lnTo>
                  <a:pt x="143789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775444" y="4967452"/>
            <a:ext cx="239395" cy="156845"/>
          </a:xfrm>
          <a:custGeom>
            <a:avLst/>
            <a:gdLst/>
            <a:ahLst/>
            <a:cxnLst/>
            <a:rect l="l" t="t" r="r" b="b"/>
            <a:pathLst>
              <a:path w="239395" h="156845">
                <a:moveTo>
                  <a:pt x="101053" y="0"/>
                </a:moveTo>
                <a:lnTo>
                  <a:pt x="0" y="0"/>
                </a:lnTo>
                <a:lnTo>
                  <a:pt x="26441" y="3060"/>
                </a:lnTo>
                <a:lnTo>
                  <a:pt x="50723" y="11760"/>
                </a:lnTo>
                <a:lnTo>
                  <a:pt x="89979" y="43319"/>
                </a:lnTo>
                <a:lnTo>
                  <a:pt x="112255" y="89014"/>
                </a:lnTo>
                <a:lnTo>
                  <a:pt x="115290" y="115417"/>
                </a:lnTo>
                <a:lnTo>
                  <a:pt x="115112" y="120332"/>
                </a:lnTo>
                <a:lnTo>
                  <a:pt x="114693" y="124828"/>
                </a:lnTo>
                <a:lnTo>
                  <a:pt x="114058" y="129552"/>
                </a:lnTo>
                <a:lnTo>
                  <a:pt x="113322" y="134302"/>
                </a:lnTo>
                <a:lnTo>
                  <a:pt x="113220" y="138976"/>
                </a:lnTo>
                <a:lnTo>
                  <a:pt x="131965" y="156565"/>
                </a:lnTo>
                <a:lnTo>
                  <a:pt x="136702" y="156095"/>
                </a:lnTo>
                <a:lnTo>
                  <a:pt x="141338" y="155105"/>
                </a:lnTo>
                <a:lnTo>
                  <a:pt x="145796" y="154343"/>
                </a:lnTo>
                <a:lnTo>
                  <a:pt x="150075" y="153847"/>
                </a:lnTo>
                <a:lnTo>
                  <a:pt x="154165" y="153682"/>
                </a:lnTo>
                <a:lnTo>
                  <a:pt x="239140" y="153682"/>
                </a:lnTo>
                <a:lnTo>
                  <a:pt x="226301" y="140817"/>
                </a:lnTo>
                <a:lnTo>
                  <a:pt x="204889" y="127177"/>
                </a:lnTo>
                <a:lnTo>
                  <a:pt x="180619" y="118478"/>
                </a:lnTo>
                <a:lnTo>
                  <a:pt x="154165" y="115417"/>
                </a:lnTo>
                <a:lnTo>
                  <a:pt x="153720" y="115417"/>
                </a:lnTo>
                <a:lnTo>
                  <a:pt x="151244" y="87807"/>
                </a:lnTo>
                <a:lnTo>
                  <a:pt x="144081" y="61810"/>
                </a:lnTo>
                <a:lnTo>
                  <a:pt x="132689" y="37871"/>
                </a:lnTo>
                <a:lnTo>
                  <a:pt x="117500" y="16421"/>
                </a:lnTo>
                <a:lnTo>
                  <a:pt x="101053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601833" y="5082871"/>
            <a:ext cx="54611" cy="7620"/>
          </a:xfrm>
          <a:custGeom>
            <a:avLst/>
            <a:gdLst/>
            <a:ahLst/>
            <a:cxnLst/>
            <a:rect l="l" t="t" r="r" b="b"/>
            <a:pathLst>
              <a:path w="54610" h="7620">
                <a:moveTo>
                  <a:pt x="54546" y="0"/>
                </a:moveTo>
                <a:lnTo>
                  <a:pt x="0" y="0"/>
                </a:lnTo>
                <a:lnTo>
                  <a:pt x="8305" y="368"/>
                </a:lnTo>
                <a:lnTo>
                  <a:pt x="16522" y="1498"/>
                </a:lnTo>
                <a:lnTo>
                  <a:pt x="24752" y="3454"/>
                </a:lnTo>
                <a:lnTo>
                  <a:pt x="33096" y="6273"/>
                </a:lnTo>
                <a:lnTo>
                  <a:pt x="37503" y="7200"/>
                </a:lnTo>
                <a:lnTo>
                  <a:pt x="41935" y="7124"/>
                </a:lnTo>
                <a:lnTo>
                  <a:pt x="46177" y="6121"/>
                </a:lnTo>
                <a:lnTo>
                  <a:pt x="50050" y="4305"/>
                </a:lnTo>
                <a:lnTo>
                  <a:pt x="53428" y="1447"/>
                </a:lnTo>
                <a:lnTo>
                  <a:pt x="54546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626169" y="4929188"/>
            <a:ext cx="250825" cy="117475"/>
          </a:xfrm>
          <a:custGeom>
            <a:avLst/>
            <a:gdLst/>
            <a:ahLst/>
            <a:cxnLst/>
            <a:rect l="l" t="t" r="r" b="b"/>
            <a:pathLst>
              <a:path w="250825" h="117475">
                <a:moveTo>
                  <a:pt x="149275" y="0"/>
                </a:moveTo>
                <a:lnTo>
                  <a:pt x="90779" y="11302"/>
                </a:lnTo>
                <a:lnTo>
                  <a:pt x="42646" y="42443"/>
                </a:lnTo>
                <a:lnTo>
                  <a:pt x="9499" y="89306"/>
                </a:lnTo>
                <a:lnTo>
                  <a:pt x="0" y="117322"/>
                </a:lnTo>
                <a:lnTo>
                  <a:pt x="40132" y="117322"/>
                </a:lnTo>
                <a:lnTo>
                  <a:pt x="40678" y="114820"/>
                </a:lnTo>
                <a:lnTo>
                  <a:pt x="53251" y="89484"/>
                </a:lnTo>
                <a:lnTo>
                  <a:pt x="71297" y="68325"/>
                </a:lnTo>
                <a:lnTo>
                  <a:pt x="93916" y="52184"/>
                </a:lnTo>
                <a:lnTo>
                  <a:pt x="120218" y="41884"/>
                </a:lnTo>
                <a:lnTo>
                  <a:pt x="149275" y="38265"/>
                </a:lnTo>
                <a:lnTo>
                  <a:pt x="250329" y="38265"/>
                </a:lnTo>
                <a:lnTo>
                  <a:pt x="248221" y="36156"/>
                </a:lnTo>
                <a:lnTo>
                  <a:pt x="226758" y="20993"/>
                </a:lnTo>
                <a:lnTo>
                  <a:pt x="202819" y="9626"/>
                </a:lnTo>
                <a:lnTo>
                  <a:pt x="176847" y="2476"/>
                </a:lnTo>
                <a:lnTo>
                  <a:pt x="149275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678238" y="5064126"/>
            <a:ext cx="192405" cy="327025"/>
          </a:xfrm>
          <a:custGeom>
            <a:avLst/>
            <a:gdLst/>
            <a:ahLst/>
            <a:cxnLst/>
            <a:rect l="l" t="t" r="r" b="b"/>
            <a:pathLst>
              <a:path w="192404" h="327025">
                <a:moveTo>
                  <a:pt x="115138" y="0"/>
                </a:moveTo>
                <a:lnTo>
                  <a:pt x="0" y="192836"/>
                </a:lnTo>
                <a:lnTo>
                  <a:pt x="76809" y="192836"/>
                </a:lnTo>
                <a:lnTo>
                  <a:pt x="76809" y="326974"/>
                </a:lnTo>
                <a:lnTo>
                  <a:pt x="191947" y="134594"/>
                </a:lnTo>
                <a:lnTo>
                  <a:pt x="115138" y="134594"/>
                </a:lnTo>
                <a:lnTo>
                  <a:pt x="115138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513261" y="4117976"/>
            <a:ext cx="2417763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6074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">
            <a:extLst>
              <a:ext uri="{FF2B5EF4-FFF2-40B4-BE49-F238E27FC236}">
                <a16:creationId xmlns:a16="http://schemas.microsoft.com/office/drawing/2014/main" id="{AD761DAB-B57A-41C6-BCCC-E82899A13DB9}"/>
              </a:ext>
            </a:extLst>
          </p:cNvPr>
          <p:cNvSpPr/>
          <p:nvPr/>
        </p:nvSpPr>
        <p:spPr>
          <a:xfrm>
            <a:off x="130630" y="90471"/>
            <a:ext cx="11944351" cy="6665595"/>
          </a:xfrm>
          <a:custGeom>
            <a:avLst/>
            <a:gdLst/>
            <a:ahLst/>
            <a:cxnLst/>
            <a:rect l="l" t="t" r="r" b="b"/>
            <a:pathLst>
              <a:path w="11944350" h="6665595">
                <a:moveTo>
                  <a:pt x="0" y="6665010"/>
                </a:moveTo>
                <a:lnTo>
                  <a:pt x="11944045" y="6665010"/>
                </a:lnTo>
                <a:lnTo>
                  <a:pt x="11944045" y="0"/>
                </a:lnTo>
                <a:lnTo>
                  <a:pt x="0" y="0"/>
                </a:lnTo>
                <a:lnTo>
                  <a:pt x="0" y="6665010"/>
                </a:lnTo>
                <a:close/>
              </a:path>
            </a:pathLst>
          </a:custGeom>
          <a:solidFill>
            <a:srgbClr val="000000">
              <a:alpha val="81959"/>
            </a:srgbClr>
          </a:solid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矩形 20">
            <a:extLst>
              <a:ext uri="{FF2B5EF4-FFF2-40B4-BE49-F238E27FC236}">
                <a16:creationId xmlns:a16="http://schemas.microsoft.com/office/drawing/2014/main" id="{ECC9D09E-0A01-44D9-822F-D85699BD3A3D}"/>
              </a:ext>
            </a:extLst>
          </p:cNvPr>
          <p:cNvSpPr/>
          <p:nvPr/>
        </p:nvSpPr>
        <p:spPr>
          <a:xfrm>
            <a:off x="3657213" y="742142"/>
            <a:ext cx="1962657" cy="394823"/>
          </a:xfrm>
          <a:prstGeom prst="rect">
            <a:avLst/>
          </a:prstGeom>
          <a:gradFill>
            <a:gsLst>
              <a:gs pos="0">
                <a:srgbClr val="06F7EF">
                  <a:alpha val="64999"/>
                </a:srgbClr>
              </a:gs>
              <a:gs pos="100000">
                <a:srgbClr val="06F7E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360" rIns="19360" anchor="ctr"/>
          <a:lstStyle/>
          <a:p>
            <a:pPr algn="ctr" defTabSz="804953">
              <a:defRPr sz="3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567">
              <a:solidFill>
                <a:srgbClr val="FFFFFF"/>
              </a:solidFill>
              <a:latin typeface="等线 Light" panose="020F0302020204030204"/>
              <a:sym typeface="Helvetica"/>
            </a:endParaRPr>
          </a:p>
        </p:txBody>
      </p:sp>
      <p:sp>
        <p:nvSpPr>
          <p:cNvPr id="38" name="矩形 19">
            <a:extLst>
              <a:ext uri="{FF2B5EF4-FFF2-40B4-BE49-F238E27FC236}">
                <a16:creationId xmlns:a16="http://schemas.microsoft.com/office/drawing/2014/main" id="{217A06A7-31F1-4F40-9B8E-D271A0BA022E}"/>
              </a:ext>
            </a:extLst>
          </p:cNvPr>
          <p:cNvSpPr/>
          <p:nvPr/>
        </p:nvSpPr>
        <p:spPr>
          <a:xfrm flipH="1">
            <a:off x="4935998" y="1047185"/>
            <a:ext cx="3481743" cy="283971"/>
          </a:xfrm>
          <a:prstGeom prst="rect">
            <a:avLst/>
          </a:prstGeom>
          <a:gradFill>
            <a:gsLst>
              <a:gs pos="31000">
                <a:srgbClr val="FF004F"/>
              </a:gs>
              <a:gs pos="100000">
                <a:srgbClr val="FF004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360" rIns="19360" anchor="ctr"/>
          <a:lstStyle/>
          <a:p>
            <a:pPr algn="ctr" defTabSz="804953">
              <a:defRPr sz="3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567">
              <a:solidFill>
                <a:srgbClr val="FFFFFF"/>
              </a:solidFill>
              <a:latin typeface="等线 Light" panose="020F0302020204030204"/>
              <a:sym typeface="Helvetic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023EE9F-125F-498B-9860-532189602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18" y="371179"/>
            <a:ext cx="6034519" cy="1103084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3E434007-B489-470B-8E13-867BFA271F9C}"/>
              </a:ext>
            </a:extLst>
          </p:cNvPr>
          <p:cNvGrpSpPr/>
          <p:nvPr/>
        </p:nvGrpSpPr>
        <p:grpSpPr>
          <a:xfrm>
            <a:off x="636723" y="1867686"/>
            <a:ext cx="2503607" cy="4404769"/>
            <a:chOff x="694422" y="1477811"/>
            <a:chExt cx="2374847" cy="4178235"/>
          </a:xfrm>
        </p:grpSpPr>
        <p:pic>
          <p:nvPicPr>
            <p:cNvPr id="49" name="图像" descr="图像">
              <a:extLst>
                <a:ext uri="{FF2B5EF4-FFF2-40B4-BE49-F238E27FC236}">
                  <a16:creationId xmlns:a16="http://schemas.microsoft.com/office/drawing/2014/main" id="{153E088F-35E4-4F53-A342-D0A7F5C8C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209" y="1531592"/>
              <a:ext cx="2282060" cy="41244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图像" descr="图像">
              <a:extLst>
                <a:ext uri="{FF2B5EF4-FFF2-40B4-BE49-F238E27FC236}">
                  <a16:creationId xmlns:a16="http://schemas.microsoft.com/office/drawing/2014/main" id="{D291415E-80DB-45A4-8DAD-5D6E23D3E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422" y="1477811"/>
              <a:ext cx="2282060" cy="4124454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441EE999-C4F4-4C85-AC9D-F269AC37637C}"/>
              </a:ext>
            </a:extLst>
          </p:cNvPr>
          <p:cNvSpPr txBox="1"/>
          <p:nvPr/>
        </p:nvSpPr>
        <p:spPr>
          <a:xfrm>
            <a:off x="8417740" y="3829446"/>
            <a:ext cx="1568707" cy="742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创意定制带来品牌认知，好感度，</a:t>
            </a:r>
            <a:endParaRPr lang="en-US" altLang="zh-CN" sz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pPr algn="ctr" defTabSz="914377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喜好度大幅度提升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03A8EBA-E286-41C3-8600-708A69E24710}"/>
              </a:ext>
            </a:extLst>
          </p:cNvPr>
          <p:cNvSpPr txBox="1"/>
          <p:nvPr/>
        </p:nvSpPr>
        <p:spPr>
          <a:xfrm>
            <a:off x="10265795" y="3829446"/>
            <a:ext cx="1711052" cy="742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转化按钮在用户的第一视觉入口展示，流内交互便捷跳转减少流失</a:t>
            </a:r>
          </a:p>
        </p:txBody>
      </p:sp>
      <p:cxnSp>
        <p:nvCxnSpPr>
          <p:cNvPr id="53" name="直线连接符 190">
            <a:extLst>
              <a:ext uri="{FF2B5EF4-FFF2-40B4-BE49-F238E27FC236}">
                <a16:creationId xmlns:a16="http://schemas.microsoft.com/office/drawing/2014/main" id="{9F852219-35E3-456D-B209-E471ADD1EDD9}"/>
              </a:ext>
            </a:extLst>
          </p:cNvPr>
          <p:cNvCxnSpPr>
            <a:cxnSpLocks/>
          </p:cNvCxnSpPr>
          <p:nvPr/>
        </p:nvCxnSpPr>
        <p:spPr>
          <a:xfrm>
            <a:off x="6956613" y="4681932"/>
            <a:ext cx="5020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06E8A17F-DC01-461E-A4FD-4C693204E5BA}"/>
              </a:ext>
            </a:extLst>
          </p:cNvPr>
          <p:cNvSpPr txBox="1"/>
          <p:nvPr/>
        </p:nvSpPr>
        <p:spPr>
          <a:xfrm>
            <a:off x="7239108" y="4854516"/>
            <a:ext cx="211628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spcBef>
                <a:spcPts val="600"/>
              </a:spcBef>
              <a:defRPr/>
            </a:pPr>
            <a:r>
              <a:rPr kumimoji="1"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购买方式：</a:t>
            </a:r>
            <a:r>
              <a:rPr lang="en-US" altLang="zh-CN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CPM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，支持定向</a:t>
            </a:r>
            <a:endParaRPr lang="en-US" altLang="zh-CN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377">
              <a:spcBef>
                <a:spcPts val="600"/>
              </a:spcBef>
              <a:defRPr/>
            </a:pPr>
            <a:endParaRPr kumimoji="1"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5E7D018-CF20-4680-A874-E58D86FEB05D}"/>
              </a:ext>
            </a:extLst>
          </p:cNvPr>
          <p:cNvSpPr txBox="1"/>
          <p:nvPr/>
        </p:nvSpPr>
        <p:spPr>
          <a:xfrm>
            <a:off x="7064188" y="2020600"/>
            <a:ext cx="4536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377">
              <a:defRPr/>
            </a:pPr>
            <a:r>
              <a:rPr lang="zh-CN" altLang="en-US" sz="3200" b="1" i="1" dirty="0">
                <a:solidFill>
                  <a:prstClr val="white"/>
                </a:solidFill>
                <a:latin typeface="微软雅黑"/>
                <a:ea typeface="微软雅黑"/>
                <a:cs typeface="Times New Roman" panose="02020603050405020304" pitchFamily="18" charset="0"/>
              </a:rPr>
              <a:t>品牌主营销</a:t>
            </a:r>
            <a:r>
              <a:rPr lang="zh-CN" altLang="en-US" sz="3200" b="1" i="1" dirty="0">
                <a:solidFill>
                  <a:srgbClr val="00F8EF"/>
                </a:solidFill>
                <a:latin typeface="微软雅黑"/>
                <a:ea typeface="微软雅黑"/>
                <a:cs typeface="Times New Roman" panose="02020603050405020304" pitchFamily="18" charset="0"/>
              </a:rPr>
              <a:t>推广阵地</a:t>
            </a:r>
          </a:p>
        </p:txBody>
      </p:sp>
      <p:cxnSp>
        <p:nvCxnSpPr>
          <p:cNvPr id="56" name="直线连接符 190">
            <a:extLst>
              <a:ext uri="{FF2B5EF4-FFF2-40B4-BE49-F238E27FC236}">
                <a16:creationId xmlns:a16="http://schemas.microsoft.com/office/drawing/2014/main" id="{E0C2A062-07A3-46E3-B9CC-BA05CAEA09A8}"/>
              </a:ext>
            </a:extLst>
          </p:cNvPr>
          <p:cNvCxnSpPr>
            <a:cxnSpLocks/>
          </p:cNvCxnSpPr>
          <p:nvPr/>
        </p:nvCxnSpPr>
        <p:spPr>
          <a:xfrm>
            <a:off x="6911789" y="2700732"/>
            <a:ext cx="5020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269A6A21-DD5A-4008-93B0-09D015B78114}"/>
              </a:ext>
            </a:extLst>
          </p:cNvPr>
          <p:cNvSpPr/>
          <p:nvPr/>
        </p:nvSpPr>
        <p:spPr>
          <a:xfrm>
            <a:off x="7226266" y="5144851"/>
            <a:ext cx="2736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kumimoji="1"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定向维度： 城市、平台、年龄、 性别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7A4C1BA9-B408-4A6F-A9B3-060690D04DB3}"/>
              </a:ext>
            </a:extLst>
          </p:cNvPr>
          <p:cNvSpPr txBox="1"/>
          <p:nvPr/>
        </p:nvSpPr>
        <p:spPr>
          <a:xfrm>
            <a:off x="2422453" y="6328196"/>
            <a:ext cx="3079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案例：</a:t>
            </a:r>
            <a:r>
              <a:rPr lang="en-US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beats</a:t>
            </a: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品牌推广 </a:t>
            </a: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2CE15A1C-4F22-4071-9379-69A2DEB1C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00" y="2849476"/>
            <a:ext cx="3632824" cy="952347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8F82AA49-FE93-4D90-96B8-37F600DF065F}"/>
              </a:ext>
            </a:extLst>
          </p:cNvPr>
          <p:cNvSpPr txBox="1"/>
          <p:nvPr/>
        </p:nvSpPr>
        <p:spPr>
          <a:xfrm>
            <a:off x="4298756" y="6368673"/>
            <a:ext cx="2240280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377">
              <a:defRPr/>
            </a:pPr>
            <a:r>
              <a:rPr lang="en-US" altLang="zh-CN" sz="1051" dirty="0">
                <a:solidFill>
                  <a:prstClr val="white"/>
                </a:solidFill>
              </a:rPr>
              <a:t>beats</a:t>
            </a:r>
            <a:r>
              <a:rPr lang="zh-CN" altLang="en-US" sz="1051" dirty="0">
                <a:solidFill>
                  <a:prstClr val="white"/>
                </a:solidFill>
              </a:rPr>
              <a:t>中国官方网站落地页</a:t>
            </a: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44EF69FB-B7C6-464B-9324-356E5D7419CA}"/>
              </a:ext>
            </a:extLst>
          </p:cNvPr>
          <p:cNvGrpSpPr/>
          <p:nvPr/>
        </p:nvGrpSpPr>
        <p:grpSpPr>
          <a:xfrm>
            <a:off x="4033053" y="1951441"/>
            <a:ext cx="2505985" cy="4376755"/>
            <a:chOff x="1296105" y="2154182"/>
            <a:chExt cx="2377103" cy="4151662"/>
          </a:xfrm>
        </p:grpSpPr>
        <p:pic>
          <p:nvPicPr>
            <p:cNvPr id="62" name="图像" descr="图像">
              <a:extLst>
                <a:ext uri="{FF2B5EF4-FFF2-40B4-BE49-F238E27FC236}">
                  <a16:creationId xmlns:a16="http://schemas.microsoft.com/office/drawing/2014/main" id="{12EB8E69-0A92-4786-B617-D6282CA7C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1148" y="2181390"/>
              <a:ext cx="2282060" cy="41244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3" name="图像" descr="图像">
              <a:extLst>
                <a:ext uri="{FF2B5EF4-FFF2-40B4-BE49-F238E27FC236}">
                  <a16:creationId xmlns:a16="http://schemas.microsoft.com/office/drawing/2014/main" id="{0895EBEF-0F1C-4935-9178-3B23F23D3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6105" y="2154182"/>
              <a:ext cx="2282060" cy="4124454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4" name="椭圆 63">
            <a:extLst>
              <a:ext uri="{FF2B5EF4-FFF2-40B4-BE49-F238E27FC236}">
                <a16:creationId xmlns:a16="http://schemas.microsoft.com/office/drawing/2014/main" id="{05AD409E-3F22-4FAE-991C-045340F83FA6}"/>
              </a:ext>
            </a:extLst>
          </p:cNvPr>
          <p:cNvSpPr/>
          <p:nvPr/>
        </p:nvSpPr>
        <p:spPr>
          <a:xfrm>
            <a:off x="7209624" y="2849477"/>
            <a:ext cx="952347" cy="952347"/>
          </a:xfrm>
          <a:prstGeom prst="ellipse">
            <a:avLst/>
          </a:prstGeom>
          <a:solidFill>
            <a:srgbClr val="00F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CN" altLang="en-US" dirty="0">
                <a:solidFill>
                  <a:prstClr val="black"/>
                </a:solidFill>
                <a:latin typeface="造字工房力黑（非商用）常规体" pitchFamily="50" charset="-122"/>
                <a:ea typeface="造字工房力黑（非商用）常规体" pitchFamily="50" charset="-122"/>
              </a:rPr>
              <a:t>品牌互动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790C1765-F901-4762-8D3A-696E10C4F272}"/>
              </a:ext>
            </a:extLst>
          </p:cNvPr>
          <p:cNvSpPr txBox="1"/>
          <p:nvPr/>
        </p:nvSpPr>
        <p:spPr>
          <a:xfrm>
            <a:off x="6956613" y="3871888"/>
            <a:ext cx="1466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zh-CN" altLang="en-US" sz="1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品牌互动性加强，支持点赞、评论、分享</a:t>
            </a:r>
          </a:p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929E04F9-8AAD-4170-A91F-92DAFEBE55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9" y="2020600"/>
            <a:ext cx="2154435" cy="4059357"/>
          </a:xfrm>
          <a:prstGeom prst="rect">
            <a:avLst/>
          </a:prstGeom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1D97C2FB-D57C-42D2-9CCF-61EDE3C79827}"/>
              </a:ext>
            </a:extLst>
          </p:cNvPr>
          <p:cNvSpPr/>
          <p:nvPr/>
        </p:nvSpPr>
        <p:spPr>
          <a:xfrm>
            <a:off x="889961" y="5523788"/>
            <a:ext cx="2021755" cy="308963"/>
          </a:xfrm>
          <a:prstGeom prst="rect">
            <a:avLst/>
          </a:prstGeom>
          <a:noFill/>
          <a:ln>
            <a:solidFill>
              <a:srgbClr val="FF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68" name="对话气泡: 圆角矩形 67">
            <a:extLst>
              <a:ext uri="{FF2B5EF4-FFF2-40B4-BE49-F238E27FC236}">
                <a16:creationId xmlns:a16="http://schemas.microsoft.com/office/drawing/2014/main" id="{B86AF28E-26CA-4486-BC62-0083E7230FAA}"/>
              </a:ext>
            </a:extLst>
          </p:cNvPr>
          <p:cNvSpPr/>
          <p:nvPr/>
        </p:nvSpPr>
        <p:spPr>
          <a:xfrm>
            <a:off x="1778376" y="4687708"/>
            <a:ext cx="1644288" cy="174745"/>
          </a:xfrm>
          <a:prstGeom prst="wedgeRoundRectCallout">
            <a:avLst>
              <a:gd name="adj1" fmla="val -20833"/>
              <a:gd name="adj2" fmla="val 80704"/>
              <a:gd name="adj3" fmla="val 16667"/>
            </a:avLst>
          </a:prstGeom>
          <a:solidFill>
            <a:srgbClr val="FF004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CN" altLang="en-US" sz="1000" dirty="0">
                <a:solidFill>
                  <a:prstClr val="black"/>
                </a:solidFill>
                <a:latin typeface="微软雅黑"/>
                <a:ea typeface="微软雅黑"/>
              </a:rPr>
              <a:t>标题区点击可直接跳转</a:t>
            </a:r>
          </a:p>
        </p:txBody>
      </p:sp>
      <p:sp>
        <p:nvSpPr>
          <p:cNvPr id="69" name="对话气泡: 圆角矩形 68">
            <a:extLst>
              <a:ext uri="{FF2B5EF4-FFF2-40B4-BE49-F238E27FC236}">
                <a16:creationId xmlns:a16="http://schemas.microsoft.com/office/drawing/2014/main" id="{B5A92226-6D89-45BA-85C5-6FEA8D678207}"/>
              </a:ext>
            </a:extLst>
          </p:cNvPr>
          <p:cNvSpPr/>
          <p:nvPr/>
        </p:nvSpPr>
        <p:spPr>
          <a:xfrm>
            <a:off x="2558641" y="3592589"/>
            <a:ext cx="1436255" cy="250751"/>
          </a:xfrm>
          <a:prstGeom prst="wedgeRoundRectCallout">
            <a:avLst>
              <a:gd name="adj1" fmla="val 29684"/>
              <a:gd name="adj2" fmla="val 89806"/>
              <a:gd name="adj3" fmla="val 16667"/>
            </a:avLst>
          </a:prstGeom>
          <a:solidFill>
            <a:srgbClr val="FF004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CN" altLang="en-US" sz="800" dirty="0">
                <a:solidFill>
                  <a:prstClr val="black"/>
                </a:solidFill>
                <a:latin typeface="微软雅黑"/>
                <a:ea typeface="微软雅黑"/>
              </a:rPr>
              <a:t>头像昵称点击可直接跳转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FB2AD7AA-1420-4652-99C6-51B82102CF26}"/>
              </a:ext>
            </a:extLst>
          </p:cNvPr>
          <p:cNvSpPr/>
          <p:nvPr/>
        </p:nvSpPr>
        <p:spPr>
          <a:xfrm>
            <a:off x="2645025" y="3253120"/>
            <a:ext cx="522020" cy="311120"/>
          </a:xfrm>
          <a:prstGeom prst="rect">
            <a:avLst/>
          </a:prstGeom>
          <a:noFill/>
          <a:ln>
            <a:solidFill>
              <a:srgbClr val="FF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1" name="箭头: 右 70">
            <a:extLst>
              <a:ext uri="{FF2B5EF4-FFF2-40B4-BE49-F238E27FC236}">
                <a16:creationId xmlns:a16="http://schemas.microsoft.com/office/drawing/2014/main" id="{051806CC-7522-4717-B224-5E4B97D64876}"/>
              </a:ext>
            </a:extLst>
          </p:cNvPr>
          <p:cNvSpPr/>
          <p:nvPr/>
        </p:nvSpPr>
        <p:spPr>
          <a:xfrm>
            <a:off x="2366685" y="2958353"/>
            <a:ext cx="1541929" cy="412376"/>
          </a:xfrm>
          <a:prstGeom prst="rightArrow">
            <a:avLst/>
          </a:prstGeom>
          <a:solidFill>
            <a:srgbClr val="FF0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CN" altLang="en-US" sz="105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屏幕左划可直接跳转</a:t>
            </a:r>
          </a:p>
        </p:txBody>
      </p:sp>
      <p:sp>
        <p:nvSpPr>
          <p:cNvPr id="72" name="对话气泡: 圆角矩形 71">
            <a:extLst>
              <a:ext uri="{FF2B5EF4-FFF2-40B4-BE49-F238E27FC236}">
                <a16:creationId xmlns:a16="http://schemas.microsoft.com/office/drawing/2014/main" id="{CC2C1259-5930-4CF3-AEBE-C4F1EC461604}"/>
              </a:ext>
            </a:extLst>
          </p:cNvPr>
          <p:cNvSpPr/>
          <p:nvPr/>
        </p:nvSpPr>
        <p:spPr>
          <a:xfrm>
            <a:off x="2049815" y="4117818"/>
            <a:ext cx="1644288" cy="174745"/>
          </a:xfrm>
          <a:prstGeom prst="wedgeRoundRectCallout">
            <a:avLst>
              <a:gd name="adj1" fmla="val -20833"/>
              <a:gd name="adj2" fmla="val 80704"/>
              <a:gd name="adj3" fmla="val 16667"/>
            </a:avLst>
          </a:prstGeom>
          <a:solidFill>
            <a:srgbClr val="FF004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CN" altLang="en-US" sz="1000" dirty="0">
                <a:solidFill>
                  <a:prstClr val="black"/>
                </a:solidFill>
                <a:latin typeface="微软雅黑"/>
                <a:ea typeface="微软雅黑"/>
              </a:rPr>
              <a:t>支持点赞、评论、分享</a:t>
            </a:r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E691F319-A2C9-4F48-B9DD-13E8178158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04" y="2020600"/>
            <a:ext cx="2275736" cy="42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29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3">
            <a:extLst>
              <a:ext uri="{FF2B5EF4-FFF2-40B4-BE49-F238E27FC236}">
                <a16:creationId xmlns:a16="http://schemas.microsoft.com/office/drawing/2014/main" id="{CE291C18-4B60-4B4E-8CA7-A4891C0AA2BA}"/>
              </a:ext>
            </a:extLst>
          </p:cNvPr>
          <p:cNvSpPr/>
          <p:nvPr/>
        </p:nvSpPr>
        <p:spPr>
          <a:xfrm>
            <a:off x="130630" y="90471"/>
            <a:ext cx="11944351" cy="6665595"/>
          </a:xfrm>
          <a:custGeom>
            <a:avLst/>
            <a:gdLst/>
            <a:ahLst/>
            <a:cxnLst/>
            <a:rect l="l" t="t" r="r" b="b"/>
            <a:pathLst>
              <a:path w="11944350" h="6665595">
                <a:moveTo>
                  <a:pt x="0" y="6665010"/>
                </a:moveTo>
                <a:lnTo>
                  <a:pt x="11944045" y="6665010"/>
                </a:lnTo>
                <a:lnTo>
                  <a:pt x="11944045" y="0"/>
                </a:lnTo>
                <a:lnTo>
                  <a:pt x="0" y="0"/>
                </a:lnTo>
                <a:lnTo>
                  <a:pt x="0" y="6665010"/>
                </a:lnTo>
                <a:close/>
              </a:path>
            </a:pathLst>
          </a:custGeom>
          <a:solidFill>
            <a:srgbClr val="000000">
              <a:alpha val="81959"/>
            </a:srgbClr>
          </a:solidFill>
        </p:spPr>
        <p:txBody>
          <a:bodyPr wrap="square" lIns="0" tIns="0" rIns="0" bIns="0" rtlCol="0"/>
          <a:lstStyle/>
          <a:p>
            <a:pPr defTabSz="121917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矩形 20">
            <a:extLst>
              <a:ext uri="{FF2B5EF4-FFF2-40B4-BE49-F238E27FC236}">
                <a16:creationId xmlns:a16="http://schemas.microsoft.com/office/drawing/2014/main" id="{ECC9D09E-0A01-44D9-822F-D85699BD3A3D}"/>
              </a:ext>
            </a:extLst>
          </p:cNvPr>
          <p:cNvSpPr/>
          <p:nvPr/>
        </p:nvSpPr>
        <p:spPr>
          <a:xfrm>
            <a:off x="3657213" y="742142"/>
            <a:ext cx="1962657" cy="394823"/>
          </a:xfrm>
          <a:prstGeom prst="rect">
            <a:avLst/>
          </a:prstGeom>
          <a:gradFill>
            <a:gsLst>
              <a:gs pos="0">
                <a:srgbClr val="06F7EF">
                  <a:alpha val="64999"/>
                </a:srgbClr>
              </a:gs>
              <a:gs pos="100000">
                <a:srgbClr val="06F7E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360" rIns="19360" anchor="ctr"/>
          <a:lstStyle/>
          <a:p>
            <a:pPr algn="ctr" defTabSz="804953">
              <a:defRPr sz="3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567">
              <a:solidFill>
                <a:srgbClr val="FFFFFF"/>
              </a:solidFill>
              <a:latin typeface="等线 Light" panose="020F0302020204030204"/>
              <a:sym typeface="Helvetica"/>
            </a:endParaRPr>
          </a:p>
        </p:txBody>
      </p:sp>
      <p:sp>
        <p:nvSpPr>
          <p:cNvPr id="38" name="矩形 19">
            <a:extLst>
              <a:ext uri="{FF2B5EF4-FFF2-40B4-BE49-F238E27FC236}">
                <a16:creationId xmlns:a16="http://schemas.microsoft.com/office/drawing/2014/main" id="{217A06A7-31F1-4F40-9B8E-D271A0BA022E}"/>
              </a:ext>
            </a:extLst>
          </p:cNvPr>
          <p:cNvSpPr/>
          <p:nvPr/>
        </p:nvSpPr>
        <p:spPr>
          <a:xfrm flipH="1">
            <a:off x="4935998" y="1047185"/>
            <a:ext cx="3481743" cy="283971"/>
          </a:xfrm>
          <a:prstGeom prst="rect">
            <a:avLst/>
          </a:prstGeom>
          <a:gradFill>
            <a:gsLst>
              <a:gs pos="31000">
                <a:srgbClr val="FF004F"/>
              </a:gs>
              <a:gs pos="100000">
                <a:srgbClr val="FF004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360" rIns="19360" anchor="ctr"/>
          <a:lstStyle/>
          <a:p>
            <a:pPr algn="ctr" defTabSz="804953">
              <a:defRPr sz="3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567">
              <a:solidFill>
                <a:srgbClr val="FFFFFF"/>
              </a:solidFill>
              <a:latin typeface="等线 Light" panose="020F0302020204030204"/>
              <a:sym typeface="Helvetic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0F14885-F760-4DA2-8DC6-64B4788A5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23" y="444595"/>
            <a:ext cx="5977556" cy="109267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DB6281-22F1-41FB-8444-EA8B24A74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773" y="2196561"/>
            <a:ext cx="2140299" cy="3809004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70D94C-F4FA-4E46-B8B7-532122421408}"/>
              </a:ext>
            </a:extLst>
          </p:cNvPr>
          <p:cNvGrpSpPr/>
          <p:nvPr/>
        </p:nvGrpSpPr>
        <p:grpSpPr>
          <a:xfrm>
            <a:off x="2852718" y="2095160"/>
            <a:ext cx="2374847" cy="3961395"/>
            <a:chOff x="694422" y="1477811"/>
            <a:chExt cx="2374847" cy="4178235"/>
          </a:xfrm>
        </p:grpSpPr>
        <p:pic>
          <p:nvPicPr>
            <p:cNvPr id="32" name="图像" descr="图像">
              <a:extLst>
                <a:ext uri="{FF2B5EF4-FFF2-40B4-BE49-F238E27FC236}">
                  <a16:creationId xmlns:a16="http://schemas.microsoft.com/office/drawing/2014/main" id="{B58037D9-322D-4B37-AD96-DF741A4B9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209" y="1531592"/>
              <a:ext cx="2282060" cy="41244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" name="图像" descr="图像">
              <a:extLst>
                <a:ext uri="{FF2B5EF4-FFF2-40B4-BE49-F238E27FC236}">
                  <a16:creationId xmlns:a16="http://schemas.microsoft.com/office/drawing/2014/main" id="{5A231BE3-CB33-4DA0-8EDA-64F358FA6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422" y="1477811"/>
              <a:ext cx="2282060" cy="4124454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8FB05B58-3E5F-481F-94D2-E1A8DC9EF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205" y="2099432"/>
            <a:ext cx="2165035" cy="3850873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340D2B22-8BC8-44AA-AFAE-1582881CB257}"/>
              </a:ext>
            </a:extLst>
          </p:cNvPr>
          <p:cNvGrpSpPr/>
          <p:nvPr/>
        </p:nvGrpSpPr>
        <p:grpSpPr>
          <a:xfrm>
            <a:off x="331181" y="2069665"/>
            <a:ext cx="2374847" cy="3961395"/>
            <a:chOff x="694422" y="1477811"/>
            <a:chExt cx="2374847" cy="4178235"/>
          </a:xfrm>
        </p:grpSpPr>
        <p:pic>
          <p:nvPicPr>
            <p:cNvPr id="36" name="图像" descr="图像">
              <a:extLst>
                <a:ext uri="{FF2B5EF4-FFF2-40B4-BE49-F238E27FC236}">
                  <a16:creationId xmlns:a16="http://schemas.microsoft.com/office/drawing/2014/main" id="{382B8CED-51F7-4CA9-AC8F-B333262C4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209" y="1531592"/>
              <a:ext cx="2282060" cy="41244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7" name="图像" descr="图像">
              <a:extLst>
                <a:ext uri="{FF2B5EF4-FFF2-40B4-BE49-F238E27FC236}">
                  <a16:creationId xmlns:a16="http://schemas.microsoft.com/office/drawing/2014/main" id="{BDF14883-03C1-493A-B685-97D415F89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422" y="1477811"/>
              <a:ext cx="2282060" cy="4124454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0FC5ED69-AA22-48FC-9730-006DE3994647}"/>
              </a:ext>
            </a:extLst>
          </p:cNvPr>
          <p:cNvSpPr/>
          <p:nvPr/>
        </p:nvSpPr>
        <p:spPr>
          <a:xfrm>
            <a:off x="5619870" y="2256129"/>
            <a:ext cx="6228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914377">
              <a:defRPr/>
            </a:pPr>
            <a:r>
              <a:rPr lang="zh-CN" altLang="en-US" sz="3200" b="1" i="1" dirty="0">
                <a:solidFill>
                  <a:prstClr val="white"/>
                </a:solidFill>
                <a:latin typeface="微软雅黑"/>
                <a:ea typeface="微软雅黑"/>
                <a:cs typeface="Times New Roman" panose="02020603050405020304" pitchFamily="18" charset="0"/>
              </a:rPr>
              <a:t>品牌粉丝</a:t>
            </a:r>
            <a:r>
              <a:rPr lang="zh-CN" altLang="en-US" sz="3200" b="1" i="1" dirty="0">
                <a:solidFill>
                  <a:srgbClr val="00F8EF"/>
                </a:solidFill>
                <a:latin typeface="微软雅黑"/>
                <a:ea typeface="微软雅黑"/>
                <a:cs typeface="Times New Roman" panose="02020603050405020304" pitchFamily="18" charset="0"/>
              </a:rPr>
              <a:t>聚拢阵地</a:t>
            </a:r>
            <a:endParaRPr lang="zh-CN" altLang="en-US" sz="3200" b="1" i="1" dirty="0">
              <a:solidFill>
                <a:srgbClr val="00F8EF"/>
              </a:solidFill>
              <a:latin typeface="微软雅黑"/>
              <a:ea typeface="微软雅黑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A432812-3212-4843-941E-DB2BCF062826}"/>
              </a:ext>
            </a:extLst>
          </p:cNvPr>
          <p:cNvSpPr txBox="1"/>
          <p:nvPr/>
        </p:nvSpPr>
        <p:spPr>
          <a:xfrm>
            <a:off x="5433502" y="4170105"/>
            <a:ext cx="2130703" cy="742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形式原生，支持转发，评论，点赞等行为，激发用户更多互动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FEC7C92-23B9-415C-9F00-AD35781766F8}"/>
              </a:ext>
            </a:extLst>
          </p:cNvPr>
          <p:cNvSpPr txBox="1"/>
          <p:nvPr/>
        </p:nvSpPr>
        <p:spPr>
          <a:xfrm>
            <a:off x="7610431" y="4280905"/>
            <a:ext cx="2054104" cy="52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视频框内直接加粉，缩短触达到粉丝的转化路径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48EF475-A2B7-4A5D-9837-48D175BD0451}"/>
              </a:ext>
            </a:extLst>
          </p:cNvPr>
          <p:cNvSpPr txBox="1"/>
          <p:nvPr/>
        </p:nvSpPr>
        <p:spPr>
          <a:xfrm>
            <a:off x="9710760" y="4280905"/>
            <a:ext cx="2670344" cy="52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支持跳转广告主原生账号</a:t>
            </a:r>
            <a:endParaRPr lang="en-US" altLang="zh-CN" sz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pPr algn="ctr" defTabSz="914377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同时支持跳转广告主落地页</a:t>
            </a:r>
          </a:p>
        </p:txBody>
      </p:sp>
      <p:cxnSp>
        <p:nvCxnSpPr>
          <p:cNvPr id="63" name="直线连接符 190">
            <a:extLst>
              <a:ext uri="{FF2B5EF4-FFF2-40B4-BE49-F238E27FC236}">
                <a16:creationId xmlns:a16="http://schemas.microsoft.com/office/drawing/2014/main" id="{B65D13D7-4C85-48B3-B0B2-6FB56AA1C04B}"/>
              </a:ext>
            </a:extLst>
          </p:cNvPr>
          <p:cNvCxnSpPr>
            <a:cxnSpLocks/>
          </p:cNvCxnSpPr>
          <p:nvPr/>
        </p:nvCxnSpPr>
        <p:spPr>
          <a:xfrm>
            <a:off x="5604052" y="4942417"/>
            <a:ext cx="62446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FC4B6F42-797E-4D6A-ABCA-227D9CC248CC}"/>
              </a:ext>
            </a:extLst>
          </p:cNvPr>
          <p:cNvSpPr txBox="1"/>
          <p:nvPr/>
        </p:nvSpPr>
        <p:spPr>
          <a:xfrm>
            <a:off x="5433503" y="5051815"/>
            <a:ext cx="1071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购买方式：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39DD5B79-415E-4F4F-BDDE-5ED9EC9DAE56}"/>
              </a:ext>
            </a:extLst>
          </p:cNvPr>
          <p:cNvSpPr txBox="1"/>
          <p:nvPr/>
        </p:nvSpPr>
        <p:spPr>
          <a:xfrm>
            <a:off x="6313323" y="5074567"/>
            <a:ext cx="4566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altLang="zh-CN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CPM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，支持定向</a:t>
            </a:r>
            <a:endParaRPr lang="en-US" altLang="zh-CN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3237B43B-9D5C-4D7D-A96B-5857474107F4}"/>
              </a:ext>
            </a:extLst>
          </p:cNvPr>
          <p:cNvSpPr/>
          <p:nvPr/>
        </p:nvSpPr>
        <p:spPr>
          <a:xfrm>
            <a:off x="5435110" y="5307734"/>
            <a:ext cx="2736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kumimoji="1"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定向维度： 城市、平台、年龄、 性别</a:t>
            </a: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A94DEB19-3AA1-4D99-A3C2-D1B2B7F819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23" y="3010810"/>
            <a:ext cx="5897884" cy="1034717"/>
          </a:xfrm>
          <a:prstGeom prst="rect">
            <a:avLst/>
          </a:prstGeom>
        </p:spPr>
      </p:pic>
      <p:sp>
        <p:nvSpPr>
          <p:cNvPr id="68" name="对话气泡: 圆角矩形 67">
            <a:extLst>
              <a:ext uri="{FF2B5EF4-FFF2-40B4-BE49-F238E27FC236}">
                <a16:creationId xmlns:a16="http://schemas.microsoft.com/office/drawing/2014/main" id="{A9A10A4C-86A8-415E-A780-B7191C30C6EC}"/>
              </a:ext>
            </a:extLst>
          </p:cNvPr>
          <p:cNvSpPr/>
          <p:nvPr/>
        </p:nvSpPr>
        <p:spPr>
          <a:xfrm>
            <a:off x="1363489" y="4893853"/>
            <a:ext cx="1751467" cy="215331"/>
          </a:xfrm>
          <a:prstGeom prst="wedgeRoundRectCallout">
            <a:avLst>
              <a:gd name="adj1" fmla="val -20833"/>
              <a:gd name="adj2" fmla="val 80704"/>
              <a:gd name="adj3" fmla="val 16667"/>
            </a:avLst>
          </a:prstGeom>
          <a:solidFill>
            <a:srgbClr val="00F8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CN" altLang="en-US" sz="10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标题区点击可直接跳落地页</a:t>
            </a:r>
          </a:p>
        </p:txBody>
      </p:sp>
      <p:sp>
        <p:nvSpPr>
          <p:cNvPr id="69" name="对话气泡: 圆角矩形 68">
            <a:extLst>
              <a:ext uri="{FF2B5EF4-FFF2-40B4-BE49-F238E27FC236}">
                <a16:creationId xmlns:a16="http://schemas.microsoft.com/office/drawing/2014/main" id="{23C191BD-A712-4564-9C15-8187556549B9}"/>
              </a:ext>
            </a:extLst>
          </p:cNvPr>
          <p:cNvSpPr/>
          <p:nvPr/>
        </p:nvSpPr>
        <p:spPr>
          <a:xfrm>
            <a:off x="2047577" y="3839393"/>
            <a:ext cx="1436255" cy="250751"/>
          </a:xfrm>
          <a:prstGeom prst="wedgeRoundRectCallout">
            <a:avLst>
              <a:gd name="adj1" fmla="val -25140"/>
              <a:gd name="adj2" fmla="val 99935"/>
              <a:gd name="adj3" fmla="val 16667"/>
            </a:avLst>
          </a:prstGeom>
          <a:solidFill>
            <a:srgbClr val="00F8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CN" altLang="en-US" sz="9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支持点赞、评论、转发</a:t>
            </a:r>
            <a:endParaRPr lang="zh-CN" altLang="en-US" sz="30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0" name="箭头: 右 69">
            <a:extLst>
              <a:ext uri="{FF2B5EF4-FFF2-40B4-BE49-F238E27FC236}">
                <a16:creationId xmlns:a16="http://schemas.microsoft.com/office/drawing/2014/main" id="{673A7D97-E2F0-49D1-BECD-BA3734072F9F}"/>
              </a:ext>
            </a:extLst>
          </p:cNvPr>
          <p:cNvSpPr/>
          <p:nvPr/>
        </p:nvSpPr>
        <p:spPr>
          <a:xfrm>
            <a:off x="1996522" y="3179477"/>
            <a:ext cx="1653061" cy="449180"/>
          </a:xfrm>
          <a:prstGeom prst="rightArrow">
            <a:avLst/>
          </a:prstGeom>
          <a:solidFill>
            <a:srgbClr val="00F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CN" altLang="en-US" sz="8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原生信息流与品牌抖音账号打通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BF662C1B-959E-48DD-AA92-12EA12B02A12}"/>
              </a:ext>
            </a:extLst>
          </p:cNvPr>
          <p:cNvSpPr txBox="1"/>
          <p:nvPr/>
        </p:nvSpPr>
        <p:spPr>
          <a:xfrm>
            <a:off x="578025" y="6106965"/>
            <a:ext cx="3079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案例：</a:t>
            </a:r>
            <a:r>
              <a:rPr lang="en-US" altLang="zh-CN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MAC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品牌推广 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BAD369BF-121F-4DDF-8A91-8FF2C07B7B5F}"/>
              </a:ext>
            </a:extLst>
          </p:cNvPr>
          <p:cNvSpPr txBox="1"/>
          <p:nvPr/>
        </p:nvSpPr>
        <p:spPr>
          <a:xfrm>
            <a:off x="3234135" y="6117939"/>
            <a:ext cx="3079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altLang="zh-CN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MAC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抖音官方账号 </a:t>
            </a:r>
          </a:p>
        </p:txBody>
      </p:sp>
    </p:spTree>
    <p:extLst>
      <p:ext uri="{BB962C8B-B14F-4D97-AF65-F5344CB8AC3E}">
        <p14:creationId xmlns:p14="http://schemas.microsoft.com/office/powerpoint/2010/main" val="3756955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249F0D-F850-4208-AB21-981059A549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383" y="1"/>
            <a:ext cx="12192000" cy="6858001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8167CC57-0E7A-4E70-A508-D607061117AF}"/>
              </a:ext>
            </a:extLst>
          </p:cNvPr>
          <p:cNvSpPr txBox="1"/>
          <p:nvPr/>
        </p:nvSpPr>
        <p:spPr>
          <a:xfrm>
            <a:off x="818260" y="4849649"/>
            <a:ext cx="1974963" cy="73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主题定制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简介植入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品牌视频植入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A33E156-05EB-4F7E-B662-35ED1B1402D0}"/>
              </a:ext>
            </a:extLst>
          </p:cNvPr>
          <p:cNvSpPr txBox="1"/>
          <p:nvPr/>
        </p:nvSpPr>
        <p:spPr>
          <a:xfrm>
            <a:off x="3167760" y="4849649"/>
            <a:ext cx="1974963" cy="118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抖音开屏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发现页</a:t>
            </a:r>
            <a:r>
              <a:rPr lang="en-US" altLang="zh-CN" sz="1200" dirty="0">
                <a:solidFill>
                  <a:prstClr val="white"/>
                </a:solidFill>
                <a:latin typeface="微软雅黑"/>
                <a:ea typeface="微软雅黑"/>
              </a:rPr>
              <a:t>-Banner</a:t>
            </a:r>
          </a:p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发现页</a:t>
            </a:r>
            <a:r>
              <a:rPr lang="en-US" altLang="zh-CN" sz="1200" dirty="0">
                <a:solidFill>
                  <a:prstClr val="white"/>
                </a:solidFill>
                <a:latin typeface="微软雅黑"/>
                <a:ea typeface="微软雅黑"/>
              </a:rPr>
              <a:t>-</a:t>
            </a: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挑战话题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发现页</a:t>
            </a:r>
            <a:r>
              <a:rPr lang="en-US" altLang="zh-CN" sz="1200" dirty="0">
                <a:solidFill>
                  <a:prstClr val="white"/>
                </a:solidFill>
                <a:latin typeface="微软雅黑"/>
                <a:ea typeface="微软雅黑"/>
              </a:rPr>
              <a:t>-</a:t>
            </a: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热搜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站内信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1A799AD-C794-4FB9-AA3E-02B54FB7F529}"/>
              </a:ext>
            </a:extLst>
          </p:cNvPr>
          <p:cNvSpPr txBox="1"/>
          <p:nvPr/>
        </p:nvSpPr>
        <p:spPr>
          <a:xfrm>
            <a:off x="5088563" y="4849650"/>
            <a:ext cx="2104460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solidFill>
                  <a:prstClr val="white"/>
                </a:solidFill>
                <a:latin typeface="微软雅黑"/>
                <a:ea typeface="微软雅黑"/>
              </a:rPr>
              <a:t>400+</a:t>
            </a: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抖音达人自由选择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达人引导视频置顶植入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628B123-3E6E-4927-ADB0-41958677C68E}"/>
              </a:ext>
            </a:extLst>
          </p:cNvPr>
          <p:cNvSpPr txBox="1"/>
          <p:nvPr/>
        </p:nvSpPr>
        <p:spPr>
          <a:xfrm>
            <a:off x="7509390" y="4849650"/>
            <a:ext cx="2104460" cy="73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solidFill>
                  <a:prstClr val="white"/>
                </a:solidFill>
                <a:latin typeface="微软雅黑"/>
                <a:ea typeface="微软雅黑"/>
              </a:rPr>
              <a:t>4</a:t>
            </a: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大类型贴纸定制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达人使用贴纸演示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配合挑战赛曝光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422E7CC-2D15-4FF0-A7B2-56066D8D96E3}"/>
              </a:ext>
            </a:extLst>
          </p:cNvPr>
          <p:cNvSpPr txBox="1"/>
          <p:nvPr/>
        </p:nvSpPr>
        <p:spPr>
          <a:xfrm>
            <a:off x="9886031" y="4849649"/>
            <a:ext cx="2104460" cy="9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品牌相关音乐入库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达人使用音乐演示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  <a:p>
            <a:pPr marL="285744" indent="-285744" defTabSz="91437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入库后提供永久授权证明后可长期在线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533B107-1038-4B60-822E-794E7A356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501" y="969456"/>
            <a:ext cx="3005588" cy="8657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DFAE73-1FF7-4A7A-8EE6-CB0A079B8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247" y="493928"/>
            <a:ext cx="3560373" cy="18167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BF6613-646E-4AC1-895B-9CF6C4F49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67" y="2330427"/>
            <a:ext cx="11120068" cy="9693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E67627F-745E-47AA-98EB-BBFA40EAD8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265" y="3304877"/>
            <a:ext cx="1408299" cy="14082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404F6B5-2B49-47FD-84AE-7A55A2C5E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6683" y="3304877"/>
            <a:ext cx="1408299" cy="14082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0F730E0-7D38-48D9-A7C3-7B17E62BC0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7100" y="3304877"/>
            <a:ext cx="1408299" cy="14082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24CC71-112C-4E89-91EA-3993AAF638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7517" y="3304877"/>
            <a:ext cx="1408299" cy="14082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2EC2C15-185A-4E53-8B42-B87E376A5A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77932" y="3304877"/>
            <a:ext cx="1408299" cy="14082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96B5E60-4CD1-46F3-9725-2497632436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0266" y="880585"/>
            <a:ext cx="208501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91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1" name="图片 7" descr="图片 7"/>
          <p:cNvPicPr>
            <a:picLocks noChangeAspect="1"/>
          </p:cNvPicPr>
          <p:nvPr/>
        </p:nvPicPr>
        <p:blipFill rotWithShape="1">
          <a:blip r:embed="rId9"/>
          <a:srcRect l="16661" t="17165" r="16653" b="26567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2" name="图像" descr="图像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034" y="24485"/>
            <a:ext cx="12183047" cy="6833515"/>
          </a:xfrm>
          <a:prstGeom prst="rect">
            <a:avLst/>
          </a:prstGeom>
          <a:ln w="12700">
            <a:miter lim="400000"/>
          </a:ln>
        </p:spPr>
      </p:pic>
      <p:sp>
        <p:nvSpPr>
          <p:cNvPr id="2173" name="矩形 466"/>
          <p:cNvSpPr/>
          <p:nvPr/>
        </p:nvSpPr>
        <p:spPr>
          <a:xfrm>
            <a:off x="93704" y="12242"/>
            <a:ext cx="12196035" cy="6858000"/>
          </a:xfrm>
          <a:prstGeom prst="rect">
            <a:avLst/>
          </a:prstGeom>
          <a:gradFill>
            <a:gsLst>
              <a:gs pos="0">
                <a:srgbClr val="000000">
                  <a:alpha val="69000"/>
                </a:srgbClr>
              </a:gs>
              <a:gs pos="100000">
                <a:srgbClr val="000000">
                  <a:alpha val="89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19360" rIns="19360" anchor="ctr"/>
          <a:lstStyle/>
          <a:p>
            <a:pPr algn="ctr" defTabSz="914377">
              <a:defRPr>
                <a:solidFill>
                  <a:srgbClr val="FFFFFF"/>
                </a:solidFill>
              </a:defRPr>
            </a:pPr>
            <a:endParaRPr sz="763" dirty="0">
              <a:solidFill>
                <a:srgbClr val="FFFFFF"/>
              </a:solidFill>
              <a:latin typeface="等线" panose="020F0502020204030204"/>
            </a:endParaRPr>
          </a:p>
        </p:txBody>
      </p:sp>
      <p:sp>
        <p:nvSpPr>
          <p:cNvPr id="2174" name="任意多边形: 形状 162"/>
          <p:cNvSpPr/>
          <p:nvPr/>
        </p:nvSpPr>
        <p:spPr>
          <a:xfrm flipH="1">
            <a:off x="9302089" y="368651"/>
            <a:ext cx="4079473" cy="787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92" y="9936"/>
                </a:moveTo>
                <a:cubicBezTo>
                  <a:pt x="11738" y="9936"/>
                  <a:pt x="11768" y="10071"/>
                  <a:pt x="11768" y="10206"/>
                </a:cubicBezTo>
                <a:cubicBezTo>
                  <a:pt x="11768" y="11394"/>
                  <a:pt x="11768" y="11394"/>
                  <a:pt x="11768" y="11394"/>
                </a:cubicBezTo>
                <a:cubicBezTo>
                  <a:pt x="11768" y="11556"/>
                  <a:pt x="11738" y="11664"/>
                  <a:pt x="11692" y="11664"/>
                </a:cubicBezTo>
                <a:cubicBezTo>
                  <a:pt x="11653" y="11664"/>
                  <a:pt x="11615" y="11556"/>
                  <a:pt x="11615" y="11394"/>
                </a:cubicBezTo>
                <a:cubicBezTo>
                  <a:pt x="11615" y="10206"/>
                  <a:pt x="11615" y="10206"/>
                  <a:pt x="11615" y="10206"/>
                </a:cubicBezTo>
                <a:cubicBezTo>
                  <a:pt x="11615" y="10071"/>
                  <a:pt x="11653" y="9936"/>
                  <a:pt x="11692" y="9936"/>
                </a:cubicBezTo>
                <a:close/>
                <a:moveTo>
                  <a:pt x="21524" y="9903"/>
                </a:moveTo>
                <a:cubicBezTo>
                  <a:pt x="21569" y="9903"/>
                  <a:pt x="21600" y="10011"/>
                  <a:pt x="21600" y="10174"/>
                </a:cubicBezTo>
                <a:cubicBezTo>
                  <a:pt x="21600" y="11443"/>
                  <a:pt x="21600" y="11443"/>
                  <a:pt x="21600" y="11443"/>
                </a:cubicBezTo>
                <a:cubicBezTo>
                  <a:pt x="21600" y="11578"/>
                  <a:pt x="21569" y="11713"/>
                  <a:pt x="21524" y="11713"/>
                </a:cubicBezTo>
                <a:cubicBezTo>
                  <a:pt x="21485" y="11713"/>
                  <a:pt x="21447" y="11578"/>
                  <a:pt x="21447" y="11443"/>
                </a:cubicBezTo>
                <a:cubicBezTo>
                  <a:pt x="21447" y="10174"/>
                  <a:pt x="21447" y="10174"/>
                  <a:pt x="21447" y="10174"/>
                </a:cubicBezTo>
                <a:cubicBezTo>
                  <a:pt x="21447" y="10011"/>
                  <a:pt x="21485" y="9903"/>
                  <a:pt x="21524" y="9903"/>
                </a:cubicBezTo>
                <a:close/>
                <a:moveTo>
                  <a:pt x="20988" y="9903"/>
                </a:moveTo>
                <a:cubicBezTo>
                  <a:pt x="21033" y="9903"/>
                  <a:pt x="21064" y="10011"/>
                  <a:pt x="21064" y="10174"/>
                </a:cubicBezTo>
                <a:cubicBezTo>
                  <a:pt x="21064" y="11443"/>
                  <a:pt x="21064" y="11443"/>
                  <a:pt x="21064" y="11443"/>
                </a:cubicBezTo>
                <a:cubicBezTo>
                  <a:pt x="21064" y="11578"/>
                  <a:pt x="21033" y="11713"/>
                  <a:pt x="20988" y="11713"/>
                </a:cubicBezTo>
                <a:cubicBezTo>
                  <a:pt x="20949" y="11713"/>
                  <a:pt x="20911" y="11578"/>
                  <a:pt x="20911" y="11443"/>
                </a:cubicBezTo>
                <a:cubicBezTo>
                  <a:pt x="20911" y="10174"/>
                  <a:pt x="20911" y="10174"/>
                  <a:pt x="20911" y="10174"/>
                </a:cubicBezTo>
                <a:cubicBezTo>
                  <a:pt x="20911" y="10011"/>
                  <a:pt x="20949" y="9903"/>
                  <a:pt x="20988" y="9903"/>
                </a:cubicBezTo>
                <a:close/>
                <a:moveTo>
                  <a:pt x="11872" y="9903"/>
                </a:moveTo>
                <a:cubicBezTo>
                  <a:pt x="11918" y="9903"/>
                  <a:pt x="11948" y="10011"/>
                  <a:pt x="11948" y="10174"/>
                </a:cubicBezTo>
                <a:cubicBezTo>
                  <a:pt x="11948" y="11443"/>
                  <a:pt x="11948" y="11443"/>
                  <a:pt x="11948" y="11443"/>
                </a:cubicBezTo>
                <a:cubicBezTo>
                  <a:pt x="11948" y="11578"/>
                  <a:pt x="11918" y="11713"/>
                  <a:pt x="11872" y="11713"/>
                </a:cubicBezTo>
                <a:cubicBezTo>
                  <a:pt x="11834" y="11713"/>
                  <a:pt x="11795" y="11578"/>
                  <a:pt x="11795" y="11443"/>
                </a:cubicBezTo>
                <a:cubicBezTo>
                  <a:pt x="11795" y="10174"/>
                  <a:pt x="11795" y="10174"/>
                  <a:pt x="11795" y="10174"/>
                </a:cubicBezTo>
                <a:cubicBezTo>
                  <a:pt x="11795" y="10011"/>
                  <a:pt x="11834" y="9903"/>
                  <a:pt x="11872" y="9903"/>
                </a:cubicBezTo>
                <a:close/>
                <a:moveTo>
                  <a:pt x="21346" y="9887"/>
                </a:moveTo>
                <a:cubicBezTo>
                  <a:pt x="21390" y="9887"/>
                  <a:pt x="21420" y="9995"/>
                  <a:pt x="21420" y="10156"/>
                </a:cubicBezTo>
                <a:cubicBezTo>
                  <a:pt x="21420" y="11477"/>
                  <a:pt x="21420" y="11477"/>
                  <a:pt x="21420" y="11477"/>
                </a:cubicBezTo>
                <a:cubicBezTo>
                  <a:pt x="21420" y="11611"/>
                  <a:pt x="21390" y="11746"/>
                  <a:pt x="21346" y="11746"/>
                </a:cubicBezTo>
                <a:cubicBezTo>
                  <a:pt x="21309" y="11746"/>
                  <a:pt x="21272" y="11611"/>
                  <a:pt x="21272" y="11477"/>
                </a:cubicBezTo>
                <a:cubicBezTo>
                  <a:pt x="21272" y="10156"/>
                  <a:pt x="21272" y="10156"/>
                  <a:pt x="21272" y="10156"/>
                </a:cubicBezTo>
                <a:cubicBezTo>
                  <a:pt x="21272" y="9995"/>
                  <a:pt x="21309" y="9887"/>
                  <a:pt x="21346" y="9887"/>
                </a:cubicBezTo>
                <a:close/>
                <a:moveTo>
                  <a:pt x="20810" y="9854"/>
                </a:moveTo>
                <a:cubicBezTo>
                  <a:pt x="20854" y="9854"/>
                  <a:pt x="20884" y="9962"/>
                  <a:pt x="20884" y="10123"/>
                </a:cubicBezTo>
                <a:cubicBezTo>
                  <a:pt x="20884" y="11494"/>
                  <a:pt x="20884" y="11494"/>
                  <a:pt x="20884" y="11494"/>
                </a:cubicBezTo>
                <a:cubicBezTo>
                  <a:pt x="20884" y="11628"/>
                  <a:pt x="20854" y="11762"/>
                  <a:pt x="20810" y="11762"/>
                </a:cubicBezTo>
                <a:cubicBezTo>
                  <a:pt x="20773" y="11762"/>
                  <a:pt x="20736" y="11628"/>
                  <a:pt x="20736" y="11494"/>
                </a:cubicBezTo>
                <a:cubicBezTo>
                  <a:pt x="20736" y="10123"/>
                  <a:pt x="20736" y="10123"/>
                  <a:pt x="20736" y="10123"/>
                </a:cubicBezTo>
                <a:cubicBezTo>
                  <a:pt x="20736" y="9962"/>
                  <a:pt x="20773" y="9854"/>
                  <a:pt x="20810" y="9854"/>
                </a:cubicBezTo>
                <a:close/>
                <a:moveTo>
                  <a:pt x="1860" y="9854"/>
                </a:moveTo>
                <a:cubicBezTo>
                  <a:pt x="1906" y="9854"/>
                  <a:pt x="1936" y="9962"/>
                  <a:pt x="1936" y="10123"/>
                </a:cubicBezTo>
                <a:cubicBezTo>
                  <a:pt x="1936" y="11494"/>
                  <a:pt x="1936" y="11494"/>
                  <a:pt x="1936" y="11494"/>
                </a:cubicBezTo>
                <a:cubicBezTo>
                  <a:pt x="1936" y="11628"/>
                  <a:pt x="1906" y="11762"/>
                  <a:pt x="1860" y="11762"/>
                </a:cubicBezTo>
                <a:cubicBezTo>
                  <a:pt x="1822" y="11762"/>
                  <a:pt x="1783" y="11628"/>
                  <a:pt x="1783" y="11494"/>
                </a:cubicBezTo>
                <a:cubicBezTo>
                  <a:pt x="1783" y="10123"/>
                  <a:pt x="1783" y="10123"/>
                  <a:pt x="1783" y="10123"/>
                </a:cubicBezTo>
                <a:cubicBezTo>
                  <a:pt x="1783" y="9962"/>
                  <a:pt x="1822" y="9854"/>
                  <a:pt x="1860" y="9854"/>
                </a:cubicBezTo>
                <a:close/>
                <a:moveTo>
                  <a:pt x="1682" y="9854"/>
                </a:moveTo>
                <a:cubicBezTo>
                  <a:pt x="1726" y="9854"/>
                  <a:pt x="1756" y="9962"/>
                  <a:pt x="1756" y="10123"/>
                </a:cubicBezTo>
                <a:cubicBezTo>
                  <a:pt x="1756" y="11494"/>
                  <a:pt x="1756" y="11494"/>
                  <a:pt x="1756" y="11494"/>
                </a:cubicBezTo>
                <a:cubicBezTo>
                  <a:pt x="1756" y="11628"/>
                  <a:pt x="1726" y="11762"/>
                  <a:pt x="1682" y="11762"/>
                </a:cubicBezTo>
                <a:cubicBezTo>
                  <a:pt x="1645" y="11762"/>
                  <a:pt x="1608" y="11628"/>
                  <a:pt x="1608" y="11494"/>
                </a:cubicBezTo>
                <a:cubicBezTo>
                  <a:pt x="1608" y="10123"/>
                  <a:pt x="1608" y="10123"/>
                  <a:pt x="1608" y="10123"/>
                </a:cubicBezTo>
                <a:cubicBezTo>
                  <a:pt x="1608" y="9962"/>
                  <a:pt x="1645" y="9854"/>
                  <a:pt x="1682" y="9854"/>
                </a:cubicBezTo>
                <a:close/>
                <a:moveTo>
                  <a:pt x="1504" y="9755"/>
                </a:moveTo>
                <a:cubicBezTo>
                  <a:pt x="1550" y="9755"/>
                  <a:pt x="1581" y="9863"/>
                  <a:pt x="1581" y="10024"/>
                </a:cubicBezTo>
                <a:cubicBezTo>
                  <a:pt x="1581" y="11609"/>
                  <a:pt x="1581" y="11609"/>
                  <a:pt x="1581" y="11609"/>
                </a:cubicBezTo>
                <a:cubicBezTo>
                  <a:pt x="1581" y="11743"/>
                  <a:pt x="1550" y="11878"/>
                  <a:pt x="1504" y="11878"/>
                </a:cubicBezTo>
                <a:cubicBezTo>
                  <a:pt x="1466" y="11878"/>
                  <a:pt x="1428" y="11743"/>
                  <a:pt x="1428" y="11609"/>
                </a:cubicBezTo>
                <a:cubicBezTo>
                  <a:pt x="1428" y="10024"/>
                  <a:pt x="1428" y="10024"/>
                  <a:pt x="1428" y="10024"/>
                </a:cubicBezTo>
                <a:cubicBezTo>
                  <a:pt x="1428" y="9863"/>
                  <a:pt x="1466" y="9755"/>
                  <a:pt x="1504" y="9755"/>
                </a:cubicBezTo>
                <a:close/>
                <a:moveTo>
                  <a:pt x="12408" y="9722"/>
                </a:moveTo>
                <a:cubicBezTo>
                  <a:pt x="12454" y="9722"/>
                  <a:pt x="12484" y="9857"/>
                  <a:pt x="12484" y="9992"/>
                </a:cubicBezTo>
                <a:cubicBezTo>
                  <a:pt x="12484" y="11608"/>
                  <a:pt x="12484" y="11608"/>
                  <a:pt x="12484" y="11608"/>
                </a:cubicBezTo>
                <a:cubicBezTo>
                  <a:pt x="12484" y="11770"/>
                  <a:pt x="12454" y="11878"/>
                  <a:pt x="12408" y="11878"/>
                </a:cubicBezTo>
                <a:cubicBezTo>
                  <a:pt x="12370" y="11878"/>
                  <a:pt x="12331" y="11770"/>
                  <a:pt x="12331" y="11608"/>
                </a:cubicBezTo>
                <a:cubicBezTo>
                  <a:pt x="12331" y="9992"/>
                  <a:pt x="12331" y="9992"/>
                  <a:pt x="12331" y="9992"/>
                </a:cubicBezTo>
                <a:cubicBezTo>
                  <a:pt x="12331" y="9857"/>
                  <a:pt x="12370" y="9722"/>
                  <a:pt x="12408" y="9722"/>
                </a:cubicBezTo>
                <a:close/>
                <a:moveTo>
                  <a:pt x="12228" y="9722"/>
                </a:moveTo>
                <a:cubicBezTo>
                  <a:pt x="12274" y="9722"/>
                  <a:pt x="12304" y="9857"/>
                  <a:pt x="12304" y="9992"/>
                </a:cubicBezTo>
                <a:cubicBezTo>
                  <a:pt x="12304" y="11608"/>
                  <a:pt x="12304" y="11608"/>
                  <a:pt x="12304" y="11608"/>
                </a:cubicBezTo>
                <a:cubicBezTo>
                  <a:pt x="12304" y="11770"/>
                  <a:pt x="12274" y="11878"/>
                  <a:pt x="12228" y="11878"/>
                </a:cubicBezTo>
                <a:cubicBezTo>
                  <a:pt x="12189" y="11878"/>
                  <a:pt x="12151" y="11770"/>
                  <a:pt x="12151" y="11608"/>
                </a:cubicBezTo>
                <a:cubicBezTo>
                  <a:pt x="12151" y="9992"/>
                  <a:pt x="12151" y="9992"/>
                  <a:pt x="12151" y="9992"/>
                </a:cubicBezTo>
                <a:cubicBezTo>
                  <a:pt x="12151" y="9857"/>
                  <a:pt x="12189" y="9722"/>
                  <a:pt x="12228" y="9722"/>
                </a:cubicBezTo>
                <a:close/>
                <a:moveTo>
                  <a:pt x="12050" y="9722"/>
                </a:moveTo>
                <a:cubicBezTo>
                  <a:pt x="12094" y="9722"/>
                  <a:pt x="12124" y="9857"/>
                  <a:pt x="12124" y="9992"/>
                </a:cubicBezTo>
                <a:cubicBezTo>
                  <a:pt x="12124" y="11608"/>
                  <a:pt x="12124" y="11608"/>
                  <a:pt x="12124" y="11608"/>
                </a:cubicBezTo>
                <a:cubicBezTo>
                  <a:pt x="12124" y="11770"/>
                  <a:pt x="12094" y="11878"/>
                  <a:pt x="12050" y="11878"/>
                </a:cubicBezTo>
                <a:cubicBezTo>
                  <a:pt x="12013" y="11878"/>
                  <a:pt x="11976" y="11770"/>
                  <a:pt x="11976" y="11608"/>
                </a:cubicBezTo>
                <a:cubicBezTo>
                  <a:pt x="11976" y="9992"/>
                  <a:pt x="11976" y="9992"/>
                  <a:pt x="11976" y="9992"/>
                </a:cubicBezTo>
                <a:cubicBezTo>
                  <a:pt x="11976" y="9857"/>
                  <a:pt x="12013" y="9722"/>
                  <a:pt x="12050" y="9722"/>
                </a:cubicBezTo>
                <a:close/>
                <a:moveTo>
                  <a:pt x="20632" y="9459"/>
                </a:moveTo>
                <a:cubicBezTo>
                  <a:pt x="20678" y="9459"/>
                  <a:pt x="20708" y="9593"/>
                  <a:pt x="20708" y="9727"/>
                </a:cubicBezTo>
                <a:cubicBezTo>
                  <a:pt x="20708" y="11873"/>
                  <a:pt x="20708" y="11873"/>
                  <a:pt x="20708" y="11873"/>
                </a:cubicBezTo>
                <a:cubicBezTo>
                  <a:pt x="20708" y="12033"/>
                  <a:pt x="20678" y="12141"/>
                  <a:pt x="20632" y="12141"/>
                </a:cubicBezTo>
                <a:cubicBezTo>
                  <a:pt x="20594" y="12141"/>
                  <a:pt x="20555" y="12033"/>
                  <a:pt x="20555" y="11873"/>
                </a:cubicBezTo>
                <a:cubicBezTo>
                  <a:pt x="20555" y="9727"/>
                  <a:pt x="20555" y="9727"/>
                  <a:pt x="20555" y="9727"/>
                </a:cubicBezTo>
                <a:cubicBezTo>
                  <a:pt x="20555" y="9593"/>
                  <a:pt x="20594" y="9459"/>
                  <a:pt x="20632" y="9459"/>
                </a:cubicBezTo>
                <a:close/>
                <a:moveTo>
                  <a:pt x="18128" y="9459"/>
                </a:moveTo>
                <a:cubicBezTo>
                  <a:pt x="18174" y="9459"/>
                  <a:pt x="18204" y="9593"/>
                  <a:pt x="18204" y="9727"/>
                </a:cubicBezTo>
                <a:cubicBezTo>
                  <a:pt x="18204" y="11873"/>
                  <a:pt x="18204" y="11873"/>
                  <a:pt x="18204" y="11873"/>
                </a:cubicBezTo>
                <a:cubicBezTo>
                  <a:pt x="18204" y="12033"/>
                  <a:pt x="18174" y="12141"/>
                  <a:pt x="18128" y="12141"/>
                </a:cubicBezTo>
                <a:cubicBezTo>
                  <a:pt x="18089" y="12141"/>
                  <a:pt x="18051" y="12033"/>
                  <a:pt x="18051" y="11873"/>
                </a:cubicBezTo>
                <a:cubicBezTo>
                  <a:pt x="18051" y="9727"/>
                  <a:pt x="18051" y="9727"/>
                  <a:pt x="18051" y="9727"/>
                </a:cubicBezTo>
                <a:cubicBezTo>
                  <a:pt x="18051" y="9593"/>
                  <a:pt x="18089" y="9459"/>
                  <a:pt x="18128" y="9459"/>
                </a:cubicBezTo>
                <a:close/>
                <a:moveTo>
                  <a:pt x="12586" y="9459"/>
                </a:moveTo>
                <a:cubicBezTo>
                  <a:pt x="12630" y="9459"/>
                  <a:pt x="12660" y="9593"/>
                  <a:pt x="12660" y="9727"/>
                </a:cubicBezTo>
                <a:cubicBezTo>
                  <a:pt x="12660" y="11873"/>
                  <a:pt x="12660" y="11873"/>
                  <a:pt x="12660" y="11873"/>
                </a:cubicBezTo>
                <a:cubicBezTo>
                  <a:pt x="12660" y="12033"/>
                  <a:pt x="12630" y="12141"/>
                  <a:pt x="12586" y="12141"/>
                </a:cubicBezTo>
                <a:cubicBezTo>
                  <a:pt x="12549" y="12141"/>
                  <a:pt x="12512" y="12033"/>
                  <a:pt x="12512" y="11873"/>
                </a:cubicBezTo>
                <a:cubicBezTo>
                  <a:pt x="12512" y="9727"/>
                  <a:pt x="12512" y="9727"/>
                  <a:pt x="12512" y="9727"/>
                </a:cubicBezTo>
                <a:cubicBezTo>
                  <a:pt x="12512" y="9593"/>
                  <a:pt x="12549" y="9459"/>
                  <a:pt x="12586" y="9459"/>
                </a:cubicBezTo>
                <a:close/>
                <a:moveTo>
                  <a:pt x="11514" y="9459"/>
                </a:moveTo>
                <a:cubicBezTo>
                  <a:pt x="11558" y="9459"/>
                  <a:pt x="11588" y="9593"/>
                  <a:pt x="11588" y="9727"/>
                </a:cubicBezTo>
                <a:cubicBezTo>
                  <a:pt x="11588" y="11873"/>
                  <a:pt x="11588" y="11873"/>
                  <a:pt x="11588" y="11873"/>
                </a:cubicBezTo>
                <a:cubicBezTo>
                  <a:pt x="11588" y="12033"/>
                  <a:pt x="11558" y="12141"/>
                  <a:pt x="11514" y="12141"/>
                </a:cubicBezTo>
                <a:cubicBezTo>
                  <a:pt x="11477" y="12141"/>
                  <a:pt x="11440" y="12033"/>
                  <a:pt x="11440" y="11873"/>
                </a:cubicBezTo>
                <a:cubicBezTo>
                  <a:pt x="11440" y="9727"/>
                  <a:pt x="11440" y="9727"/>
                  <a:pt x="11440" y="9727"/>
                </a:cubicBezTo>
                <a:cubicBezTo>
                  <a:pt x="11440" y="9593"/>
                  <a:pt x="11477" y="9459"/>
                  <a:pt x="11514" y="9459"/>
                </a:cubicBezTo>
                <a:close/>
                <a:moveTo>
                  <a:pt x="1324" y="9459"/>
                </a:moveTo>
                <a:cubicBezTo>
                  <a:pt x="1370" y="9459"/>
                  <a:pt x="1400" y="9593"/>
                  <a:pt x="1400" y="9727"/>
                </a:cubicBezTo>
                <a:cubicBezTo>
                  <a:pt x="1400" y="11873"/>
                  <a:pt x="1400" y="11873"/>
                  <a:pt x="1400" y="11873"/>
                </a:cubicBezTo>
                <a:cubicBezTo>
                  <a:pt x="1400" y="12033"/>
                  <a:pt x="1370" y="12141"/>
                  <a:pt x="1324" y="12141"/>
                </a:cubicBezTo>
                <a:cubicBezTo>
                  <a:pt x="1286" y="12141"/>
                  <a:pt x="1247" y="12033"/>
                  <a:pt x="1247" y="11873"/>
                </a:cubicBezTo>
                <a:cubicBezTo>
                  <a:pt x="1247" y="9727"/>
                  <a:pt x="1247" y="9727"/>
                  <a:pt x="1247" y="9727"/>
                </a:cubicBezTo>
                <a:cubicBezTo>
                  <a:pt x="1247" y="9593"/>
                  <a:pt x="1286" y="9459"/>
                  <a:pt x="1324" y="9459"/>
                </a:cubicBezTo>
                <a:close/>
                <a:moveTo>
                  <a:pt x="74" y="9459"/>
                </a:moveTo>
                <a:cubicBezTo>
                  <a:pt x="119" y="9459"/>
                  <a:pt x="148" y="9593"/>
                  <a:pt x="148" y="9727"/>
                </a:cubicBezTo>
                <a:cubicBezTo>
                  <a:pt x="148" y="11873"/>
                  <a:pt x="148" y="11873"/>
                  <a:pt x="148" y="11873"/>
                </a:cubicBezTo>
                <a:cubicBezTo>
                  <a:pt x="148" y="12033"/>
                  <a:pt x="119" y="12141"/>
                  <a:pt x="74" y="12141"/>
                </a:cubicBezTo>
                <a:cubicBezTo>
                  <a:pt x="37" y="12141"/>
                  <a:pt x="0" y="12033"/>
                  <a:pt x="0" y="11873"/>
                </a:cubicBezTo>
                <a:cubicBezTo>
                  <a:pt x="0" y="9727"/>
                  <a:pt x="0" y="9727"/>
                  <a:pt x="0" y="9727"/>
                </a:cubicBezTo>
                <a:cubicBezTo>
                  <a:pt x="0" y="9593"/>
                  <a:pt x="37" y="9459"/>
                  <a:pt x="74" y="9459"/>
                </a:cubicBezTo>
                <a:close/>
                <a:moveTo>
                  <a:pt x="12944" y="9180"/>
                </a:moveTo>
                <a:cubicBezTo>
                  <a:pt x="12990" y="9180"/>
                  <a:pt x="13020" y="9315"/>
                  <a:pt x="13020" y="9450"/>
                </a:cubicBezTo>
                <a:cubicBezTo>
                  <a:pt x="13020" y="12150"/>
                  <a:pt x="13020" y="12150"/>
                  <a:pt x="13020" y="12150"/>
                </a:cubicBezTo>
                <a:cubicBezTo>
                  <a:pt x="13020" y="12312"/>
                  <a:pt x="12990" y="12420"/>
                  <a:pt x="12944" y="12420"/>
                </a:cubicBezTo>
                <a:cubicBezTo>
                  <a:pt x="12906" y="12420"/>
                  <a:pt x="12867" y="12312"/>
                  <a:pt x="12867" y="12150"/>
                </a:cubicBezTo>
                <a:cubicBezTo>
                  <a:pt x="12867" y="9450"/>
                  <a:pt x="12867" y="9450"/>
                  <a:pt x="12867" y="9450"/>
                </a:cubicBezTo>
                <a:cubicBezTo>
                  <a:pt x="12867" y="9315"/>
                  <a:pt x="12906" y="9180"/>
                  <a:pt x="12944" y="9180"/>
                </a:cubicBezTo>
                <a:close/>
                <a:moveTo>
                  <a:pt x="12764" y="9180"/>
                </a:moveTo>
                <a:cubicBezTo>
                  <a:pt x="12809" y="9180"/>
                  <a:pt x="12840" y="9315"/>
                  <a:pt x="12840" y="9450"/>
                </a:cubicBezTo>
                <a:cubicBezTo>
                  <a:pt x="12840" y="12150"/>
                  <a:pt x="12840" y="12150"/>
                  <a:pt x="12840" y="12150"/>
                </a:cubicBezTo>
                <a:cubicBezTo>
                  <a:pt x="12840" y="12312"/>
                  <a:pt x="12809" y="12420"/>
                  <a:pt x="12764" y="12420"/>
                </a:cubicBezTo>
                <a:cubicBezTo>
                  <a:pt x="12725" y="12420"/>
                  <a:pt x="12687" y="12312"/>
                  <a:pt x="12687" y="12150"/>
                </a:cubicBezTo>
                <a:cubicBezTo>
                  <a:pt x="12687" y="9450"/>
                  <a:pt x="12687" y="9450"/>
                  <a:pt x="12687" y="9450"/>
                </a:cubicBezTo>
                <a:cubicBezTo>
                  <a:pt x="12687" y="9315"/>
                  <a:pt x="12725" y="9180"/>
                  <a:pt x="12764" y="9180"/>
                </a:cubicBezTo>
                <a:close/>
                <a:moveTo>
                  <a:pt x="21168" y="9163"/>
                </a:moveTo>
                <a:cubicBezTo>
                  <a:pt x="21214" y="9163"/>
                  <a:pt x="21244" y="9297"/>
                  <a:pt x="21244" y="9431"/>
                </a:cubicBezTo>
                <a:cubicBezTo>
                  <a:pt x="21244" y="12169"/>
                  <a:pt x="21244" y="12169"/>
                  <a:pt x="21244" y="12169"/>
                </a:cubicBezTo>
                <a:cubicBezTo>
                  <a:pt x="21244" y="12330"/>
                  <a:pt x="21214" y="12437"/>
                  <a:pt x="21168" y="12437"/>
                </a:cubicBezTo>
                <a:cubicBezTo>
                  <a:pt x="21130" y="12437"/>
                  <a:pt x="21091" y="12330"/>
                  <a:pt x="21091" y="12169"/>
                </a:cubicBezTo>
                <a:cubicBezTo>
                  <a:pt x="21091" y="9431"/>
                  <a:pt x="21091" y="9431"/>
                  <a:pt x="21091" y="9431"/>
                </a:cubicBezTo>
                <a:cubicBezTo>
                  <a:pt x="21091" y="9297"/>
                  <a:pt x="21130" y="9163"/>
                  <a:pt x="21168" y="9163"/>
                </a:cubicBezTo>
                <a:close/>
                <a:moveTo>
                  <a:pt x="18486" y="8916"/>
                </a:moveTo>
                <a:cubicBezTo>
                  <a:pt x="18530" y="8916"/>
                  <a:pt x="18560" y="9051"/>
                  <a:pt x="18560" y="9185"/>
                </a:cubicBezTo>
                <a:cubicBezTo>
                  <a:pt x="18560" y="12415"/>
                  <a:pt x="18560" y="12415"/>
                  <a:pt x="18560" y="12415"/>
                </a:cubicBezTo>
                <a:cubicBezTo>
                  <a:pt x="18560" y="12576"/>
                  <a:pt x="18530" y="12684"/>
                  <a:pt x="18486" y="12684"/>
                </a:cubicBezTo>
                <a:cubicBezTo>
                  <a:pt x="18449" y="12684"/>
                  <a:pt x="18412" y="12576"/>
                  <a:pt x="18412" y="12415"/>
                </a:cubicBezTo>
                <a:cubicBezTo>
                  <a:pt x="18412" y="9185"/>
                  <a:pt x="18412" y="9185"/>
                  <a:pt x="18412" y="9185"/>
                </a:cubicBezTo>
                <a:cubicBezTo>
                  <a:pt x="18412" y="9051"/>
                  <a:pt x="18449" y="8916"/>
                  <a:pt x="18486" y="8916"/>
                </a:cubicBezTo>
                <a:close/>
                <a:moveTo>
                  <a:pt x="18308" y="8916"/>
                </a:moveTo>
                <a:cubicBezTo>
                  <a:pt x="18354" y="8916"/>
                  <a:pt x="18384" y="9051"/>
                  <a:pt x="18384" y="9185"/>
                </a:cubicBezTo>
                <a:cubicBezTo>
                  <a:pt x="18384" y="12415"/>
                  <a:pt x="18384" y="12415"/>
                  <a:pt x="18384" y="12415"/>
                </a:cubicBezTo>
                <a:cubicBezTo>
                  <a:pt x="18384" y="12576"/>
                  <a:pt x="18354" y="12684"/>
                  <a:pt x="18308" y="12684"/>
                </a:cubicBezTo>
                <a:cubicBezTo>
                  <a:pt x="18270" y="12684"/>
                  <a:pt x="18231" y="12576"/>
                  <a:pt x="18231" y="12415"/>
                </a:cubicBezTo>
                <a:cubicBezTo>
                  <a:pt x="18231" y="9185"/>
                  <a:pt x="18231" y="9185"/>
                  <a:pt x="18231" y="9185"/>
                </a:cubicBezTo>
                <a:cubicBezTo>
                  <a:pt x="18231" y="9051"/>
                  <a:pt x="18270" y="8916"/>
                  <a:pt x="18308" y="8916"/>
                </a:cubicBezTo>
                <a:close/>
                <a:moveTo>
                  <a:pt x="13124" y="8916"/>
                </a:moveTo>
                <a:cubicBezTo>
                  <a:pt x="13170" y="8916"/>
                  <a:pt x="13200" y="9051"/>
                  <a:pt x="13200" y="9185"/>
                </a:cubicBezTo>
                <a:cubicBezTo>
                  <a:pt x="13200" y="12415"/>
                  <a:pt x="13200" y="12415"/>
                  <a:pt x="13200" y="12415"/>
                </a:cubicBezTo>
                <a:cubicBezTo>
                  <a:pt x="13200" y="12576"/>
                  <a:pt x="13170" y="12684"/>
                  <a:pt x="13124" y="12684"/>
                </a:cubicBezTo>
                <a:cubicBezTo>
                  <a:pt x="13086" y="12684"/>
                  <a:pt x="13048" y="12576"/>
                  <a:pt x="13048" y="12415"/>
                </a:cubicBezTo>
                <a:cubicBezTo>
                  <a:pt x="13048" y="9185"/>
                  <a:pt x="13048" y="9185"/>
                  <a:pt x="13048" y="9185"/>
                </a:cubicBezTo>
                <a:cubicBezTo>
                  <a:pt x="13048" y="9051"/>
                  <a:pt x="13086" y="8916"/>
                  <a:pt x="13124" y="8916"/>
                </a:cubicBezTo>
                <a:close/>
                <a:moveTo>
                  <a:pt x="1146" y="8916"/>
                </a:moveTo>
                <a:cubicBezTo>
                  <a:pt x="1190" y="8916"/>
                  <a:pt x="1220" y="9051"/>
                  <a:pt x="1220" y="9185"/>
                </a:cubicBezTo>
                <a:cubicBezTo>
                  <a:pt x="1220" y="12415"/>
                  <a:pt x="1220" y="12415"/>
                  <a:pt x="1220" y="12415"/>
                </a:cubicBezTo>
                <a:cubicBezTo>
                  <a:pt x="1220" y="12576"/>
                  <a:pt x="1190" y="12684"/>
                  <a:pt x="1146" y="12684"/>
                </a:cubicBezTo>
                <a:cubicBezTo>
                  <a:pt x="1109" y="12684"/>
                  <a:pt x="1072" y="12576"/>
                  <a:pt x="1072" y="12415"/>
                </a:cubicBezTo>
                <a:cubicBezTo>
                  <a:pt x="1072" y="9185"/>
                  <a:pt x="1072" y="9185"/>
                  <a:pt x="1072" y="9185"/>
                </a:cubicBezTo>
                <a:cubicBezTo>
                  <a:pt x="1072" y="9051"/>
                  <a:pt x="1109" y="8916"/>
                  <a:pt x="1146" y="8916"/>
                </a:cubicBezTo>
                <a:close/>
                <a:moveTo>
                  <a:pt x="20452" y="8867"/>
                </a:moveTo>
                <a:cubicBezTo>
                  <a:pt x="20498" y="8867"/>
                  <a:pt x="20528" y="9001"/>
                  <a:pt x="20528" y="9135"/>
                </a:cubicBezTo>
                <a:cubicBezTo>
                  <a:pt x="20528" y="12465"/>
                  <a:pt x="20528" y="12465"/>
                  <a:pt x="20528" y="12465"/>
                </a:cubicBezTo>
                <a:cubicBezTo>
                  <a:pt x="20528" y="12599"/>
                  <a:pt x="20498" y="12733"/>
                  <a:pt x="20452" y="12733"/>
                </a:cubicBezTo>
                <a:cubicBezTo>
                  <a:pt x="20413" y="12733"/>
                  <a:pt x="20375" y="12599"/>
                  <a:pt x="20375" y="12465"/>
                </a:cubicBezTo>
                <a:cubicBezTo>
                  <a:pt x="20375" y="9135"/>
                  <a:pt x="20375" y="9135"/>
                  <a:pt x="20375" y="9135"/>
                </a:cubicBezTo>
                <a:cubicBezTo>
                  <a:pt x="20375" y="9001"/>
                  <a:pt x="20413" y="8867"/>
                  <a:pt x="20452" y="8867"/>
                </a:cubicBezTo>
                <a:close/>
                <a:moveTo>
                  <a:pt x="11336" y="8719"/>
                </a:moveTo>
                <a:cubicBezTo>
                  <a:pt x="11382" y="8719"/>
                  <a:pt x="11412" y="8827"/>
                  <a:pt x="11412" y="8989"/>
                </a:cubicBezTo>
                <a:cubicBezTo>
                  <a:pt x="11412" y="12628"/>
                  <a:pt x="11412" y="12628"/>
                  <a:pt x="11412" y="12628"/>
                </a:cubicBezTo>
                <a:cubicBezTo>
                  <a:pt x="11412" y="12763"/>
                  <a:pt x="11382" y="12897"/>
                  <a:pt x="11336" y="12897"/>
                </a:cubicBezTo>
                <a:cubicBezTo>
                  <a:pt x="11298" y="12897"/>
                  <a:pt x="11259" y="12763"/>
                  <a:pt x="11259" y="12628"/>
                </a:cubicBezTo>
                <a:cubicBezTo>
                  <a:pt x="11259" y="8989"/>
                  <a:pt x="11259" y="8989"/>
                  <a:pt x="11259" y="8989"/>
                </a:cubicBezTo>
                <a:cubicBezTo>
                  <a:pt x="11259" y="8827"/>
                  <a:pt x="11298" y="8719"/>
                  <a:pt x="11336" y="8719"/>
                </a:cubicBezTo>
                <a:close/>
                <a:moveTo>
                  <a:pt x="252" y="8719"/>
                </a:moveTo>
                <a:cubicBezTo>
                  <a:pt x="298" y="8719"/>
                  <a:pt x="328" y="8827"/>
                  <a:pt x="328" y="8989"/>
                </a:cubicBezTo>
                <a:cubicBezTo>
                  <a:pt x="328" y="12628"/>
                  <a:pt x="328" y="12628"/>
                  <a:pt x="328" y="12628"/>
                </a:cubicBezTo>
                <a:cubicBezTo>
                  <a:pt x="328" y="12763"/>
                  <a:pt x="298" y="12897"/>
                  <a:pt x="252" y="12897"/>
                </a:cubicBezTo>
                <a:cubicBezTo>
                  <a:pt x="214" y="12897"/>
                  <a:pt x="176" y="12763"/>
                  <a:pt x="176" y="12628"/>
                </a:cubicBezTo>
                <a:cubicBezTo>
                  <a:pt x="176" y="8989"/>
                  <a:pt x="176" y="8989"/>
                  <a:pt x="176" y="8989"/>
                </a:cubicBezTo>
                <a:cubicBezTo>
                  <a:pt x="176" y="8827"/>
                  <a:pt x="214" y="8719"/>
                  <a:pt x="252" y="8719"/>
                </a:cubicBezTo>
                <a:close/>
                <a:moveTo>
                  <a:pt x="968" y="8587"/>
                </a:moveTo>
                <a:cubicBezTo>
                  <a:pt x="1014" y="8587"/>
                  <a:pt x="1045" y="8695"/>
                  <a:pt x="1045" y="8857"/>
                </a:cubicBezTo>
                <a:cubicBezTo>
                  <a:pt x="1045" y="12760"/>
                  <a:pt x="1045" y="12760"/>
                  <a:pt x="1045" y="12760"/>
                </a:cubicBezTo>
                <a:cubicBezTo>
                  <a:pt x="1045" y="12894"/>
                  <a:pt x="1014" y="13029"/>
                  <a:pt x="968" y="13029"/>
                </a:cubicBezTo>
                <a:cubicBezTo>
                  <a:pt x="930" y="13029"/>
                  <a:pt x="892" y="12894"/>
                  <a:pt x="892" y="12760"/>
                </a:cubicBezTo>
                <a:cubicBezTo>
                  <a:pt x="892" y="8857"/>
                  <a:pt x="892" y="8857"/>
                  <a:pt x="892" y="8857"/>
                </a:cubicBezTo>
                <a:cubicBezTo>
                  <a:pt x="892" y="8695"/>
                  <a:pt x="930" y="8587"/>
                  <a:pt x="968" y="8587"/>
                </a:cubicBezTo>
                <a:close/>
                <a:moveTo>
                  <a:pt x="20271" y="8423"/>
                </a:moveTo>
                <a:cubicBezTo>
                  <a:pt x="20317" y="8423"/>
                  <a:pt x="20348" y="8531"/>
                  <a:pt x="20348" y="8693"/>
                </a:cubicBezTo>
                <a:cubicBezTo>
                  <a:pt x="20348" y="12907"/>
                  <a:pt x="20348" y="12907"/>
                  <a:pt x="20348" y="12907"/>
                </a:cubicBezTo>
                <a:cubicBezTo>
                  <a:pt x="20348" y="13069"/>
                  <a:pt x="20317" y="13177"/>
                  <a:pt x="20271" y="13177"/>
                </a:cubicBezTo>
                <a:cubicBezTo>
                  <a:pt x="20233" y="13177"/>
                  <a:pt x="20195" y="13069"/>
                  <a:pt x="20195" y="12907"/>
                </a:cubicBezTo>
                <a:cubicBezTo>
                  <a:pt x="20195" y="8693"/>
                  <a:pt x="20195" y="8693"/>
                  <a:pt x="20195" y="8693"/>
                </a:cubicBezTo>
                <a:cubicBezTo>
                  <a:pt x="20195" y="8531"/>
                  <a:pt x="20233" y="8423"/>
                  <a:pt x="20271" y="8423"/>
                </a:cubicBezTo>
                <a:close/>
                <a:moveTo>
                  <a:pt x="17947" y="8373"/>
                </a:moveTo>
                <a:cubicBezTo>
                  <a:pt x="17993" y="8373"/>
                  <a:pt x="18024" y="8508"/>
                  <a:pt x="18024" y="8643"/>
                </a:cubicBezTo>
                <a:cubicBezTo>
                  <a:pt x="18024" y="12957"/>
                  <a:pt x="18024" y="12957"/>
                  <a:pt x="18024" y="12957"/>
                </a:cubicBezTo>
                <a:cubicBezTo>
                  <a:pt x="18024" y="13119"/>
                  <a:pt x="17993" y="13227"/>
                  <a:pt x="17947" y="13227"/>
                </a:cubicBezTo>
                <a:cubicBezTo>
                  <a:pt x="17909" y="13227"/>
                  <a:pt x="17871" y="13119"/>
                  <a:pt x="17871" y="12957"/>
                </a:cubicBezTo>
                <a:cubicBezTo>
                  <a:pt x="17871" y="8643"/>
                  <a:pt x="17871" y="8643"/>
                  <a:pt x="17871" y="8643"/>
                </a:cubicBezTo>
                <a:cubicBezTo>
                  <a:pt x="17871" y="8508"/>
                  <a:pt x="17909" y="8373"/>
                  <a:pt x="17947" y="8373"/>
                </a:cubicBezTo>
                <a:close/>
                <a:moveTo>
                  <a:pt x="2040" y="8373"/>
                </a:moveTo>
                <a:cubicBezTo>
                  <a:pt x="2086" y="8373"/>
                  <a:pt x="2116" y="8481"/>
                  <a:pt x="2116" y="8643"/>
                </a:cubicBezTo>
                <a:cubicBezTo>
                  <a:pt x="2116" y="12989"/>
                  <a:pt x="2116" y="12989"/>
                  <a:pt x="2116" y="12989"/>
                </a:cubicBezTo>
                <a:cubicBezTo>
                  <a:pt x="2116" y="13124"/>
                  <a:pt x="2086" y="13259"/>
                  <a:pt x="2040" y="13259"/>
                </a:cubicBezTo>
                <a:cubicBezTo>
                  <a:pt x="2002" y="13259"/>
                  <a:pt x="1964" y="13124"/>
                  <a:pt x="1964" y="12989"/>
                </a:cubicBezTo>
                <a:cubicBezTo>
                  <a:pt x="1964" y="8643"/>
                  <a:pt x="1964" y="8643"/>
                  <a:pt x="1964" y="8643"/>
                </a:cubicBezTo>
                <a:cubicBezTo>
                  <a:pt x="1964" y="8481"/>
                  <a:pt x="2002" y="8373"/>
                  <a:pt x="2040" y="8373"/>
                </a:cubicBezTo>
                <a:close/>
                <a:moveTo>
                  <a:pt x="432" y="8341"/>
                </a:moveTo>
                <a:cubicBezTo>
                  <a:pt x="478" y="8341"/>
                  <a:pt x="509" y="8448"/>
                  <a:pt x="509" y="8610"/>
                </a:cubicBezTo>
                <a:cubicBezTo>
                  <a:pt x="509" y="13006"/>
                  <a:pt x="509" y="13006"/>
                  <a:pt x="509" y="13006"/>
                </a:cubicBezTo>
                <a:cubicBezTo>
                  <a:pt x="509" y="13141"/>
                  <a:pt x="478" y="13276"/>
                  <a:pt x="432" y="13276"/>
                </a:cubicBezTo>
                <a:cubicBezTo>
                  <a:pt x="394" y="13276"/>
                  <a:pt x="356" y="13141"/>
                  <a:pt x="356" y="13006"/>
                </a:cubicBezTo>
                <a:cubicBezTo>
                  <a:pt x="356" y="8610"/>
                  <a:pt x="356" y="8610"/>
                  <a:pt x="356" y="8610"/>
                </a:cubicBezTo>
                <a:cubicBezTo>
                  <a:pt x="356" y="8448"/>
                  <a:pt x="394" y="8341"/>
                  <a:pt x="432" y="8341"/>
                </a:cubicBezTo>
                <a:close/>
                <a:moveTo>
                  <a:pt x="788" y="8291"/>
                </a:moveTo>
                <a:cubicBezTo>
                  <a:pt x="834" y="8291"/>
                  <a:pt x="864" y="8399"/>
                  <a:pt x="864" y="8560"/>
                </a:cubicBezTo>
                <a:cubicBezTo>
                  <a:pt x="864" y="13056"/>
                  <a:pt x="864" y="13056"/>
                  <a:pt x="864" y="13056"/>
                </a:cubicBezTo>
                <a:cubicBezTo>
                  <a:pt x="864" y="13191"/>
                  <a:pt x="834" y="13325"/>
                  <a:pt x="788" y="13325"/>
                </a:cubicBezTo>
                <a:cubicBezTo>
                  <a:pt x="750" y="13325"/>
                  <a:pt x="712" y="13191"/>
                  <a:pt x="712" y="13056"/>
                </a:cubicBezTo>
                <a:cubicBezTo>
                  <a:pt x="712" y="8560"/>
                  <a:pt x="712" y="8560"/>
                  <a:pt x="712" y="8560"/>
                </a:cubicBezTo>
                <a:cubicBezTo>
                  <a:pt x="712" y="8399"/>
                  <a:pt x="750" y="8291"/>
                  <a:pt x="788" y="8291"/>
                </a:cubicBezTo>
                <a:close/>
                <a:moveTo>
                  <a:pt x="9904" y="8209"/>
                </a:moveTo>
                <a:cubicBezTo>
                  <a:pt x="9950" y="8209"/>
                  <a:pt x="9980" y="8317"/>
                  <a:pt x="9980" y="8478"/>
                </a:cubicBezTo>
                <a:cubicBezTo>
                  <a:pt x="9980" y="13138"/>
                  <a:pt x="9980" y="13138"/>
                  <a:pt x="9980" y="13138"/>
                </a:cubicBezTo>
                <a:cubicBezTo>
                  <a:pt x="9980" y="13273"/>
                  <a:pt x="9950" y="13407"/>
                  <a:pt x="9904" y="13407"/>
                </a:cubicBezTo>
                <a:cubicBezTo>
                  <a:pt x="9865" y="13407"/>
                  <a:pt x="9827" y="13273"/>
                  <a:pt x="9827" y="13138"/>
                </a:cubicBezTo>
                <a:cubicBezTo>
                  <a:pt x="9827" y="8478"/>
                  <a:pt x="9827" y="8478"/>
                  <a:pt x="9827" y="8478"/>
                </a:cubicBezTo>
                <a:cubicBezTo>
                  <a:pt x="9827" y="8317"/>
                  <a:pt x="9865" y="8209"/>
                  <a:pt x="9904" y="8209"/>
                </a:cubicBezTo>
                <a:close/>
                <a:moveTo>
                  <a:pt x="5080" y="8193"/>
                </a:moveTo>
                <a:cubicBezTo>
                  <a:pt x="5126" y="8193"/>
                  <a:pt x="5157" y="8300"/>
                  <a:pt x="5157" y="8462"/>
                </a:cubicBezTo>
                <a:cubicBezTo>
                  <a:pt x="5157" y="13171"/>
                  <a:pt x="5157" y="13171"/>
                  <a:pt x="5157" y="13171"/>
                </a:cubicBezTo>
                <a:cubicBezTo>
                  <a:pt x="5157" y="13306"/>
                  <a:pt x="5126" y="13440"/>
                  <a:pt x="5080" y="13440"/>
                </a:cubicBezTo>
                <a:cubicBezTo>
                  <a:pt x="5042" y="13440"/>
                  <a:pt x="5004" y="13306"/>
                  <a:pt x="5004" y="13171"/>
                </a:cubicBezTo>
                <a:cubicBezTo>
                  <a:pt x="5004" y="8462"/>
                  <a:pt x="5004" y="8462"/>
                  <a:pt x="5004" y="8462"/>
                </a:cubicBezTo>
                <a:cubicBezTo>
                  <a:pt x="5004" y="8300"/>
                  <a:pt x="5042" y="8193"/>
                  <a:pt x="5080" y="8193"/>
                </a:cubicBezTo>
                <a:close/>
                <a:moveTo>
                  <a:pt x="10978" y="8160"/>
                </a:moveTo>
                <a:cubicBezTo>
                  <a:pt x="11022" y="8160"/>
                  <a:pt x="11052" y="8268"/>
                  <a:pt x="11052" y="8429"/>
                </a:cubicBezTo>
                <a:cubicBezTo>
                  <a:pt x="11052" y="13204"/>
                  <a:pt x="11052" y="13204"/>
                  <a:pt x="11052" y="13204"/>
                </a:cubicBezTo>
                <a:cubicBezTo>
                  <a:pt x="11052" y="13338"/>
                  <a:pt x="11022" y="13473"/>
                  <a:pt x="10978" y="13473"/>
                </a:cubicBezTo>
                <a:cubicBezTo>
                  <a:pt x="10941" y="13473"/>
                  <a:pt x="10904" y="13338"/>
                  <a:pt x="10904" y="13204"/>
                </a:cubicBezTo>
                <a:cubicBezTo>
                  <a:pt x="10904" y="8429"/>
                  <a:pt x="10904" y="8429"/>
                  <a:pt x="10904" y="8429"/>
                </a:cubicBezTo>
                <a:cubicBezTo>
                  <a:pt x="10904" y="8268"/>
                  <a:pt x="10941" y="8160"/>
                  <a:pt x="10978" y="8160"/>
                </a:cubicBezTo>
                <a:close/>
                <a:moveTo>
                  <a:pt x="15448" y="8127"/>
                </a:moveTo>
                <a:cubicBezTo>
                  <a:pt x="15494" y="8127"/>
                  <a:pt x="15524" y="8262"/>
                  <a:pt x="15524" y="8397"/>
                </a:cubicBezTo>
                <a:cubicBezTo>
                  <a:pt x="15524" y="13203"/>
                  <a:pt x="15524" y="13203"/>
                  <a:pt x="15524" y="13203"/>
                </a:cubicBezTo>
                <a:cubicBezTo>
                  <a:pt x="15524" y="13365"/>
                  <a:pt x="15494" y="13473"/>
                  <a:pt x="15448" y="13473"/>
                </a:cubicBezTo>
                <a:cubicBezTo>
                  <a:pt x="15410" y="13473"/>
                  <a:pt x="15372" y="13365"/>
                  <a:pt x="15372" y="13203"/>
                </a:cubicBezTo>
                <a:cubicBezTo>
                  <a:pt x="15372" y="8397"/>
                  <a:pt x="15372" y="8397"/>
                  <a:pt x="15372" y="8397"/>
                </a:cubicBezTo>
                <a:cubicBezTo>
                  <a:pt x="15372" y="8262"/>
                  <a:pt x="15410" y="8127"/>
                  <a:pt x="15448" y="8127"/>
                </a:cubicBezTo>
                <a:close/>
                <a:moveTo>
                  <a:pt x="9548" y="8127"/>
                </a:moveTo>
                <a:cubicBezTo>
                  <a:pt x="9594" y="8127"/>
                  <a:pt x="9624" y="8235"/>
                  <a:pt x="9624" y="8396"/>
                </a:cubicBezTo>
                <a:cubicBezTo>
                  <a:pt x="9624" y="13220"/>
                  <a:pt x="9624" y="13220"/>
                  <a:pt x="9624" y="13220"/>
                </a:cubicBezTo>
                <a:cubicBezTo>
                  <a:pt x="9624" y="13355"/>
                  <a:pt x="9594" y="13490"/>
                  <a:pt x="9548" y="13490"/>
                </a:cubicBezTo>
                <a:cubicBezTo>
                  <a:pt x="9510" y="13490"/>
                  <a:pt x="9471" y="13355"/>
                  <a:pt x="9471" y="13220"/>
                </a:cubicBezTo>
                <a:cubicBezTo>
                  <a:pt x="9471" y="8396"/>
                  <a:pt x="9471" y="8396"/>
                  <a:pt x="9471" y="8396"/>
                </a:cubicBezTo>
                <a:cubicBezTo>
                  <a:pt x="9471" y="8235"/>
                  <a:pt x="9510" y="8127"/>
                  <a:pt x="9548" y="8127"/>
                </a:cubicBezTo>
                <a:close/>
                <a:moveTo>
                  <a:pt x="9368" y="8127"/>
                </a:moveTo>
                <a:cubicBezTo>
                  <a:pt x="9414" y="8127"/>
                  <a:pt x="9444" y="8235"/>
                  <a:pt x="9444" y="8396"/>
                </a:cubicBezTo>
                <a:cubicBezTo>
                  <a:pt x="9444" y="13220"/>
                  <a:pt x="9444" y="13220"/>
                  <a:pt x="9444" y="13220"/>
                </a:cubicBezTo>
                <a:cubicBezTo>
                  <a:pt x="9444" y="13355"/>
                  <a:pt x="9414" y="13490"/>
                  <a:pt x="9368" y="13490"/>
                </a:cubicBezTo>
                <a:cubicBezTo>
                  <a:pt x="9329" y="13490"/>
                  <a:pt x="9291" y="13355"/>
                  <a:pt x="9291" y="13220"/>
                </a:cubicBezTo>
                <a:cubicBezTo>
                  <a:pt x="9291" y="8396"/>
                  <a:pt x="9291" y="8396"/>
                  <a:pt x="9291" y="8396"/>
                </a:cubicBezTo>
                <a:cubicBezTo>
                  <a:pt x="9291" y="8235"/>
                  <a:pt x="9329" y="8127"/>
                  <a:pt x="9368" y="8127"/>
                </a:cubicBezTo>
                <a:close/>
                <a:moveTo>
                  <a:pt x="13302" y="8077"/>
                </a:moveTo>
                <a:cubicBezTo>
                  <a:pt x="13346" y="8077"/>
                  <a:pt x="13376" y="8212"/>
                  <a:pt x="13376" y="8347"/>
                </a:cubicBezTo>
                <a:cubicBezTo>
                  <a:pt x="13376" y="13253"/>
                  <a:pt x="13376" y="13253"/>
                  <a:pt x="13376" y="13253"/>
                </a:cubicBezTo>
                <a:cubicBezTo>
                  <a:pt x="13376" y="13415"/>
                  <a:pt x="13346" y="13523"/>
                  <a:pt x="13302" y="13523"/>
                </a:cubicBezTo>
                <a:cubicBezTo>
                  <a:pt x="13265" y="13523"/>
                  <a:pt x="13228" y="13415"/>
                  <a:pt x="13228" y="13253"/>
                </a:cubicBezTo>
                <a:cubicBezTo>
                  <a:pt x="13228" y="8347"/>
                  <a:pt x="13228" y="8347"/>
                  <a:pt x="13228" y="8347"/>
                </a:cubicBezTo>
                <a:cubicBezTo>
                  <a:pt x="13228" y="8212"/>
                  <a:pt x="13265" y="8077"/>
                  <a:pt x="13302" y="8077"/>
                </a:cubicBezTo>
                <a:close/>
                <a:moveTo>
                  <a:pt x="20094" y="7979"/>
                </a:moveTo>
                <a:cubicBezTo>
                  <a:pt x="20138" y="7979"/>
                  <a:pt x="20168" y="8113"/>
                  <a:pt x="20168" y="8248"/>
                </a:cubicBezTo>
                <a:cubicBezTo>
                  <a:pt x="20168" y="13368"/>
                  <a:pt x="20168" y="13368"/>
                  <a:pt x="20168" y="13368"/>
                </a:cubicBezTo>
                <a:cubicBezTo>
                  <a:pt x="20168" y="13530"/>
                  <a:pt x="20138" y="13638"/>
                  <a:pt x="20094" y="13638"/>
                </a:cubicBezTo>
                <a:cubicBezTo>
                  <a:pt x="20057" y="13638"/>
                  <a:pt x="20019" y="13530"/>
                  <a:pt x="20019" y="13368"/>
                </a:cubicBezTo>
                <a:cubicBezTo>
                  <a:pt x="20019" y="8248"/>
                  <a:pt x="20019" y="8248"/>
                  <a:pt x="20019" y="8248"/>
                </a:cubicBezTo>
                <a:cubicBezTo>
                  <a:pt x="20019" y="8113"/>
                  <a:pt x="20057" y="7979"/>
                  <a:pt x="20094" y="7979"/>
                </a:cubicBezTo>
                <a:close/>
                <a:moveTo>
                  <a:pt x="9012" y="7979"/>
                </a:moveTo>
                <a:cubicBezTo>
                  <a:pt x="9058" y="7979"/>
                  <a:pt x="9088" y="8086"/>
                  <a:pt x="9088" y="8248"/>
                </a:cubicBezTo>
                <a:cubicBezTo>
                  <a:pt x="9088" y="13385"/>
                  <a:pt x="9088" y="13385"/>
                  <a:pt x="9088" y="13385"/>
                </a:cubicBezTo>
                <a:cubicBezTo>
                  <a:pt x="9088" y="13520"/>
                  <a:pt x="9058" y="13654"/>
                  <a:pt x="9012" y="13654"/>
                </a:cubicBezTo>
                <a:cubicBezTo>
                  <a:pt x="8974" y="13654"/>
                  <a:pt x="8936" y="13520"/>
                  <a:pt x="8936" y="13385"/>
                </a:cubicBezTo>
                <a:cubicBezTo>
                  <a:pt x="8936" y="8248"/>
                  <a:pt x="8936" y="8248"/>
                  <a:pt x="8936" y="8248"/>
                </a:cubicBezTo>
                <a:cubicBezTo>
                  <a:pt x="8936" y="8086"/>
                  <a:pt x="8974" y="7979"/>
                  <a:pt x="9012" y="7979"/>
                </a:cubicBezTo>
                <a:close/>
                <a:moveTo>
                  <a:pt x="15088" y="7913"/>
                </a:moveTo>
                <a:cubicBezTo>
                  <a:pt x="15133" y="7913"/>
                  <a:pt x="15164" y="8048"/>
                  <a:pt x="15164" y="8183"/>
                </a:cubicBezTo>
                <a:cubicBezTo>
                  <a:pt x="15164" y="13417"/>
                  <a:pt x="15164" y="13417"/>
                  <a:pt x="15164" y="13417"/>
                </a:cubicBezTo>
                <a:cubicBezTo>
                  <a:pt x="15164" y="13579"/>
                  <a:pt x="15133" y="13687"/>
                  <a:pt x="15088" y="13687"/>
                </a:cubicBezTo>
                <a:cubicBezTo>
                  <a:pt x="15049" y="13687"/>
                  <a:pt x="15011" y="13579"/>
                  <a:pt x="15011" y="13417"/>
                </a:cubicBezTo>
                <a:cubicBezTo>
                  <a:pt x="15011" y="8183"/>
                  <a:pt x="15011" y="8183"/>
                  <a:pt x="15011" y="8183"/>
                </a:cubicBezTo>
                <a:cubicBezTo>
                  <a:pt x="15011" y="8048"/>
                  <a:pt x="15049" y="7913"/>
                  <a:pt x="15088" y="7913"/>
                </a:cubicBezTo>
                <a:close/>
                <a:moveTo>
                  <a:pt x="610" y="7913"/>
                </a:moveTo>
                <a:cubicBezTo>
                  <a:pt x="655" y="7913"/>
                  <a:pt x="684" y="8021"/>
                  <a:pt x="684" y="8182"/>
                </a:cubicBezTo>
                <a:cubicBezTo>
                  <a:pt x="684" y="13434"/>
                  <a:pt x="684" y="13434"/>
                  <a:pt x="684" y="13434"/>
                </a:cubicBezTo>
                <a:cubicBezTo>
                  <a:pt x="684" y="13569"/>
                  <a:pt x="655" y="13704"/>
                  <a:pt x="610" y="13704"/>
                </a:cubicBezTo>
                <a:cubicBezTo>
                  <a:pt x="573" y="13704"/>
                  <a:pt x="536" y="13569"/>
                  <a:pt x="536" y="13434"/>
                </a:cubicBezTo>
                <a:cubicBezTo>
                  <a:pt x="536" y="8182"/>
                  <a:pt x="536" y="8182"/>
                  <a:pt x="536" y="8182"/>
                </a:cubicBezTo>
                <a:cubicBezTo>
                  <a:pt x="536" y="8021"/>
                  <a:pt x="573" y="7913"/>
                  <a:pt x="610" y="7913"/>
                </a:cubicBezTo>
                <a:close/>
                <a:moveTo>
                  <a:pt x="15268" y="7864"/>
                </a:moveTo>
                <a:cubicBezTo>
                  <a:pt x="15314" y="7864"/>
                  <a:pt x="15344" y="7971"/>
                  <a:pt x="15344" y="8133"/>
                </a:cubicBezTo>
                <a:cubicBezTo>
                  <a:pt x="15344" y="13500"/>
                  <a:pt x="15344" y="13500"/>
                  <a:pt x="15344" y="13500"/>
                </a:cubicBezTo>
                <a:cubicBezTo>
                  <a:pt x="15344" y="13635"/>
                  <a:pt x="15314" y="13769"/>
                  <a:pt x="15268" y="13769"/>
                </a:cubicBezTo>
                <a:cubicBezTo>
                  <a:pt x="15230" y="13769"/>
                  <a:pt x="15191" y="13635"/>
                  <a:pt x="15191" y="13500"/>
                </a:cubicBezTo>
                <a:cubicBezTo>
                  <a:pt x="15191" y="8133"/>
                  <a:pt x="15191" y="8133"/>
                  <a:pt x="15191" y="8133"/>
                </a:cubicBezTo>
                <a:cubicBezTo>
                  <a:pt x="15191" y="7971"/>
                  <a:pt x="15230" y="7864"/>
                  <a:pt x="15268" y="7864"/>
                </a:cubicBezTo>
                <a:close/>
                <a:moveTo>
                  <a:pt x="9726" y="7831"/>
                </a:moveTo>
                <a:cubicBezTo>
                  <a:pt x="9770" y="7831"/>
                  <a:pt x="9800" y="7938"/>
                  <a:pt x="9800" y="8100"/>
                </a:cubicBezTo>
                <a:cubicBezTo>
                  <a:pt x="9800" y="13516"/>
                  <a:pt x="9800" y="13516"/>
                  <a:pt x="9800" y="13516"/>
                </a:cubicBezTo>
                <a:cubicBezTo>
                  <a:pt x="9800" y="13651"/>
                  <a:pt x="9770" y="13786"/>
                  <a:pt x="9726" y="13786"/>
                </a:cubicBezTo>
                <a:cubicBezTo>
                  <a:pt x="9689" y="13786"/>
                  <a:pt x="9652" y="13651"/>
                  <a:pt x="9652" y="13516"/>
                </a:cubicBezTo>
                <a:cubicBezTo>
                  <a:pt x="9652" y="8100"/>
                  <a:pt x="9652" y="8100"/>
                  <a:pt x="9652" y="8100"/>
                </a:cubicBezTo>
                <a:cubicBezTo>
                  <a:pt x="9652" y="7938"/>
                  <a:pt x="9689" y="7831"/>
                  <a:pt x="9726" y="7831"/>
                </a:cubicBezTo>
                <a:close/>
                <a:moveTo>
                  <a:pt x="11156" y="7814"/>
                </a:moveTo>
                <a:cubicBezTo>
                  <a:pt x="11202" y="7814"/>
                  <a:pt x="11232" y="7949"/>
                  <a:pt x="11232" y="8083"/>
                </a:cubicBezTo>
                <a:cubicBezTo>
                  <a:pt x="11232" y="13517"/>
                  <a:pt x="11232" y="13517"/>
                  <a:pt x="11232" y="13517"/>
                </a:cubicBezTo>
                <a:cubicBezTo>
                  <a:pt x="11232" y="13678"/>
                  <a:pt x="11202" y="13786"/>
                  <a:pt x="11156" y="13786"/>
                </a:cubicBezTo>
                <a:cubicBezTo>
                  <a:pt x="11118" y="13786"/>
                  <a:pt x="11079" y="13678"/>
                  <a:pt x="11079" y="13517"/>
                </a:cubicBezTo>
                <a:cubicBezTo>
                  <a:pt x="11079" y="8083"/>
                  <a:pt x="11079" y="8083"/>
                  <a:pt x="11079" y="8083"/>
                </a:cubicBezTo>
                <a:cubicBezTo>
                  <a:pt x="11079" y="7949"/>
                  <a:pt x="11118" y="7814"/>
                  <a:pt x="11156" y="7814"/>
                </a:cubicBezTo>
                <a:close/>
                <a:moveTo>
                  <a:pt x="10800" y="7814"/>
                </a:moveTo>
                <a:cubicBezTo>
                  <a:pt x="10846" y="7814"/>
                  <a:pt x="10876" y="7949"/>
                  <a:pt x="10876" y="8083"/>
                </a:cubicBezTo>
                <a:cubicBezTo>
                  <a:pt x="10876" y="13517"/>
                  <a:pt x="10876" y="13517"/>
                  <a:pt x="10876" y="13517"/>
                </a:cubicBezTo>
                <a:cubicBezTo>
                  <a:pt x="10876" y="13678"/>
                  <a:pt x="10846" y="13786"/>
                  <a:pt x="10800" y="13786"/>
                </a:cubicBezTo>
                <a:cubicBezTo>
                  <a:pt x="10762" y="13786"/>
                  <a:pt x="10724" y="13678"/>
                  <a:pt x="10724" y="13517"/>
                </a:cubicBezTo>
                <a:cubicBezTo>
                  <a:pt x="10724" y="8083"/>
                  <a:pt x="10724" y="8083"/>
                  <a:pt x="10724" y="8083"/>
                </a:cubicBezTo>
                <a:cubicBezTo>
                  <a:pt x="10724" y="7949"/>
                  <a:pt x="10762" y="7814"/>
                  <a:pt x="10800" y="7814"/>
                </a:cubicBezTo>
                <a:close/>
                <a:moveTo>
                  <a:pt x="19736" y="7699"/>
                </a:moveTo>
                <a:cubicBezTo>
                  <a:pt x="19781" y="7699"/>
                  <a:pt x="19812" y="7807"/>
                  <a:pt x="19812" y="7969"/>
                </a:cubicBezTo>
                <a:cubicBezTo>
                  <a:pt x="19812" y="13664"/>
                  <a:pt x="19812" y="13664"/>
                  <a:pt x="19812" y="13664"/>
                </a:cubicBezTo>
                <a:cubicBezTo>
                  <a:pt x="19812" y="13799"/>
                  <a:pt x="19781" y="13934"/>
                  <a:pt x="19736" y="13934"/>
                </a:cubicBezTo>
                <a:cubicBezTo>
                  <a:pt x="19697" y="13934"/>
                  <a:pt x="19659" y="13799"/>
                  <a:pt x="19659" y="13664"/>
                </a:cubicBezTo>
                <a:cubicBezTo>
                  <a:pt x="19659" y="7969"/>
                  <a:pt x="19659" y="7969"/>
                  <a:pt x="19659" y="7969"/>
                </a:cubicBezTo>
                <a:cubicBezTo>
                  <a:pt x="19659" y="7807"/>
                  <a:pt x="19697" y="7699"/>
                  <a:pt x="19736" y="7699"/>
                </a:cubicBezTo>
                <a:close/>
                <a:moveTo>
                  <a:pt x="4900" y="7600"/>
                </a:moveTo>
                <a:cubicBezTo>
                  <a:pt x="4946" y="7600"/>
                  <a:pt x="4976" y="7735"/>
                  <a:pt x="4976" y="7869"/>
                </a:cubicBezTo>
                <a:cubicBezTo>
                  <a:pt x="4976" y="13731"/>
                  <a:pt x="4976" y="13731"/>
                  <a:pt x="4976" y="13731"/>
                </a:cubicBezTo>
                <a:cubicBezTo>
                  <a:pt x="4976" y="13892"/>
                  <a:pt x="4946" y="14000"/>
                  <a:pt x="4900" y="14000"/>
                </a:cubicBezTo>
                <a:cubicBezTo>
                  <a:pt x="4862" y="14000"/>
                  <a:pt x="4824" y="13892"/>
                  <a:pt x="4824" y="13731"/>
                </a:cubicBezTo>
                <a:cubicBezTo>
                  <a:pt x="4824" y="7869"/>
                  <a:pt x="4824" y="7869"/>
                  <a:pt x="4824" y="7869"/>
                </a:cubicBezTo>
                <a:cubicBezTo>
                  <a:pt x="4824" y="7735"/>
                  <a:pt x="4862" y="7600"/>
                  <a:pt x="4900" y="7600"/>
                </a:cubicBezTo>
                <a:close/>
                <a:moveTo>
                  <a:pt x="10620" y="7518"/>
                </a:moveTo>
                <a:cubicBezTo>
                  <a:pt x="10666" y="7518"/>
                  <a:pt x="10696" y="7626"/>
                  <a:pt x="10696" y="7787"/>
                </a:cubicBezTo>
                <a:cubicBezTo>
                  <a:pt x="10696" y="13846"/>
                  <a:pt x="10696" y="13846"/>
                  <a:pt x="10696" y="13846"/>
                </a:cubicBezTo>
                <a:cubicBezTo>
                  <a:pt x="10696" y="13980"/>
                  <a:pt x="10666" y="14115"/>
                  <a:pt x="10620" y="14115"/>
                </a:cubicBezTo>
                <a:cubicBezTo>
                  <a:pt x="10582" y="14115"/>
                  <a:pt x="10543" y="13980"/>
                  <a:pt x="10543" y="13846"/>
                </a:cubicBezTo>
                <a:cubicBezTo>
                  <a:pt x="10543" y="7787"/>
                  <a:pt x="10543" y="7787"/>
                  <a:pt x="10543" y="7787"/>
                </a:cubicBezTo>
                <a:cubicBezTo>
                  <a:pt x="10543" y="7626"/>
                  <a:pt x="10582" y="7518"/>
                  <a:pt x="10620" y="7518"/>
                </a:cubicBezTo>
                <a:close/>
                <a:moveTo>
                  <a:pt x="9190" y="7518"/>
                </a:moveTo>
                <a:cubicBezTo>
                  <a:pt x="9234" y="7518"/>
                  <a:pt x="9264" y="7653"/>
                  <a:pt x="9264" y="7787"/>
                </a:cubicBezTo>
                <a:cubicBezTo>
                  <a:pt x="9264" y="13813"/>
                  <a:pt x="9264" y="13813"/>
                  <a:pt x="9264" y="13813"/>
                </a:cubicBezTo>
                <a:cubicBezTo>
                  <a:pt x="9264" y="13974"/>
                  <a:pt x="9234" y="14082"/>
                  <a:pt x="9190" y="14082"/>
                </a:cubicBezTo>
                <a:cubicBezTo>
                  <a:pt x="9153" y="14082"/>
                  <a:pt x="9116" y="13974"/>
                  <a:pt x="9116" y="13813"/>
                </a:cubicBezTo>
                <a:cubicBezTo>
                  <a:pt x="9116" y="7787"/>
                  <a:pt x="9116" y="7787"/>
                  <a:pt x="9116" y="7787"/>
                </a:cubicBezTo>
                <a:cubicBezTo>
                  <a:pt x="9116" y="7653"/>
                  <a:pt x="9153" y="7518"/>
                  <a:pt x="9190" y="7518"/>
                </a:cubicBezTo>
                <a:close/>
                <a:moveTo>
                  <a:pt x="15626" y="7436"/>
                </a:moveTo>
                <a:cubicBezTo>
                  <a:pt x="15670" y="7436"/>
                  <a:pt x="15700" y="7544"/>
                  <a:pt x="15700" y="7705"/>
                </a:cubicBezTo>
                <a:cubicBezTo>
                  <a:pt x="15700" y="13928"/>
                  <a:pt x="15700" y="13928"/>
                  <a:pt x="15700" y="13928"/>
                </a:cubicBezTo>
                <a:cubicBezTo>
                  <a:pt x="15700" y="14062"/>
                  <a:pt x="15670" y="14197"/>
                  <a:pt x="15626" y="14197"/>
                </a:cubicBezTo>
                <a:cubicBezTo>
                  <a:pt x="15589" y="14197"/>
                  <a:pt x="15552" y="14062"/>
                  <a:pt x="15552" y="13928"/>
                </a:cubicBezTo>
                <a:cubicBezTo>
                  <a:pt x="15552" y="7705"/>
                  <a:pt x="15552" y="7705"/>
                  <a:pt x="15552" y="7705"/>
                </a:cubicBezTo>
                <a:cubicBezTo>
                  <a:pt x="15552" y="7544"/>
                  <a:pt x="15589" y="7436"/>
                  <a:pt x="15626" y="7436"/>
                </a:cubicBezTo>
                <a:close/>
                <a:moveTo>
                  <a:pt x="8832" y="7354"/>
                </a:moveTo>
                <a:cubicBezTo>
                  <a:pt x="8878" y="7354"/>
                  <a:pt x="8908" y="7488"/>
                  <a:pt x="8908" y="7623"/>
                </a:cubicBezTo>
                <a:cubicBezTo>
                  <a:pt x="8908" y="13977"/>
                  <a:pt x="8908" y="13977"/>
                  <a:pt x="8908" y="13977"/>
                </a:cubicBezTo>
                <a:cubicBezTo>
                  <a:pt x="8908" y="14139"/>
                  <a:pt x="8878" y="14246"/>
                  <a:pt x="8832" y="14246"/>
                </a:cubicBezTo>
                <a:cubicBezTo>
                  <a:pt x="8794" y="14246"/>
                  <a:pt x="8755" y="14139"/>
                  <a:pt x="8755" y="13977"/>
                </a:cubicBezTo>
                <a:cubicBezTo>
                  <a:pt x="8755" y="7623"/>
                  <a:pt x="8755" y="7623"/>
                  <a:pt x="8755" y="7623"/>
                </a:cubicBezTo>
                <a:cubicBezTo>
                  <a:pt x="8755" y="7488"/>
                  <a:pt x="8794" y="7354"/>
                  <a:pt x="8832" y="7354"/>
                </a:cubicBezTo>
                <a:close/>
                <a:moveTo>
                  <a:pt x="5436" y="7321"/>
                </a:moveTo>
                <a:cubicBezTo>
                  <a:pt x="5482" y="7321"/>
                  <a:pt x="5512" y="7428"/>
                  <a:pt x="5512" y="7590"/>
                </a:cubicBezTo>
                <a:cubicBezTo>
                  <a:pt x="5512" y="14026"/>
                  <a:pt x="5512" y="14026"/>
                  <a:pt x="5512" y="14026"/>
                </a:cubicBezTo>
                <a:cubicBezTo>
                  <a:pt x="5512" y="14161"/>
                  <a:pt x="5482" y="14296"/>
                  <a:pt x="5436" y="14296"/>
                </a:cubicBezTo>
                <a:cubicBezTo>
                  <a:pt x="5398" y="14296"/>
                  <a:pt x="5359" y="14161"/>
                  <a:pt x="5359" y="14026"/>
                </a:cubicBezTo>
                <a:cubicBezTo>
                  <a:pt x="5359" y="7590"/>
                  <a:pt x="5359" y="7590"/>
                  <a:pt x="5359" y="7590"/>
                </a:cubicBezTo>
                <a:cubicBezTo>
                  <a:pt x="5359" y="7428"/>
                  <a:pt x="5398" y="7321"/>
                  <a:pt x="5436" y="7321"/>
                </a:cubicBezTo>
                <a:close/>
                <a:moveTo>
                  <a:pt x="19916" y="7222"/>
                </a:moveTo>
                <a:cubicBezTo>
                  <a:pt x="19962" y="7222"/>
                  <a:pt x="19992" y="7330"/>
                  <a:pt x="19992" y="7491"/>
                </a:cubicBezTo>
                <a:cubicBezTo>
                  <a:pt x="19992" y="14142"/>
                  <a:pt x="19992" y="14142"/>
                  <a:pt x="19992" y="14142"/>
                </a:cubicBezTo>
                <a:cubicBezTo>
                  <a:pt x="19992" y="14276"/>
                  <a:pt x="19962" y="14411"/>
                  <a:pt x="19916" y="14411"/>
                </a:cubicBezTo>
                <a:cubicBezTo>
                  <a:pt x="19877" y="14411"/>
                  <a:pt x="19839" y="14276"/>
                  <a:pt x="19839" y="14142"/>
                </a:cubicBezTo>
                <a:cubicBezTo>
                  <a:pt x="19839" y="7491"/>
                  <a:pt x="19839" y="7491"/>
                  <a:pt x="19839" y="7491"/>
                </a:cubicBezTo>
                <a:cubicBezTo>
                  <a:pt x="19839" y="7330"/>
                  <a:pt x="19877" y="7222"/>
                  <a:pt x="19916" y="7222"/>
                </a:cubicBezTo>
                <a:close/>
                <a:moveTo>
                  <a:pt x="19022" y="7222"/>
                </a:moveTo>
                <a:cubicBezTo>
                  <a:pt x="19066" y="7222"/>
                  <a:pt x="19096" y="7330"/>
                  <a:pt x="19096" y="7491"/>
                </a:cubicBezTo>
                <a:cubicBezTo>
                  <a:pt x="19096" y="14142"/>
                  <a:pt x="19096" y="14142"/>
                  <a:pt x="19096" y="14142"/>
                </a:cubicBezTo>
                <a:cubicBezTo>
                  <a:pt x="19096" y="14276"/>
                  <a:pt x="19066" y="14411"/>
                  <a:pt x="19022" y="14411"/>
                </a:cubicBezTo>
                <a:cubicBezTo>
                  <a:pt x="18985" y="14411"/>
                  <a:pt x="18948" y="14276"/>
                  <a:pt x="18948" y="14142"/>
                </a:cubicBezTo>
                <a:cubicBezTo>
                  <a:pt x="18948" y="7491"/>
                  <a:pt x="18948" y="7491"/>
                  <a:pt x="18948" y="7491"/>
                </a:cubicBezTo>
                <a:cubicBezTo>
                  <a:pt x="18948" y="7330"/>
                  <a:pt x="18985" y="7222"/>
                  <a:pt x="19022" y="7222"/>
                </a:cubicBezTo>
                <a:close/>
                <a:moveTo>
                  <a:pt x="10084" y="7222"/>
                </a:moveTo>
                <a:cubicBezTo>
                  <a:pt x="10130" y="7222"/>
                  <a:pt x="10160" y="7356"/>
                  <a:pt x="10160" y="7491"/>
                </a:cubicBezTo>
                <a:cubicBezTo>
                  <a:pt x="10160" y="14109"/>
                  <a:pt x="10160" y="14109"/>
                  <a:pt x="10160" y="14109"/>
                </a:cubicBezTo>
                <a:cubicBezTo>
                  <a:pt x="10160" y="14270"/>
                  <a:pt x="10130" y="14378"/>
                  <a:pt x="10084" y="14378"/>
                </a:cubicBezTo>
                <a:cubicBezTo>
                  <a:pt x="10046" y="14378"/>
                  <a:pt x="10007" y="14270"/>
                  <a:pt x="10007" y="14109"/>
                </a:cubicBezTo>
                <a:cubicBezTo>
                  <a:pt x="10007" y="7491"/>
                  <a:pt x="10007" y="7491"/>
                  <a:pt x="10007" y="7491"/>
                </a:cubicBezTo>
                <a:cubicBezTo>
                  <a:pt x="10007" y="7356"/>
                  <a:pt x="10046" y="7222"/>
                  <a:pt x="10084" y="7222"/>
                </a:cubicBezTo>
                <a:close/>
                <a:moveTo>
                  <a:pt x="4720" y="7189"/>
                </a:moveTo>
                <a:cubicBezTo>
                  <a:pt x="4766" y="7189"/>
                  <a:pt x="4796" y="7297"/>
                  <a:pt x="4796" y="7459"/>
                </a:cubicBezTo>
                <a:cubicBezTo>
                  <a:pt x="4796" y="14174"/>
                  <a:pt x="4796" y="14174"/>
                  <a:pt x="4796" y="14174"/>
                </a:cubicBezTo>
                <a:cubicBezTo>
                  <a:pt x="4796" y="14309"/>
                  <a:pt x="4766" y="14444"/>
                  <a:pt x="4720" y="14444"/>
                </a:cubicBezTo>
                <a:cubicBezTo>
                  <a:pt x="4682" y="14444"/>
                  <a:pt x="4643" y="14309"/>
                  <a:pt x="4643" y="14174"/>
                </a:cubicBezTo>
                <a:cubicBezTo>
                  <a:pt x="4643" y="7459"/>
                  <a:pt x="4643" y="7459"/>
                  <a:pt x="4643" y="7459"/>
                </a:cubicBezTo>
                <a:cubicBezTo>
                  <a:pt x="4643" y="7297"/>
                  <a:pt x="4682" y="7189"/>
                  <a:pt x="4720" y="7189"/>
                </a:cubicBezTo>
                <a:close/>
                <a:moveTo>
                  <a:pt x="19558" y="7008"/>
                </a:moveTo>
                <a:cubicBezTo>
                  <a:pt x="19602" y="7008"/>
                  <a:pt x="19632" y="7143"/>
                  <a:pt x="19632" y="7277"/>
                </a:cubicBezTo>
                <a:cubicBezTo>
                  <a:pt x="19632" y="14323"/>
                  <a:pt x="19632" y="14323"/>
                  <a:pt x="19632" y="14323"/>
                </a:cubicBezTo>
                <a:cubicBezTo>
                  <a:pt x="19632" y="14484"/>
                  <a:pt x="19602" y="14592"/>
                  <a:pt x="19558" y="14592"/>
                </a:cubicBezTo>
                <a:cubicBezTo>
                  <a:pt x="19521" y="14592"/>
                  <a:pt x="19484" y="14484"/>
                  <a:pt x="19484" y="14323"/>
                </a:cubicBezTo>
                <a:cubicBezTo>
                  <a:pt x="19484" y="7277"/>
                  <a:pt x="19484" y="7277"/>
                  <a:pt x="19484" y="7277"/>
                </a:cubicBezTo>
                <a:cubicBezTo>
                  <a:pt x="19484" y="7143"/>
                  <a:pt x="19521" y="7008"/>
                  <a:pt x="19558" y="7008"/>
                </a:cubicBezTo>
                <a:close/>
                <a:moveTo>
                  <a:pt x="18664" y="7008"/>
                </a:moveTo>
                <a:cubicBezTo>
                  <a:pt x="18709" y="7008"/>
                  <a:pt x="18740" y="7143"/>
                  <a:pt x="18740" y="7277"/>
                </a:cubicBezTo>
                <a:cubicBezTo>
                  <a:pt x="18740" y="14323"/>
                  <a:pt x="18740" y="14323"/>
                  <a:pt x="18740" y="14323"/>
                </a:cubicBezTo>
                <a:cubicBezTo>
                  <a:pt x="18740" y="14484"/>
                  <a:pt x="18709" y="14592"/>
                  <a:pt x="18664" y="14592"/>
                </a:cubicBezTo>
                <a:cubicBezTo>
                  <a:pt x="18625" y="14592"/>
                  <a:pt x="18587" y="14484"/>
                  <a:pt x="18587" y="14323"/>
                </a:cubicBezTo>
                <a:cubicBezTo>
                  <a:pt x="18587" y="7277"/>
                  <a:pt x="18587" y="7277"/>
                  <a:pt x="18587" y="7277"/>
                </a:cubicBezTo>
                <a:cubicBezTo>
                  <a:pt x="18587" y="7143"/>
                  <a:pt x="18625" y="7008"/>
                  <a:pt x="18664" y="7008"/>
                </a:cubicBezTo>
                <a:close/>
                <a:moveTo>
                  <a:pt x="17770" y="7008"/>
                </a:moveTo>
                <a:cubicBezTo>
                  <a:pt x="17814" y="7008"/>
                  <a:pt x="17844" y="7143"/>
                  <a:pt x="17844" y="7277"/>
                </a:cubicBezTo>
                <a:cubicBezTo>
                  <a:pt x="17844" y="14323"/>
                  <a:pt x="17844" y="14323"/>
                  <a:pt x="17844" y="14323"/>
                </a:cubicBezTo>
                <a:cubicBezTo>
                  <a:pt x="17844" y="14484"/>
                  <a:pt x="17814" y="14592"/>
                  <a:pt x="17770" y="14592"/>
                </a:cubicBezTo>
                <a:cubicBezTo>
                  <a:pt x="17733" y="14592"/>
                  <a:pt x="17695" y="14484"/>
                  <a:pt x="17695" y="14323"/>
                </a:cubicBezTo>
                <a:cubicBezTo>
                  <a:pt x="17695" y="7277"/>
                  <a:pt x="17695" y="7277"/>
                  <a:pt x="17695" y="7277"/>
                </a:cubicBezTo>
                <a:cubicBezTo>
                  <a:pt x="17695" y="7143"/>
                  <a:pt x="17733" y="7008"/>
                  <a:pt x="17770" y="7008"/>
                </a:cubicBezTo>
                <a:close/>
                <a:moveTo>
                  <a:pt x="10442" y="6975"/>
                </a:moveTo>
                <a:cubicBezTo>
                  <a:pt x="10486" y="6975"/>
                  <a:pt x="10516" y="7083"/>
                  <a:pt x="10516" y="7245"/>
                </a:cubicBezTo>
                <a:cubicBezTo>
                  <a:pt x="10516" y="14388"/>
                  <a:pt x="10516" y="14388"/>
                  <a:pt x="10516" y="14388"/>
                </a:cubicBezTo>
                <a:cubicBezTo>
                  <a:pt x="10516" y="14523"/>
                  <a:pt x="10486" y="14658"/>
                  <a:pt x="10442" y="14658"/>
                </a:cubicBezTo>
                <a:cubicBezTo>
                  <a:pt x="10405" y="14658"/>
                  <a:pt x="10368" y="14523"/>
                  <a:pt x="10368" y="14388"/>
                </a:cubicBezTo>
                <a:cubicBezTo>
                  <a:pt x="10368" y="7245"/>
                  <a:pt x="10368" y="7245"/>
                  <a:pt x="10368" y="7245"/>
                </a:cubicBezTo>
                <a:cubicBezTo>
                  <a:pt x="10368" y="7083"/>
                  <a:pt x="10405" y="6975"/>
                  <a:pt x="10442" y="6975"/>
                </a:cubicBezTo>
                <a:close/>
                <a:moveTo>
                  <a:pt x="3470" y="6975"/>
                </a:moveTo>
                <a:cubicBezTo>
                  <a:pt x="3514" y="6975"/>
                  <a:pt x="3544" y="7083"/>
                  <a:pt x="3544" y="7245"/>
                </a:cubicBezTo>
                <a:cubicBezTo>
                  <a:pt x="3544" y="14388"/>
                  <a:pt x="3544" y="14388"/>
                  <a:pt x="3544" y="14388"/>
                </a:cubicBezTo>
                <a:cubicBezTo>
                  <a:pt x="3544" y="14523"/>
                  <a:pt x="3514" y="14658"/>
                  <a:pt x="3470" y="14658"/>
                </a:cubicBezTo>
                <a:cubicBezTo>
                  <a:pt x="3433" y="14658"/>
                  <a:pt x="3396" y="14523"/>
                  <a:pt x="3396" y="14388"/>
                </a:cubicBezTo>
                <a:cubicBezTo>
                  <a:pt x="3396" y="7245"/>
                  <a:pt x="3396" y="7245"/>
                  <a:pt x="3396" y="7245"/>
                </a:cubicBezTo>
                <a:cubicBezTo>
                  <a:pt x="3396" y="7083"/>
                  <a:pt x="3433" y="6975"/>
                  <a:pt x="3470" y="6975"/>
                </a:cubicBezTo>
                <a:close/>
                <a:moveTo>
                  <a:pt x="2218" y="6975"/>
                </a:moveTo>
                <a:cubicBezTo>
                  <a:pt x="2262" y="6975"/>
                  <a:pt x="2292" y="7083"/>
                  <a:pt x="2292" y="7245"/>
                </a:cubicBezTo>
                <a:cubicBezTo>
                  <a:pt x="2292" y="14388"/>
                  <a:pt x="2292" y="14388"/>
                  <a:pt x="2292" y="14388"/>
                </a:cubicBezTo>
                <a:cubicBezTo>
                  <a:pt x="2292" y="14523"/>
                  <a:pt x="2262" y="14658"/>
                  <a:pt x="2218" y="14658"/>
                </a:cubicBezTo>
                <a:cubicBezTo>
                  <a:pt x="2181" y="14658"/>
                  <a:pt x="2144" y="14523"/>
                  <a:pt x="2144" y="14388"/>
                </a:cubicBezTo>
                <a:cubicBezTo>
                  <a:pt x="2144" y="7245"/>
                  <a:pt x="2144" y="7245"/>
                  <a:pt x="2144" y="7245"/>
                </a:cubicBezTo>
                <a:cubicBezTo>
                  <a:pt x="2144" y="7083"/>
                  <a:pt x="2181" y="6975"/>
                  <a:pt x="2218" y="6975"/>
                </a:cubicBezTo>
                <a:close/>
                <a:moveTo>
                  <a:pt x="14910" y="6860"/>
                </a:moveTo>
                <a:cubicBezTo>
                  <a:pt x="14954" y="6860"/>
                  <a:pt x="14984" y="6968"/>
                  <a:pt x="14984" y="7130"/>
                </a:cubicBezTo>
                <a:cubicBezTo>
                  <a:pt x="14984" y="14487"/>
                  <a:pt x="14984" y="14487"/>
                  <a:pt x="14984" y="14487"/>
                </a:cubicBezTo>
                <a:cubicBezTo>
                  <a:pt x="14984" y="14622"/>
                  <a:pt x="14954" y="14756"/>
                  <a:pt x="14910" y="14756"/>
                </a:cubicBezTo>
                <a:cubicBezTo>
                  <a:pt x="14873" y="14756"/>
                  <a:pt x="14836" y="14622"/>
                  <a:pt x="14836" y="14487"/>
                </a:cubicBezTo>
                <a:cubicBezTo>
                  <a:pt x="14836" y="7130"/>
                  <a:pt x="14836" y="7130"/>
                  <a:pt x="14836" y="7130"/>
                </a:cubicBezTo>
                <a:cubicBezTo>
                  <a:pt x="14836" y="6968"/>
                  <a:pt x="14873" y="6860"/>
                  <a:pt x="14910" y="6860"/>
                </a:cubicBezTo>
                <a:close/>
                <a:moveTo>
                  <a:pt x="5258" y="6860"/>
                </a:moveTo>
                <a:cubicBezTo>
                  <a:pt x="5303" y="6860"/>
                  <a:pt x="5332" y="6968"/>
                  <a:pt x="5332" y="7130"/>
                </a:cubicBezTo>
                <a:cubicBezTo>
                  <a:pt x="5332" y="14487"/>
                  <a:pt x="5332" y="14487"/>
                  <a:pt x="5332" y="14487"/>
                </a:cubicBezTo>
                <a:cubicBezTo>
                  <a:pt x="5332" y="14622"/>
                  <a:pt x="5303" y="14756"/>
                  <a:pt x="5258" y="14756"/>
                </a:cubicBezTo>
                <a:cubicBezTo>
                  <a:pt x="5221" y="14756"/>
                  <a:pt x="5184" y="14622"/>
                  <a:pt x="5184" y="14487"/>
                </a:cubicBezTo>
                <a:cubicBezTo>
                  <a:pt x="5184" y="7130"/>
                  <a:pt x="5184" y="7130"/>
                  <a:pt x="5184" y="7130"/>
                </a:cubicBezTo>
                <a:cubicBezTo>
                  <a:pt x="5184" y="6968"/>
                  <a:pt x="5221" y="6860"/>
                  <a:pt x="5258" y="6860"/>
                </a:cubicBezTo>
                <a:close/>
                <a:moveTo>
                  <a:pt x="4542" y="6811"/>
                </a:moveTo>
                <a:cubicBezTo>
                  <a:pt x="4586" y="6811"/>
                  <a:pt x="4616" y="6945"/>
                  <a:pt x="4616" y="7080"/>
                </a:cubicBezTo>
                <a:cubicBezTo>
                  <a:pt x="4616" y="14520"/>
                  <a:pt x="4616" y="14520"/>
                  <a:pt x="4616" y="14520"/>
                </a:cubicBezTo>
                <a:cubicBezTo>
                  <a:pt x="4616" y="14682"/>
                  <a:pt x="4586" y="14789"/>
                  <a:pt x="4542" y="14789"/>
                </a:cubicBezTo>
                <a:cubicBezTo>
                  <a:pt x="4505" y="14789"/>
                  <a:pt x="4468" y="14682"/>
                  <a:pt x="4468" y="14520"/>
                </a:cubicBezTo>
                <a:cubicBezTo>
                  <a:pt x="4468" y="7080"/>
                  <a:pt x="4468" y="7080"/>
                  <a:pt x="4468" y="7080"/>
                </a:cubicBezTo>
                <a:cubicBezTo>
                  <a:pt x="4468" y="6945"/>
                  <a:pt x="4505" y="6811"/>
                  <a:pt x="4542" y="6811"/>
                </a:cubicBezTo>
                <a:close/>
                <a:moveTo>
                  <a:pt x="14552" y="6761"/>
                </a:moveTo>
                <a:cubicBezTo>
                  <a:pt x="14597" y="6761"/>
                  <a:pt x="14628" y="6869"/>
                  <a:pt x="14628" y="7031"/>
                </a:cubicBezTo>
                <a:cubicBezTo>
                  <a:pt x="14628" y="14569"/>
                  <a:pt x="14628" y="14569"/>
                  <a:pt x="14628" y="14569"/>
                </a:cubicBezTo>
                <a:cubicBezTo>
                  <a:pt x="14628" y="14731"/>
                  <a:pt x="14597" y="14839"/>
                  <a:pt x="14552" y="14839"/>
                </a:cubicBezTo>
                <a:cubicBezTo>
                  <a:pt x="14513" y="14839"/>
                  <a:pt x="14475" y="14731"/>
                  <a:pt x="14475" y="14569"/>
                </a:cubicBezTo>
                <a:cubicBezTo>
                  <a:pt x="14475" y="7031"/>
                  <a:pt x="14475" y="7031"/>
                  <a:pt x="14475" y="7031"/>
                </a:cubicBezTo>
                <a:cubicBezTo>
                  <a:pt x="14475" y="6869"/>
                  <a:pt x="14513" y="6761"/>
                  <a:pt x="14552" y="6761"/>
                </a:cubicBezTo>
                <a:close/>
                <a:moveTo>
                  <a:pt x="10264" y="6761"/>
                </a:moveTo>
                <a:cubicBezTo>
                  <a:pt x="10310" y="6761"/>
                  <a:pt x="10340" y="6869"/>
                  <a:pt x="10340" y="7031"/>
                </a:cubicBezTo>
                <a:cubicBezTo>
                  <a:pt x="10340" y="14602"/>
                  <a:pt x="10340" y="14602"/>
                  <a:pt x="10340" y="14602"/>
                </a:cubicBezTo>
                <a:cubicBezTo>
                  <a:pt x="10340" y="14737"/>
                  <a:pt x="10310" y="14872"/>
                  <a:pt x="10264" y="14872"/>
                </a:cubicBezTo>
                <a:cubicBezTo>
                  <a:pt x="10226" y="14872"/>
                  <a:pt x="10188" y="14737"/>
                  <a:pt x="10188" y="14602"/>
                </a:cubicBezTo>
                <a:cubicBezTo>
                  <a:pt x="10188" y="7031"/>
                  <a:pt x="10188" y="7031"/>
                  <a:pt x="10188" y="7031"/>
                </a:cubicBezTo>
                <a:cubicBezTo>
                  <a:pt x="10188" y="6869"/>
                  <a:pt x="10226" y="6761"/>
                  <a:pt x="10264" y="6761"/>
                </a:cubicBezTo>
                <a:close/>
                <a:moveTo>
                  <a:pt x="4006" y="6712"/>
                </a:moveTo>
                <a:cubicBezTo>
                  <a:pt x="4050" y="6712"/>
                  <a:pt x="4080" y="6820"/>
                  <a:pt x="4080" y="6981"/>
                </a:cubicBezTo>
                <a:cubicBezTo>
                  <a:pt x="4080" y="14652"/>
                  <a:pt x="4080" y="14652"/>
                  <a:pt x="4080" y="14652"/>
                </a:cubicBezTo>
                <a:cubicBezTo>
                  <a:pt x="4080" y="14786"/>
                  <a:pt x="4050" y="14921"/>
                  <a:pt x="4006" y="14921"/>
                </a:cubicBezTo>
                <a:cubicBezTo>
                  <a:pt x="3969" y="14921"/>
                  <a:pt x="3932" y="14786"/>
                  <a:pt x="3932" y="14652"/>
                </a:cubicBezTo>
                <a:cubicBezTo>
                  <a:pt x="3932" y="6981"/>
                  <a:pt x="3932" y="6981"/>
                  <a:pt x="3932" y="6981"/>
                </a:cubicBezTo>
                <a:cubicBezTo>
                  <a:pt x="3932" y="6820"/>
                  <a:pt x="3969" y="6712"/>
                  <a:pt x="4006" y="6712"/>
                </a:cubicBezTo>
                <a:close/>
                <a:moveTo>
                  <a:pt x="2756" y="6646"/>
                </a:moveTo>
                <a:cubicBezTo>
                  <a:pt x="2802" y="6646"/>
                  <a:pt x="2833" y="6754"/>
                  <a:pt x="2833" y="6916"/>
                </a:cubicBezTo>
                <a:cubicBezTo>
                  <a:pt x="2833" y="14701"/>
                  <a:pt x="2833" y="14701"/>
                  <a:pt x="2833" y="14701"/>
                </a:cubicBezTo>
                <a:cubicBezTo>
                  <a:pt x="2833" y="14836"/>
                  <a:pt x="2802" y="14970"/>
                  <a:pt x="2756" y="14970"/>
                </a:cubicBezTo>
                <a:cubicBezTo>
                  <a:pt x="2718" y="14970"/>
                  <a:pt x="2680" y="14836"/>
                  <a:pt x="2680" y="14701"/>
                </a:cubicBezTo>
                <a:cubicBezTo>
                  <a:pt x="2680" y="6916"/>
                  <a:pt x="2680" y="6916"/>
                  <a:pt x="2680" y="6916"/>
                </a:cubicBezTo>
                <a:cubicBezTo>
                  <a:pt x="2680" y="6754"/>
                  <a:pt x="2718" y="6646"/>
                  <a:pt x="2756" y="6646"/>
                </a:cubicBezTo>
                <a:close/>
                <a:moveTo>
                  <a:pt x="4364" y="6564"/>
                </a:moveTo>
                <a:cubicBezTo>
                  <a:pt x="4410" y="6564"/>
                  <a:pt x="4440" y="6672"/>
                  <a:pt x="4440" y="6833"/>
                </a:cubicBezTo>
                <a:cubicBezTo>
                  <a:pt x="4440" y="14783"/>
                  <a:pt x="4440" y="14783"/>
                  <a:pt x="4440" y="14783"/>
                </a:cubicBezTo>
                <a:cubicBezTo>
                  <a:pt x="4440" y="14918"/>
                  <a:pt x="4410" y="15053"/>
                  <a:pt x="4364" y="15053"/>
                </a:cubicBezTo>
                <a:cubicBezTo>
                  <a:pt x="4326" y="15053"/>
                  <a:pt x="4288" y="14918"/>
                  <a:pt x="4288" y="14783"/>
                </a:cubicBezTo>
                <a:cubicBezTo>
                  <a:pt x="4288" y="6833"/>
                  <a:pt x="4288" y="6833"/>
                  <a:pt x="4288" y="6833"/>
                </a:cubicBezTo>
                <a:cubicBezTo>
                  <a:pt x="4288" y="6672"/>
                  <a:pt x="4326" y="6564"/>
                  <a:pt x="4364" y="6564"/>
                </a:cubicBezTo>
                <a:close/>
                <a:moveTo>
                  <a:pt x="17412" y="6482"/>
                </a:moveTo>
                <a:cubicBezTo>
                  <a:pt x="17457" y="6482"/>
                  <a:pt x="17488" y="6589"/>
                  <a:pt x="17488" y="6751"/>
                </a:cubicBezTo>
                <a:cubicBezTo>
                  <a:pt x="17488" y="14865"/>
                  <a:pt x="17488" y="14865"/>
                  <a:pt x="17488" y="14865"/>
                </a:cubicBezTo>
                <a:cubicBezTo>
                  <a:pt x="17488" y="15000"/>
                  <a:pt x="17457" y="15135"/>
                  <a:pt x="17412" y="15135"/>
                </a:cubicBezTo>
                <a:cubicBezTo>
                  <a:pt x="17373" y="15135"/>
                  <a:pt x="17335" y="15000"/>
                  <a:pt x="17335" y="14865"/>
                </a:cubicBezTo>
                <a:cubicBezTo>
                  <a:pt x="17335" y="6751"/>
                  <a:pt x="17335" y="6751"/>
                  <a:pt x="17335" y="6751"/>
                </a:cubicBezTo>
                <a:cubicBezTo>
                  <a:pt x="17335" y="6589"/>
                  <a:pt x="17373" y="6482"/>
                  <a:pt x="17412" y="6482"/>
                </a:cubicBezTo>
                <a:close/>
                <a:moveTo>
                  <a:pt x="18844" y="6465"/>
                </a:moveTo>
                <a:cubicBezTo>
                  <a:pt x="18890" y="6465"/>
                  <a:pt x="18920" y="6573"/>
                  <a:pt x="18920" y="6735"/>
                </a:cubicBezTo>
                <a:cubicBezTo>
                  <a:pt x="18920" y="14898"/>
                  <a:pt x="18920" y="14898"/>
                  <a:pt x="18920" y="14898"/>
                </a:cubicBezTo>
                <a:cubicBezTo>
                  <a:pt x="18920" y="15033"/>
                  <a:pt x="18890" y="15168"/>
                  <a:pt x="18844" y="15168"/>
                </a:cubicBezTo>
                <a:cubicBezTo>
                  <a:pt x="18806" y="15168"/>
                  <a:pt x="18767" y="15033"/>
                  <a:pt x="18767" y="14898"/>
                </a:cubicBezTo>
                <a:cubicBezTo>
                  <a:pt x="18767" y="6735"/>
                  <a:pt x="18767" y="6735"/>
                  <a:pt x="18767" y="6735"/>
                </a:cubicBezTo>
                <a:cubicBezTo>
                  <a:pt x="18767" y="6573"/>
                  <a:pt x="18806" y="6465"/>
                  <a:pt x="18844" y="6465"/>
                </a:cubicBezTo>
                <a:close/>
                <a:moveTo>
                  <a:pt x="19380" y="6383"/>
                </a:moveTo>
                <a:cubicBezTo>
                  <a:pt x="19426" y="6383"/>
                  <a:pt x="19456" y="6491"/>
                  <a:pt x="19456" y="6652"/>
                </a:cubicBezTo>
                <a:cubicBezTo>
                  <a:pt x="19456" y="14980"/>
                  <a:pt x="19456" y="14980"/>
                  <a:pt x="19456" y="14980"/>
                </a:cubicBezTo>
                <a:cubicBezTo>
                  <a:pt x="19456" y="15115"/>
                  <a:pt x="19426" y="15250"/>
                  <a:pt x="19380" y="15250"/>
                </a:cubicBezTo>
                <a:cubicBezTo>
                  <a:pt x="19342" y="15250"/>
                  <a:pt x="19303" y="15115"/>
                  <a:pt x="19303" y="14980"/>
                </a:cubicBezTo>
                <a:cubicBezTo>
                  <a:pt x="19303" y="6652"/>
                  <a:pt x="19303" y="6652"/>
                  <a:pt x="19303" y="6652"/>
                </a:cubicBezTo>
                <a:cubicBezTo>
                  <a:pt x="19303" y="6491"/>
                  <a:pt x="19342" y="6383"/>
                  <a:pt x="19380" y="6383"/>
                </a:cubicBezTo>
                <a:close/>
                <a:moveTo>
                  <a:pt x="2396" y="6383"/>
                </a:moveTo>
                <a:cubicBezTo>
                  <a:pt x="2442" y="6383"/>
                  <a:pt x="2472" y="6491"/>
                  <a:pt x="2472" y="6652"/>
                </a:cubicBezTo>
                <a:cubicBezTo>
                  <a:pt x="2472" y="14980"/>
                  <a:pt x="2472" y="14980"/>
                  <a:pt x="2472" y="14980"/>
                </a:cubicBezTo>
                <a:cubicBezTo>
                  <a:pt x="2472" y="15115"/>
                  <a:pt x="2442" y="15250"/>
                  <a:pt x="2396" y="15250"/>
                </a:cubicBezTo>
                <a:cubicBezTo>
                  <a:pt x="2358" y="15250"/>
                  <a:pt x="2319" y="15115"/>
                  <a:pt x="2319" y="14980"/>
                </a:cubicBezTo>
                <a:cubicBezTo>
                  <a:pt x="2319" y="6652"/>
                  <a:pt x="2319" y="6652"/>
                  <a:pt x="2319" y="6652"/>
                </a:cubicBezTo>
                <a:cubicBezTo>
                  <a:pt x="2319" y="6491"/>
                  <a:pt x="2358" y="6383"/>
                  <a:pt x="2396" y="6383"/>
                </a:cubicBezTo>
                <a:close/>
                <a:moveTo>
                  <a:pt x="8476" y="6301"/>
                </a:moveTo>
                <a:cubicBezTo>
                  <a:pt x="8522" y="6301"/>
                  <a:pt x="8552" y="6435"/>
                  <a:pt x="8552" y="6570"/>
                </a:cubicBezTo>
                <a:cubicBezTo>
                  <a:pt x="8552" y="15030"/>
                  <a:pt x="8552" y="15030"/>
                  <a:pt x="8552" y="15030"/>
                </a:cubicBezTo>
                <a:cubicBezTo>
                  <a:pt x="8552" y="15192"/>
                  <a:pt x="8522" y="15299"/>
                  <a:pt x="8476" y="15299"/>
                </a:cubicBezTo>
                <a:cubicBezTo>
                  <a:pt x="8438" y="15299"/>
                  <a:pt x="8400" y="15192"/>
                  <a:pt x="8400" y="15030"/>
                </a:cubicBezTo>
                <a:cubicBezTo>
                  <a:pt x="8400" y="6570"/>
                  <a:pt x="8400" y="6570"/>
                  <a:pt x="8400" y="6570"/>
                </a:cubicBezTo>
                <a:cubicBezTo>
                  <a:pt x="8400" y="6435"/>
                  <a:pt x="8438" y="6301"/>
                  <a:pt x="8476" y="6301"/>
                </a:cubicBezTo>
                <a:close/>
                <a:moveTo>
                  <a:pt x="3828" y="6301"/>
                </a:moveTo>
                <a:cubicBezTo>
                  <a:pt x="3874" y="6301"/>
                  <a:pt x="3905" y="6409"/>
                  <a:pt x="3905" y="6570"/>
                </a:cubicBezTo>
                <a:cubicBezTo>
                  <a:pt x="3905" y="15063"/>
                  <a:pt x="3905" y="15063"/>
                  <a:pt x="3905" y="15063"/>
                </a:cubicBezTo>
                <a:cubicBezTo>
                  <a:pt x="3905" y="15197"/>
                  <a:pt x="3874" y="15332"/>
                  <a:pt x="3828" y="15332"/>
                </a:cubicBezTo>
                <a:cubicBezTo>
                  <a:pt x="3790" y="15332"/>
                  <a:pt x="3752" y="15197"/>
                  <a:pt x="3752" y="15063"/>
                </a:cubicBezTo>
                <a:cubicBezTo>
                  <a:pt x="3752" y="6570"/>
                  <a:pt x="3752" y="6570"/>
                  <a:pt x="3752" y="6570"/>
                </a:cubicBezTo>
                <a:cubicBezTo>
                  <a:pt x="3752" y="6409"/>
                  <a:pt x="3790" y="6301"/>
                  <a:pt x="3828" y="6301"/>
                </a:cubicBezTo>
                <a:close/>
                <a:moveTo>
                  <a:pt x="4184" y="6103"/>
                </a:moveTo>
                <a:cubicBezTo>
                  <a:pt x="4230" y="6103"/>
                  <a:pt x="4260" y="6238"/>
                  <a:pt x="4260" y="6373"/>
                </a:cubicBezTo>
                <a:cubicBezTo>
                  <a:pt x="4260" y="15227"/>
                  <a:pt x="4260" y="15227"/>
                  <a:pt x="4260" y="15227"/>
                </a:cubicBezTo>
                <a:cubicBezTo>
                  <a:pt x="4260" y="15389"/>
                  <a:pt x="4230" y="15497"/>
                  <a:pt x="4184" y="15497"/>
                </a:cubicBezTo>
                <a:cubicBezTo>
                  <a:pt x="4146" y="15497"/>
                  <a:pt x="4107" y="15389"/>
                  <a:pt x="4107" y="15227"/>
                </a:cubicBezTo>
                <a:cubicBezTo>
                  <a:pt x="4107" y="6373"/>
                  <a:pt x="4107" y="6373"/>
                  <a:pt x="4107" y="6373"/>
                </a:cubicBezTo>
                <a:cubicBezTo>
                  <a:pt x="4107" y="6238"/>
                  <a:pt x="4146" y="6103"/>
                  <a:pt x="4184" y="6103"/>
                </a:cubicBezTo>
                <a:close/>
                <a:moveTo>
                  <a:pt x="8118" y="6087"/>
                </a:moveTo>
                <a:cubicBezTo>
                  <a:pt x="8162" y="6087"/>
                  <a:pt x="8192" y="6195"/>
                  <a:pt x="8192" y="6356"/>
                </a:cubicBezTo>
                <a:cubicBezTo>
                  <a:pt x="8192" y="15277"/>
                  <a:pt x="8192" y="15277"/>
                  <a:pt x="8192" y="15277"/>
                </a:cubicBezTo>
                <a:cubicBezTo>
                  <a:pt x="8192" y="15411"/>
                  <a:pt x="8162" y="15546"/>
                  <a:pt x="8118" y="15546"/>
                </a:cubicBezTo>
                <a:cubicBezTo>
                  <a:pt x="8081" y="15546"/>
                  <a:pt x="8044" y="15411"/>
                  <a:pt x="8044" y="15277"/>
                </a:cubicBezTo>
                <a:cubicBezTo>
                  <a:pt x="8044" y="6356"/>
                  <a:pt x="8044" y="6356"/>
                  <a:pt x="8044" y="6356"/>
                </a:cubicBezTo>
                <a:cubicBezTo>
                  <a:pt x="8044" y="6195"/>
                  <a:pt x="8081" y="6087"/>
                  <a:pt x="8118" y="6087"/>
                </a:cubicBezTo>
                <a:close/>
                <a:moveTo>
                  <a:pt x="16162" y="6054"/>
                </a:moveTo>
                <a:cubicBezTo>
                  <a:pt x="16206" y="6054"/>
                  <a:pt x="16236" y="6189"/>
                  <a:pt x="16236" y="6324"/>
                </a:cubicBezTo>
                <a:cubicBezTo>
                  <a:pt x="16236" y="15276"/>
                  <a:pt x="16236" y="15276"/>
                  <a:pt x="16236" y="15276"/>
                </a:cubicBezTo>
                <a:cubicBezTo>
                  <a:pt x="16236" y="15438"/>
                  <a:pt x="16206" y="15546"/>
                  <a:pt x="16162" y="15546"/>
                </a:cubicBezTo>
                <a:cubicBezTo>
                  <a:pt x="16125" y="15546"/>
                  <a:pt x="16088" y="15438"/>
                  <a:pt x="16088" y="15276"/>
                </a:cubicBezTo>
                <a:cubicBezTo>
                  <a:pt x="16088" y="6324"/>
                  <a:pt x="16088" y="6324"/>
                  <a:pt x="16088" y="6324"/>
                </a:cubicBezTo>
                <a:cubicBezTo>
                  <a:pt x="16088" y="6189"/>
                  <a:pt x="16125" y="6054"/>
                  <a:pt x="16162" y="6054"/>
                </a:cubicBezTo>
                <a:close/>
                <a:moveTo>
                  <a:pt x="17592" y="5955"/>
                </a:moveTo>
                <a:cubicBezTo>
                  <a:pt x="17638" y="5955"/>
                  <a:pt x="17668" y="6063"/>
                  <a:pt x="17668" y="6225"/>
                </a:cubicBezTo>
                <a:cubicBezTo>
                  <a:pt x="17668" y="15408"/>
                  <a:pt x="17668" y="15408"/>
                  <a:pt x="17668" y="15408"/>
                </a:cubicBezTo>
                <a:cubicBezTo>
                  <a:pt x="17668" y="15543"/>
                  <a:pt x="17638" y="15678"/>
                  <a:pt x="17592" y="15678"/>
                </a:cubicBezTo>
                <a:cubicBezTo>
                  <a:pt x="17554" y="15678"/>
                  <a:pt x="17515" y="15543"/>
                  <a:pt x="17515" y="15408"/>
                </a:cubicBezTo>
                <a:cubicBezTo>
                  <a:pt x="17515" y="6225"/>
                  <a:pt x="17515" y="6225"/>
                  <a:pt x="17515" y="6225"/>
                </a:cubicBezTo>
                <a:cubicBezTo>
                  <a:pt x="17515" y="6063"/>
                  <a:pt x="17554" y="5955"/>
                  <a:pt x="17592" y="5955"/>
                </a:cubicBezTo>
                <a:close/>
                <a:moveTo>
                  <a:pt x="3648" y="5955"/>
                </a:moveTo>
                <a:cubicBezTo>
                  <a:pt x="3694" y="5955"/>
                  <a:pt x="3724" y="6063"/>
                  <a:pt x="3724" y="6225"/>
                </a:cubicBezTo>
                <a:cubicBezTo>
                  <a:pt x="3724" y="15408"/>
                  <a:pt x="3724" y="15408"/>
                  <a:pt x="3724" y="15408"/>
                </a:cubicBezTo>
                <a:cubicBezTo>
                  <a:pt x="3724" y="15543"/>
                  <a:pt x="3694" y="15678"/>
                  <a:pt x="3648" y="15678"/>
                </a:cubicBezTo>
                <a:cubicBezTo>
                  <a:pt x="3610" y="15678"/>
                  <a:pt x="3571" y="15543"/>
                  <a:pt x="3571" y="15408"/>
                </a:cubicBezTo>
                <a:cubicBezTo>
                  <a:pt x="3571" y="6225"/>
                  <a:pt x="3571" y="6225"/>
                  <a:pt x="3571" y="6225"/>
                </a:cubicBezTo>
                <a:cubicBezTo>
                  <a:pt x="3571" y="6063"/>
                  <a:pt x="3610" y="5955"/>
                  <a:pt x="3648" y="5955"/>
                </a:cubicBezTo>
                <a:close/>
                <a:moveTo>
                  <a:pt x="8654" y="5922"/>
                </a:moveTo>
                <a:cubicBezTo>
                  <a:pt x="8698" y="5922"/>
                  <a:pt x="8728" y="6057"/>
                  <a:pt x="8728" y="6192"/>
                </a:cubicBezTo>
                <a:cubicBezTo>
                  <a:pt x="8728" y="15408"/>
                  <a:pt x="8728" y="15408"/>
                  <a:pt x="8728" y="15408"/>
                </a:cubicBezTo>
                <a:cubicBezTo>
                  <a:pt x="8728" y="15570"/>
                  <a:pt x="8698" y="15678"/>
                  <a:pt x="8654" y="15678"/>
                </a:cubicBezTo>
                <a:cubicBezTo>
                  <a:pt x="8617" y="15678"/>
                  <a:pt x="8580" y="15570"/>
                  <a:pt x="8580" y="15408"/>
                </a:cubicBezTo>
                <a:cubicBezTo>
                  <a:pt x="8580" y="6192"/>
                  <a:pt x="8580" y="6192"/>
                  <a:pt x="8580" y="6192"/>
                </a:cubicBezTo>
                <a:cubicBezTo>
                  <a:pt x="8580" y="6057"/>
                  <a:pt x="8617" y="5922"/>
                  <a:pt x="8654" y="5922"/>
                </a:cubicBezTo>
                <a:close/>
                <a:moveTo>
                  <a:pt x="8296" y="5922"/>
                </a:moveTo>
                <a:cubicBezTo>
                  <a:pt x="8342" y="5922"/>
                  <a:pt x="8372" y="6057"/>
                  <a:pt x="8372" y="6192"/>
                </a:cubicBezTo>
                <a:cubicBezTo>
                  <a:pt x="8372" y="15408"/>
                  <a:pt x="8372" y="15408"/>
                  <a:pt x="8372" y="15408"/>
                </a:cubicBezTo>
                <a:cubicBezTo>
                  <a:pt x="8372" y="15570"/>
                  <a:pt x="8342" y="15678"/>
                  <a:pt x="8296" y="15678"/>
                </a:cubicBezTo>
                <a:cubicBezTo>
                  <a:pt x="8258" y="15678"/>
                  <a:pt x="8219" y="15570"/>
                  <a:pt x="8219" y="15408"/>
                </a:cubicBezTo>
                <a:cubicBezTo>
                  <a:pt x="8219" y="6192"/>
                  <a:pt x="8219" y="6192"/>
                  <a:pt x="8219" y="6192"/>
                </a:cubicBezTo>
                <a:cubicBezTo>
                  <a:pt x="8219" y="6057"/>
                  <a:pt x="8258" y="5922"/>
                  <a:pt x="8296" y="5922"/>
                </a:cubicBezTo>
                <a:close/>
                <a:moveTo>
                  <a:pt x="15984" y="5889"/>
                </a:moveTo>
                <a:cubicBezTo>
                  <a:pt x="16030" y="5889"/>
                  <a:pt x="16060" y="6024"/>
                  <a:pt x="16060" y="6159"/>
                </a:cubicBezTo>
                <a:cubicBezTo>
                  <a:pt x="16060" y="15441"/>
                  <a:pt x="16060" y="15441"/>
                  <a:pt x="16060" y="15441"/>
                </a:cubicBezTo>
                <a:cubicBezTo>
                  <a:pt x="16060" y="15603"/>
                  <a:pt x="16030" y="15711"/>
                  <a:pt x="15984" y="15711"/>
                </a:cubicBezTo>
                <a:cubicBezTo>
                  <a:pt x="15946" y="15711"/>
                  <a:pt x="15907" y="15603"/>
                  <a:pt x="15907" y="15441"/>
                </a:cubicBezTo>
                <a:cubicBezTo>
                  <a:pt x="15907" y="6159"/>
                  <a:pt x="15907" y="6159"/>
                  <a:pt x="15907" y="6159"/>
                </a:cubicBezTo>
                <a:cubicBezTo>
                  <a:pt x="15907" y="6024"/>
                  <a:pt x="15946" y="5889"/>
                  <a:pt x="15984" y="5889"/>
                </a:cubicBezTo>
                <a:close/>
                <a:moveTo>
                  <a:pt x="16520" y="5873"/>
                </a:moveTo>
                <a:cubicBezTo>
                  <a:pt x="16566" y="5873"/>
                  <a:pt x="16596" y="6008"/>
                  <a:pt x="16596" y="6142"/>
                </a:cubicBezTo>
                <a:cubicBezTo>
                  <a:pt x="16596" y="15458"/>
                  <a:pt x="16596" y="15458"/>
                  <a:pt x="16596" y="15458"/>
                </a:cubicBezTo>
                <a:cubicBezTo>
                  <a:pt x="16596" y="15619"/>
                  <a:pt x="16566" y="15727"/>
                  <a:pt x="16520" y="15727"/>
                </a:cubicBezTo>
                <a:cubicBezTo>
                  <a:pt x="16482" y="15727"/>
                  <a:pt x="16443" y="15619"/>
                  <a:pt x="16443" y="15458"/>
                </a:cubicBezTo>
                <a:cubicBezTo>
                  <a:pt x="16443" y="6142"/>
                  <a:pt x="16443" y="6142"/>
                  <a:pt x="16443" y="6142"/>
                </a:cubicBezTo>
                <a:cubicBezTo>
                  <a:pt x="16443" y="6008"/>
                  <a:pt x="16482" y="5873"/>
                  <a:pt x="16520" y="5873"/>
                </a:cubicBezTo>
                <a:close/>
                <a:moveTo>
                  <a:pt x="14732" y="5807"/>
                </a:moveTo>
                <a:cubicBezTo>
                  <a:pt x="14778" y="5807"/>
                  <a:pt x="14808" y="5915"/>
                  <a:pt x="14808" y="6077"/>
                </a:cubicBezTo>
                <a:cubicBezTo>
                  <a:pt x="14808" y="15540"/>
                  <a:pt x="14808" y="15540"/>
                  <a:pt x="14808" y="15540"/>
                </a:cubicBezTo>
                <a:cubicBezTo>
                  <a:pt x="14808" y="15674"/>
                  <a:pt x="14778" y="15809"/>
                  <a:pt x="14732" y="15809"/>
                </a:cubicBezTo>
                <a:cubicBezTo>
                  <a:pt x="14694" y="15809"/>
                  <a:pt x="14655" y="15674"/>
                  <a:pt x="14655" y="15540"/>
                </a:cubicBezTo>
                <a:cubicBezTo>
                  <a:pt x="14655" y="6077"/>
                  <a:pt x="14655" y="6077"/>
                  <a:pt x="14655" y="6077"/>
                </a:cubicBezTo>
                <a:cubicBezTo>
                  <a:pt x="14655" y="5915"/>
                  <a:pt x="14694" y="5807"/>
                  <a:pt x="14732" y="5807"/>
                </a:cubicBezTo>
                <a:close/>
                <a:moveTo>
                  <a:pt x="13660" y="5708"/>
                </a:moveTo>
                <a:cubicBezTo>
                  <a:pt x="13706" y="5708"/>
                  <a:pt x="13736" y="5816"/>
                  <a:pt x="13736" y="5978"/>
                </a:cubicBezTo>
                <a:cubicBezTo>
                  <a:pt x="13736" y="15655"/>
                  <a:pt x="13736" y="15655"/>
                  <a:pt x="13736" y="15655"/>
                </a:cubicBezTo>
                <a:cubicBezTo>
                  <a:pt x="13736" y="15790"/>
                  <a:pt x="13706" y="15924"/>
                  <a:pt x="13660" y="15924"/>
                </a:cubicBezTo>
                <a:cubicBezTo>
                  <a:pt x="13622" y="15924"/>
                  <a:pt x="13583" y="15790"/>
                  <a:pt x="13583" y="15655"/>
                </a:cubicBezTo>
                <a:cubicBezTo>
                  <a:pt x="13583" y="5978"/>
                  <a:pt x="13583" y="5978"/>
                  <a:pt x="13583" y="5978"/>
                </a:cubicBezTo>
                <a:cubicBezTo>
                  <a:pt x="13583" y="5816"/>
                  <a:pt x="13622" y="5708"/>
                  <a:pt x="13660" y="5708"/>
                </a:cubicBezTo>
                <a:close/>
                <a:moveTo>
                  <a:pt x="15804" y="5676"/>
                </a:moveTo>
                <a:cubicBezTo>
                  <a:pt x="15850" y="5676"/>
                  <a:pt x="15880" y="5810"/>
                  <a:pt x="15880" y="5945"/>
                </a:cubicBezTo>
                <a:cubicBezTo>
                  <a:pt x="15880" y="15655"/>
                  <a:pt x="15880" y="15655"/>
                  <a:pt x="15880" y="15655"/>
                </a:cubicBezTo>
                <a:cubicBezTo>
                  <a:pt x="15880" y="15817"/>
                  <a:pt x="15850" y="15924"/>
                  <a:pt x="15804" y="15924"/>
                </a:cubicBezTo>
                <a:cubicBezTo>
                  <a:pt x="15765" y="15924"/>
                  <a:pt x="15727" y="15817"/>
                  <a:pt x="15727" y="15655"/>
                </a:cubicBezTo>
                <a:cubicBezTo>
                  <a:pt x="15727" y="5945"/>
                  <a:pt x="15727" y="5945"/>
                  <a:pt x="15727" y="5945"/>
                </a:cubicBezTo>
                <a:cubicBezTo>
                  <a:pt x="15727" y="5810"/>
                  <a:pt x="15765" y="5676"/>
                  <a:pt x="15804" y="5676"/>
                </a:cubicBezTo>
                <a:close/>
                <a:moveTo>
                  <a:pt x="17234" y="5626"/>
                </a:moveTo>
                <a:cubicBezTo>
                  <a:pt x="17278" y="5626"/>
                  <a:pt x="17308" y="5761"/>
                  <a:pt x="17308" y="5896"/>
                </a:cubicBezTo>
                <a:cubicBezTo>
                  <a:pt x="17308" y="15704"/>
                  <a:pt x="17308" y="15704"/>
                  <a:pt x="17308" y="15704"/>
                </a:cubicBezTo>
                <a:cubicBezTo>
                  <a:pt x="17308" y="15866"/>
                  <a:pt x="17278" y="15974"/>
                  <a:pt x="17234" y="15974"/>
                </a:cubicBezTo>
                <a:cubicBezTo>
                  <a:pt x="17197" y="15974"/>
                  <a:pt x="17160" y="15866"/>
                  <a:pt x="17160" y="15704"/>
                </a:cubicBezTo>
                <a:cubicBezTo>
                  <a:pt x="17160" y="5896"/>
                  <a:pt x="17160" y="5896"/>
                  <a:pt x="17160" y="5896"/>
                </a:cubicBezTo>
                <a:cubicBezTo>
                  <a:pt x="17160" y="5761"/>
                  <a:pt x="17197" y="5626"/>
                  <a:pt x="17234" y="5626"/>
                </a:cubicBezTo>
                <a:close/>
                <a:moveTo>
                  <a:pt x="19200" y="5577"/>
                </a:moveTo>
                <a:cubicBezTo>
                  <a:pt x="19245" y="5577"/>
                  <a:pt x="19276" y="5685"/>
                  <a:pt x="19276" y="5846"/>
                </a:cubicBezTo>
                <a:cubicBezTo>
                  <a:pt x="19276" y="15787"/>
                  <a:pt x="19276" y="15787"/>
                  <a:pt x="19276" y="15787"/>
                </a:cubicBezTo>
                <a:cubicBezTo>
                  <a:pt x="19276" y="15921"/>
                  <a:pt x="19245" y="16056"/>
                  <a:pt x="19200" y="16056"/>
                </a:cubicBezTo>
                <a:cubicBezTo>
                  <a:pt x="19161" y="16056"/>
                  <a:pt x="19123" y="15921"/>
                  <a:pt x="19123" y="15787"/>
                </a:cubicBezTo>
                <a:cubicBezTo>
                  <a:pt x="19123" y="5846"/>
                  <a:pt x="19123" y="5846"/>
                  <a:pt x="19123" y="5846"/>
                </a:cubicBezTo>
                <a:cubicBezTo>
                  <a:pt x="19123" y="5685"/>
                  <a:pt x="19161" y="5577"/>
                  <a:pt x="19200" y="5577"/>
                </a:cubicBezTo>
                <a:close/>
                <a:moveTo>
                  <a:pt x="7940" y="5495"/>
                </a:moveTo>
                <a:cubicBezTo>
                  <a:pt x="7986" y="5495"/>
                  <a:pt x="8017" y="5629"/>
                  <a:pt x="8017" y="5764"/>
                </a:cubicBezTo>
                <a:cubicBezTo>
                  <a:pt x="8017" y="15836"/>
                  <a:pt x="8017" y="15836"/>
                  <a:pt x="8017" y="15836"/>
                </a:cubicBezTo>
                <a:cubicBezTo>
                  <a:pt x="8017" y="15971"/>
                  <a:pt x="7986" y="16105"/>
                  <a:pt x="7940" y="16105"/>
                </a:cubicBezTo>
                <a:cubicBezTo>
                  <a:pt x="7902" y="16105"/>
                  <a:pt x="7864" y="15971"/>
                  <a:pt x="7864" y="15836"/>
                </a:cubicBezTo>
                <a:cubicBezTo>
                  <a:pt x="7864" y="5764"/>
                  <a:pt x="7864" y="5764"/>
                  <a:pt x="7864" y="5764"/>
                </a:cubicBezTo>
                <a:cubicBezTo>
                  <a:pt x="7864" y="5629"/>
                  <a:pt x="7902" y="5495"/>
                  <a:pt x="7940" y="5495"/>
                </a:cubicBezTo>
                <a:close/>
                <a:moveTo>
                  <a:pt x="13480" y="5445"/>
                </a:moveTo>
                <a:cubicBezTo>
                  <a:pt x="13526" y="5445"/>
                  <a:pt x="13556" y="5553"/>
                  <a:pt x="13556" y="5714"/>
                </a:cubicBezTo>
                <a:cubicBezTo>
                  <a:pt x="13556" y="15918"/>
                  <a:pt x="13556" y="15918"/>
                  <a:pt x="13556" y="15918"/>
                </a:cubicBezTo>
                <a:cubicBezTo>
                  <a:pt x="13556" y="16053"/>
                  <a:pt x="13526" y="16188"/>
                  <a:pt x="13480" y="16188"/>
                </a:cubicBezTo>
                <a:cubicBezTo>
                  <a:pt x="13442" y="16188"/>
                  <a:pt x="13403" y="16053"/>
                  <a:pt x="13403" y="15918"/>
                </a:cubicBezTo>
                <a:cubicBezTo>
                  <a:pt x="13403" y="5714"/>
                  <a:pt x="13403" y="5714"/>
                  <a:pt x="13403" y="5714"/>
                </a:cubicBezTo>
                <a:cubicBezTo>
                  <a:pt x="13403" y="5553"/>
                  <a:pt x="13442" y="5445"/>
                  <a:pt x="13480" y="5445"/>
                </a:cubicBezTo>
                <a:close/>
                <a:moveTo>
                  <a:pt x="2576" y="5297"/>
                </a:moveTo>
                <a:cubicBezTo>
                  <a:pt x="2622" y="5297"/>
                  <a:pt x="2652" y="5405"/>
                  <a:pt x="2652" y="5567"/>
                </a:cubicBezTo>
                <a:cubicBezTo>
                  <a:pt x="2652" y="16050"/>
                  <a:pt x="2652" y="16050"/>
                  <a:pt x="2652" y="16050"/>
                </a:cubicBezTo>
                <a:cubicBezTo>
                  <a:pt x="2652" y="16185"/>
                  <a:pt x="2622" y="16319"/>
                  <a:pt x="2576" y="16319"/>
                </a:cubicBezTo>
                <a:cubicBezTo>
                  <a:pt x="2538" y="16319"/>
                  <a:pt x="2500" y="16185"/>
                  <a:pt x="2500" y="16050"/>
                </a:cubicBezTo>
                <a:cubicBezTo>
                  <a:pt x="2500" y="5567"/>
                  <a:pt x="2500" y="5567"/>
                  <a:pt x="2500" y="5567"/>
                </a:cubicBezTo>
                <a:cubicBezTo>
                  <a:pt x="2500" y="5405"/>
                  <a:pt x="2538" y="5297"/>
                  <a:pt x="2576" y="5297"/>
                </a:cubicBezTo>
                <a:close/>
                <a:moveTo>
                  <a:pt x="16340" y="5001"/>
                </a:moveTo>
                <a:cubicBezTo>
                  <a:pt x="16386" y="5001"/>
                  <a:pt x="16416" y="5136"/>
                  <a:pt x="16416" y="5271"/>
                </a:cubicBezTo>
                <a:cubicBezTo>
                  <a:pt x="16416" y="16329"/>
                  <a:pt x="16416" y="16329"/>
                  <a:pt x="16416" y="16329"/>
                </a:cubicBezTo>
                <a:cubicBezTo>
                  <a:pt x="16416" y="16491"/>
                  <a:pt x="16386" y="16599"/>
                  <a:pt x="16340" y="16599"/>
                </a:cubicBezTo>
                <a:cubicBezTo>
                  <a:pt x="16301" y="16599"/>
                  <a:pt x="16263" y="16491"/>
                  <a:pt x="16263" y="16329"/>
                </a:cubicBezTo>
                <a:cubicBezTo>
                  <a:pt x="16263" y="5271"/>
                  <a:pt x="16263" y="5271"/>
                  <a:pt x="16263" y="5271"/>
                </a:cubicBezTo>
                <a:cubicBezTo>
                  <a:pt x="16263" y="5136"/>
                  <a:pt x="16301" y="5001"/>
                  <a:pt x="16340" y="5001"/>
                </a:cubicBezTo>
                <a:close/>
                <a:moveTo>
                  <a:pt x="3292" y="4919"/>
                </a:moveTo>
                <a:cubicBezTo>
                  <a:pt x="3338" y="4919"/>
                  <a:pt x="3369" y="5027"/>
                  <a:pt x="3369" y="5188"/>
                </a:cubicBezTo>
                <a:cubicBezTo>
                  <a:pt x="3369" y="16428"/>
                  <a:pt x="3369" y="16428"/>
                  <a:pt x="3369" y="16428"/>
                </a:cubicBezTo>
                <a:cubicBezTo>
                  <a:pt x="3369" y="16563"/>
                  <a:pt x="3338" y="16698"/>
                  <a:pt x="3292" y="16698"/>
                </a:cubicBezTo>
                <a:cubicBezTo>
                  <a:pt x="3254" y="16698"/>
                  <a:pt x="3216" y="16563"/>
                  <a:pt x="3216" y="16428"/>
                </a:cubicBezTo>
                <a:cubicBezTo>
                  <a:pt x="3216" y="5188"/>
                  <a:pt x="3216" y="5188"/>
                  <a:pt x="3216" y="5188"/>
                </a:cubicBezTo>
                <a:cubicBezTo>
                  <a:pt x="3216" y="5027"/>
                  <a:pt x="3254" y="4919"/>
                  <a:pt x="3292" y="4919"/>
                </a:cubicBezTo>
                <a:close/>
                <a:moveTo>
                  <a:pt x="17056" y="4738"/>
                </a:moveTo>
                <a:cubicBezTo>
                  <a:pt x="17102" y="4738"/>
                  <a:pt x="17132" y="4873"/>
                  <a:pt x="17132" y="5007"/>
                </a:cubicBezTo>
                <a:cubicBezTo>
                  <a:pt x="17132" y="16593"/>
                  <a:pt x="17132" y="16593"/>
                  <a:pt x="17132" y="16593"/>
                </a:cubicBezTo>
                <a:cubicBezTo>
                  <a:pt x="17132" y="16754"/>
                  <a:pt x="17102" y="16862"/>
                  <a:pt x="17056" y="16862"/>
                </a:cubicBezTo>
                <a:cubicBezTo>
                  <a:pt x="17018" y="16862"/>
                  <a:pt x="16979" y="16754"/>
                  <a:pt x="16979" y="16593"/>
                </a:cubicBezTo>
                <a:cubicBezTo>
                  <a:pt x="16979" y="5007"/>
                  <a:pt x="16979" y="5007"/>
                  <a:pt x="16979" y="5007"/>
                </a:cubicBezTo>
                <a:cubicBezTo>
                  <a:pt x="16979" y="4873"/>
                  <a:pt x="17018" y="4738"/>
                  <a:pt x="17056" y="4738"/>
                </a:cubicBezTo>
                <a:close/>
                <a:moveTo>
                  <a:pt x="13838" y="4705"/>
                </a:moveTo>
                <a:cubicBezTo>
                  <a:pt x="13882" y="4705"/>
                  <a:pt x="13912" y="4813"/>
                  <a:pt x="13912" y="4974"/>
                </a:cubicBezTo>
                <a:cubicBezTo>
                  <a:pt x="13912" y="16642"/>
                  <a:pt x="13912" y="16642"/>
                  <a:pt x="13912" y="16642"/>
                </a:cubicBezTo>
                <a:cubicBezTo>
                  <a:pt x="13912" y="16777"/>
                  <a:pt x="13882" y="16912"/>
                  <a:pt x="13838" y="16912"/>
                </a:cubicBezTo>
                <a:cubicBezTo>
                  <a:pt x="13801" y="16912"/>
                  <a:pt x="13764" y="16777"/>
                  <a:pt x="13764" y="16642"/>
                </a:cubicBezTo>
                <a:cubicBezTo>
                  <a:pt x="13764" y="4974"/>
                  <a:pt x="13764" y="4974"/>
                  <a:pt x="13764" y="4974"/>
                </a:cubicBezTo>
                <a:cubicBezTo>
                  <a:pt x="13764" y="4813"/>
                  <a:pt x="13801" y="4705"/>
                  <a:pt x="13838" y="4705"/>
                </a:cubicBezTo>
                <a:close/>
                <a:moveTo>
                  <a:pt x="7580" y="4623"/>
                </a:moveTo>
                <a:cubicBezTo>
                  <a:pt x="7626" y="4623"/>
                  <a:pt x="7656" y="4758"/>
                  <a:pt x="7656" y="4892"/>
                </a:cubicBezTo>
                <a:cubicBezTo>
                  <a:pt x="7656" y="16708"/>
                  <a:pt x="7656" y="16708"/>
                  <a:pt x="7656" y="16708"/>
                </a:cubicBezTo>
                <a:cubicBezTo>
                  <a:pt x="7656" y="16869"/>
                  <a:pt x="7626" y="16977"/>
                  <a:pt x="7580" y="16977"/>
                </a:cubicBezTo>
                <a:cubicBezTo>
                  <a:pt x="7541" y="16977"/>
                  <a:pt x="7503" y="16869"/>
                  <a:pt x="7503" y="16708"/>
                </a:cubicBezTo>
                <a:cubicBezTo>
                  <a:pt x="7503" y="4892"/>
                  <a:pt x="7503" y="4892"/>
                  <a:pt x="7503" y="4892"/>
                </a:cubicBezTo>
                <a:cubicBezTo>
                  <a:pt x="7503" y="4758"/>
                  <a:pt x="7541" y="4623"/>
                  <a:pt x="7580" y="4623"/>
                </a:cubicBezTo>
                <a:close/>
                <a:moveTo>
                  <a:pt x="2934" y="4540"/>
                </a:moveTo>
                <a:cubicBezTo>
                  <a:pt x="2979" y="4540"/>
                  <a:pt x="3008" y="4675"/>
                  <a:pt x="3008" y="4810"/>
                </a:cubicBezTo>
                <a:cubicBezTo>
                  <a:pt x="3008" y="16790"/>
                  <a:pt x="3008" y="16790"/>
                  <a:pt x="3008" y="16790"/>
                </a:cubicBezTo>
                <a:cubicBezTo>
                  <a:pt x="3008" y="16952"/>
                  <a:pt x="2979" y="17060"/>
                  <a:pt x="2934" y="17060"/>
                </a:cubicBezTo>
                <a:cubicBezTo>
                  <a:pt x="2897" y="17060"/>
                  <a:pt x="2860" y="16952"/>
                  <a:pt x="2860" y="16790"/>
                </a:cubicBezTo>
                <a:cubicBezTo>
                  <a:pt x="2860" y="4810"/>
                  <a:pt x="2860" y="4810"/>
                  <a:pt x="2860" y="4810"/>
                </a:cubicBezTo>
                <a:cubicBezTo>
                  <a:pt x="2860" y="4675"/>
                  <a:pt x="2897" y="4540"/>
                  <a:pt x="2934" y="4540"/>
                </a:cubicBezTo>
                <a:close/>
                <a:moveTo>
                  <a:pt x="7402" y="4228"/>
                </a:moveTo>
                <a:cubicBezTo>
                  <a:pt x="7446" y="4228"/>
                  <a:pt x="7476" y="4336"/>
                  <a:pt x="7476" y="4497"/>
                </a:cubicBezTo>
                <a:cubicBezTo>
                  <a:pt x="7476" y="17136"/>
                  <a:pt x="7476" y="17136"/>
                  <a:pt x="7476" y="17136"/>
                </a:cubicBezTo>
                <a:cubicBezTo>
                  <a:pt x="7476" y="17270"/>
                  <a:pt x="7446" y="17405"/>
                  <a:pt x="7402" y="17405"/>
                </a:cubicBezTo>
                <a:cubicBezTo>
                  <a:pt x="7365" y="17405"/>
                  <a:pt x="7328" y="17270"/>
                  <a:pt x="7328" y="17136"/>
                </a:cubicBezTo>
                <a:cubicBezTo>
                  <a:pt x="7328" y="4497"/>
                  <a:pt x="7328" y="4497"/>
                  <a:pt x="7328" y="4497"/>
                </a:cubicBezTo>
                <a:cubicBezTo>
                  <a:pt x="7328" y="4336"/>
                  <a:pt x="7365" y="4228"/>
                  <a:pt x="7402" y="4228"/>
                </a:cubicBezTo>
                <a:close/>
                <a:moveTo>
                  <a:pt x="3112" y="4096"/>
                </a:moveTo>
                <a:cubicBezTo>
                  <a:pt x="3158" y="4096"/>
                  <a:pt x="3188" y="4204"/>
                  <a:pt x="3188" y="4366"/>
                </a:cubicBezTo>
                <a:cubicBezTo>
                  <a:pt x="3188" y="17267"/>
                  <a:pt x="3188" y="17267"/>
                  <a:pt x="3188" y="17267"/>
                </a:cubicBezTo>
                <a:cubicBezTo>
                  <a:pt x="3188" y="17402"/>
                  <a:pt x="3158" y="17537"/>
                  <a:pt x="3112" y="17537"/>
                </a:cubicBezTo>
                <a:cubicBezTo>
                  <a:pt x="3074" y="17537"/>
                  <a:pt x="3035" y="17402"/>
                  <a:pt x="3035" y="17267"/>
                </a:cubicBezTo>
                <a:cubicBezTo>
                  <a:pt x="3035" y="4366"/>
                  <a:pt x="3035" y="4366"/>
                  <a:pt x="3035" y="4366"/>
                </a:cubicBezTo>
                <a:cubicBezTo>
                  <a:pt x="3035" y="4204"/>
                  <a:pt x="3074" y="4096"/>
                  <a:pt x="3112" y="4096"/>
                </a:cubicBezTo>
                <a:close/>
                <a:moveTo>
                  <a:pt x="16876" y="4014"/>
                </a:moveTo>
                <a:cubicBezTo>
                  <a:pt x="16921" y="4014"/>
                  <a:pt x="16952" y="4122"/>
                  <a:pt x="16952" y="4283"/>
                </a:cubicBezTo>
                <a:cubicBezTo>
                  <a:pt x="16952" y="17317"/>
                  <a:pt x="16952" y="17317"/>
                  <a:pt x="16952" y="17317"/>
                </a:cubicBezTo>
                <a:cubicBezTo>
                  <a:pt x="16952" y="17478"/>
                  <a:pt x="16921" y="17586"/>
                  <a:pt x="16876" y="17586"/>
                </a:cubicBezTo>
                <a:cubicBezTo>
                  <a:pt x="16837" y="17586"/>
                  <a:pt x="16799" y="17478"/>
                  <a:pt x="16799" y="17317"/>
                </a:cubicBezTo>
                <a:cubicBezTo>
                  <a:pt x="16799" y="4283"/>
                  <a:pt x="16799" y="4283"/>
                  <a:pt x="16799" y="4283"/>
                </a:cubicBezTo>
                <a:cubicBezTo>
                  <a:pt x="16799" y="4122"/>
                  <a:pt x="16837" y="4014"/>
                  <a:pt x="16876" y="4014"/>
                </a:cubicBezTo>
                <a:close/>
                <a:moveTo>
                  <a:pt x="14016" y="3932"/>
                </a:moveTo>
                <a:cubicBezTo>
                  <a:pt x="14062" y="3932"/>
                  <a:pt x="14092" y="4066"/>
                  <a:pt x="14092" y="4201"/>
                </a:cubicBezTo>
                <a:cubicBezTo>
                  <a:pt x="14092" y="17399"/>
                  <a:pt x="14092" y="17399"/>
                  <a:pt x="14092" y="17399"/>
                </a:cubicBezTo>
                <a:cubicBezTo>
                  <a:pt x="14092" y="17561"/>
                  <a:pt x="14062" y="17668"/>
                  <a:pt x="14016" y="17668"/>
                </a:cubicBezTo>
                <a:cubicBezTo>
                  <a:pt x="13977" y="17668"/>
                  <a:pt x="13939" y="17561"/>
                  <a:pt x="13939" y="17399"/>
                </a:cubicBezTo>
                <a:cubicBezTo>
                  <a:pt x="13939" y="4201"/>
                  <a:pt x="13939" y="4201"/>
                  <a:pt x="13939" y="4201"/>
                </a:cubicBezTo>
                <a:cubicBezTo>
                  <a:pt x="13939" y="4066"/>
                  <a:pt x="13977" y="3932"/>
                  <a:pt x="14016" y="3932"/>
                </a:cubicBezTo>
                <a:close/>
                <a:moveTo>
                  <a:pt x="7760" y="3882"/>
                </a:moveTo>
                <a:cubicBezTo>
                  <a:pt x="7806" y="3882"/>
                  <a:pt x="7836" y="3990"/>
                  <a:pt x="7836" y="4152"/>
                </a:cubicBezTo>
                <a:cubicBezTo>
                  <a:pt x="7836" y="17481"/>
                  <a:pt x="7836" y="17481"/>
                  <a:pt x="7836" y="17481"/>
                </a:cubicBezTo>
                <a:cubicBezTo>
                  <a:pt x="7836" y="17616"/>
                  <a:pt x="7806" y="17750"/>
                  <a:pt x="7760" y="17750"/>
                </a:cubicBezTo>
                <a:cubicBezTo>
                  <a:pt x="7722" y="17750"/>
                  <a:pt x="7683" y="17616"/>
                  <a:pt x="7683" y="17481"/>
                </a:cubicBezTo>
                <a:cubicBezTo>
                  <a:pt x="7683" y="4152"/>
                  <a:pt x="7683" y="4152"/>
                  <a:pt x="7683" y="4152"/>
                </a:cubicBezTo>
                <a:cubicBezTo>
                  <a:pt x="7683" y="3990"/>
                  <a:pt x="7722" y="3882"/>
                  <a:pt x="7760" y="3882"/>
                </a:cubicBezTo>
                <a:close/>
                <a:moveTo>
                  <a:pt x="7224" y="3685"/>
                </a:moveTo>
                <a:cubicBezTo>
                  <a:pt x="7270" y="3685"/>
                  <a:pt x="7300" y="3793"/>
                  <a:pt x="7300" y="3955"/>
                </a:cubicBezTo>
                <a:cubicBezTo>
                  <a:pt x="7300" y="17678"/>
                  <a:pt x="7300" y="17678"/>
                  <a:pt x="7300" y="17678"/>
                </a:cubicBezTo>
                <a:cubicBezTo>
                  <a:pt x="7300" y="17813"/>
                  <a:pt x="7270" y="17948"/>
                  <a:pt x="7224" y="17948"/>
                </a:cubicBezTo>
                <a:cubicBezTo>
                  <a:pt x="7186" y="17948"/>
                  <a:pt x="7147" y="17813"/>
                  <a:pt x="7147" y="17678"/>
                </a:cubicBezTo>
                <a:cubicBezTo>
                  <a:pt x="7147" y="3955"/>
                  <a:pt x="7147" y="3955"/>
                  <a:pt x="7147" y="3955"/>
                </a:cubicBezTo>
                <a:cubicBezTo>
                  <a:pt x="7147" y="3793"/>
                  <a:pt x="7186" y="3685"/>
                  <a:pt x="7224" y="3685"/>
                </a:cubicBezTo>
                <a:close/>
                <a:moveTo>
                  <a:pt x="6508" y="3504"/>
                </a:moveTo>
                <a:cubicBezTo>
                  <a:pt x="6554" y="3504"/>
                  <a:pt x="6584" y="3612"/>
                  <a:pt x="6584" y="3773"/>
                </a:cubicBezTo>
                <a:cubicBezTo>
                  <a:pt x="6584" y="17860"/>
                  <a:pt x="6584" y="17860"/>
                  <a:pt x="6584" y="17860"/>
                </a:cubicBezTo>
                <a:cubicBezTo>
                  <a:pt x="6584" y="17994"/>
                  <a:pt x="6554" y="18129"/>
                  <a:pt x="6508" y="18129"/>
                </a:cubicBezTo>
                <a:cubicBezTo>
                  <a:pt x="6470" y="18129"/>
                  <a:pt x="6431" y="17994"/>
                  <a:pt x="6431" y="17860"/>
                </a:cubicBezTo>
                <a:cubicBezTo>
                  <a:pt x="6431" y="3773"/>
                  <a:pt x="6431" y="3773"/>
                  <a:pt x="6431" y="3773"/>
                </a:cubicBezTo>
                <a:cubicBezTo>
                  <a:pt x="6431" y="3612"/>
                  <a:pt x="6470" y="3504"/>
                  <a:pt x="6508" y="3504"/>
                </a:cubicBezTo>
                <a:close/>
                <a:moveTo>
                  <a:pt x="5616" y="3356"/>
                </a:moveTo>
                <a:cubicBezTo>
                  <a:pt x="5662" y="3356"/>
                  <a:pt x="5693" y="3491"/>
                  <a:pt x="5693" y="3626"/>
                </a:cubicBezTo>
                <a:cubicBezTo>
                  <a:pt x="5693" y="17974"/>
                  <a:pt x="5693" y="17974"/>
                  <a:pt x="5693" y="17974"/>
                </a:cubicBezTo>
                <a:cubicBezTo>
                  <a:pt x="5693" y="18136"/>
                  <a:pt x="5662" y="18244"/>
                  <a:pt x="5616" y="18244"/>
                </a:cubicBezTo>
                <a:cubicBezTo>
                  <a:pt x="5578" y="18244"/>
                  <a:pt x="5540" y="18136"/>
                  <a:pt x="5540" y="17974"/>
                </a:cubicBezTo>
                <a:cubicBezTo>
                  <a:pt x="5540" y="3626"/>
                  <a:pt x="5540" y="3626"/>
                  <a:pt x="5540" y="3626"/>
                </a:cubicBezTo>
                <a:cubicBezTo>
                  <a:pt x="5540" y="3491"/>
                  <a:pt x="5578" y="3356"/>
                  <a:pt x="5616" y="3356"/>
                </a:cubicBezTo>
                <a:close/>
                <a:moveTo>
                  <a:pt x="16698" y="3043"/>
                </a:moveTo>
                <a:cubicBezTo>
                  <a:pt x="16742" y="3043"/>
                  <a:pt x="16772" y="3151"/>
                  <a:pt x="16772" y="3313"/>
                </a:cubicBezTo>
                <a:cubicBezTo>
                  <a:pt x="16772" y="18320"/>
                  <a:pt x="16772" y="18320"/>
                  <a:pt x="16772" y="18320"/>
                </a:cubicBezTo>
                <a:cubicBezTo>
                  <a:pt x="16772" y="18455"/>
                  <a:pt x="16742" y="18589"/>
                  <a:pt x="16698" y="18589"/>
                </a:cubicBezTo>
                <a:cubicBezTo>
                  <a:pt x="16661" y="18589"/>
                  <a:pt x="16624" y="18455"/>
                  <a:pt x="16624" y="18320"/>
                </a:cubicBezTo>
                <a:cubicBezTo>
                  <a:pt x="16624" y="3313"/>
                  <a:pt x="16624" y="3313"/>
                  <a:pt x="16624" y="3313"/>
                </a:cubicBezTo>
                <a:cubicBezTo>
                  <a:pt x="16624" y="3151"/>
                  <a:pt x="16661" y="3043"/>
                  <a:pt x="16698" y="3043"/>
                </a:cubicBezTo>
                <a:close/>
                <a:moveTo>
                  <a:pt x="6330" y="3011"/>
                </a:moveTo>
                <a:cubicBezTo>
                  <a:pt x="6374" y="3011"/>
                  <a:pt x="6404" y="3118"/>
                  <a:pt x="6404" y="3280"/>
                </a:cubicBezTo>
                <a:cubicBezTo>
                  <a:pt x="6404" y="18353"/>
                  <a:pt x="6404" y="18353"/>
                  <a:pt x="6404" y="18353"/>
                </a:cubicBezTo>
                <a:cubicBezTo>
                  <a:pt x="6404" y="18488"/>
                  <a:pt x="6374" y="18622"/>
                  <a:pt x="6330" y="18622"/>
                </a:cubicBezTo>
                <a:cubicBezTo>
                  <a:pt x="6293" y="18622"/>
                  <a:pt x="6256" y="18488"/>
                  <a:pt x="6256" y="18353"/>
                </a:cubicBezTo>
                <a:cubicBezTo>
                  <a:pt x="6256" y="3280"/>
                  <a:pt x="6256" y="3280"/>
                  <a:pt x="6256" y="3280"/>
                </a:cubicBezTo>
                <a:cubicBezTo>
                  <a:pt x="6256" y="3118"/>
                  <a:pt x="6293" y="3011"/>
                  <a:pt x="6330" y="3011"/>
                </a:cubicBezTo>
                <a:close/>
                <a:moveTo>
                  <a:pt x="14374" y="2040"/>
                </a:moveTo>
                <a:cubicBezTo>
                  <a:pt x="14418" y="2040"/>
                  <a:pt x="14448" y="2148"/>
                  <a:pt x="14448" y="2310"/>
                </a:cubicBezTo>
                <a:cubicBezTo>
                  <a:pt x="14448" y="19323"/>
                  <a:pt x="14448" y="19323"/>
                  <a:pt x="14448" y="19323"/>
                </a:cubicBezTo>
                <a:cubicBezTo>
                  <a:pt x="14448" y="19458"/>
                  <a:pt x="14418" y="19593"/>
                  <a:pt x="14374" y="19593"/>
                </a:cubicBezTo>
                <a:cubicBezTo>
                  <a:pt x="14337" y="19593"/>
                  <a:pt x="14300" y="19458"/>
                  <a:pt x="14300" y="19323"/>
                </a:cubicBezTo>
                <a:cubicBezTo>
                  <a:pt x="14300" y="2310"/>
                  <a:pt x="14300" y="2310"/>
                  <a:pt x="14300" y="2310"/>
                </a:cubicBezTo>
                <a:cubicBezTo>
                  <a:pt x="14300" y="2148"/>
                  <a:pt x="14337" y="2040"/>
                  <a:pt x="14374" y="2040"/>
                </a:cubicBezTo>
                <a:close/>
                <a:moveTo>
                  <a:pt x="5794" y="1908"/>
                </a:moveTo>
                <a:cubicBezTo>
                  <a:pt x="5838" y="1908"/>
                  <a:pt x="5868" y="2043"/>
                  <a:pt x="5868" y="2178"/>
                </a:cubicBezTo>
                <a:cubicBezTo>
                  <a:pt x="5868" y="19422"/>
                  <a:pt x="5868" y="19422"/>
                  <a:pt x="5868" y="19422"/>
                </a:cubicBezTo>
                <a:cubicBezTo>
                  <a:pt x="5868" y="19584"/>
                  <a:pt x="5838" y="19692"/>
                  <a:pt x="5794" y="19692"/>
                </a:cubicBezTo>
                <a:cubicBezTo>
                  <a:pt x="5757" y="19692"/>
                  <a:pt x="5720" y="19584"/>
                  <a:pt x="5720" y="19422"/>
                </a:cubicBezTo>
                <a:cubicBezTo>
                  <a:pt x="5720" y="2178"/>
                  <a:pt x="5720" y="2178"/>
                  <a:pt x="5720" y="2178"/>
                </a:cubicBezTo>
                <a:cubicBezTo>
                  <a:pt x="5720" y="2043"/>
                  <a:pt x="5757" y="1908"/>
                  <a:pt x="5794" y="1908"/>
                </a:cubicBezTo>
                <a:close/>
                <a:moveTo>
                  <a:pt x="14196" y="1579"/>
                </a:moveTo>
                <a:cubicBezTo>
                  <a:pt x="14242" y="1579"/>
                  <a:pt x="14272" y="1714"/>
                  <a:pt x="14272" y="1849"/>
                </a:cubicBezTo>
                <a:cubicBezTo>
                  <a:pt x="14272" y="19751"/>
                  <a:pt x="14272" y="19751"/>
                  <a:pt x="14272" y="19751"/>
                </a:cubicBezTo>
                <a:cubicBezTo>
                  <a:pt x="14272" y="19913"/>
                  <a:pt x="14242" y="20021"/>
                  <a:pt x="14196" y="20021"/>
                </a:cubicBezTo>
                <a:cubicBezTo>
                  <a:pt x="14158" y="20021"/>
                  <a:pt x="14119" y="19913"/>
                  <a:pt x="14119" y="19751"/>
                </a:cubicBezTo>
                <a:cubicBezTo>
                  <a:pt x="14119" y="1849"/>
                  <a:pt x="14119" y="1849"/>
                  <a:pt x="14119" y="1849"/>
                </a:cubicBezTo>
                <a:cubicBezTo>
                  <a:pt x="14119" y="1714"/>
                  <a:pt x="14158" y="1579"/>
                  <a:pt x="14196" y="1579"/>
                </a:cubicBezTo>
                <a:close/>
                <a:moveTo>
                  <a:pt x="6152" y="1316"/>
                </a:moveTo>
                <a:cubicBezTo>
                  <a:pt x="6198" y="1316"/>
                  <a:pt x="6228" y="1451"/>
                  <a:pt x="6228" y="1585"/>
                </a:cubicBezTo>
                <a:cubicBezTo>
                  <a:pt x="6228" y="20014"/>
                  <a:pt x="6228" y="20014"/>
                  <a:pt x="6228" y="20014"/>
                </a:cubicBezTo>
                <a:cubicBezTo>
                  <a:pt x="6228" y="20176"/>
                  <a:pt x="6198" y="20284"/>
                  <a:pt x="6152" y="20284"/>
                </a:cubicBezTo>
                <a:cubicBezTo>
                  <a:pt x="6114" y="20284"/>
                  <a:pt x="6076" y="20176"/>
                  <a:pt x="6076" y="20014"/>
                </a:cubicBezTo>
                <a:cubicBezTo>
                  <a:pt x="6076" y="1585"/>
                  <a:pt x="6076" y="1585"/>
                  <a:pt x="6076" y="1585"/>
                </a:cubicBezTo>
                <a:cubicBezTo>
                  <a:pt x="6076" y="1451"/>
                  <a:pt x="6114" y="1316"/>
                  <a:pt x="6152" y="1316"/>
                </a:cubicBezTo>
                <a:close/>
                <a:moveTo>
                  <a:pt x="5972" y="642"/>
                </a:moveTo>
                <a:cubicBezTo>
                  <a:pt x="6018" y="642"/>
                  <a:pt x="6048" y="776"/>
                  <a:pt x="6048" y="911"/>
                </a:cubicBezTo>
                <a:cubicBezTo>
                  <a:pt x="6048" y="20689"/>
                  <a:pt x="6048" y="20689"/>
                  <a:pt x="6048" y="20689"/>
                </a:cubicBezTo>
                <a:cubicBezTo>
                  <a:pt x="6048" y="20851"/>
                  <a:pt x="6018" y="20958"/>
                  <a:pt x="5972" y="20958"/>
                </a:cubicBezTo>
                <a:cubicBezTo>
                  <a:pt x="5934" y="20958"/>
                  <a:pt x="5895" y="20851"/>
                  <a:pt x="5895" y="20689"/>
                </a:cubicBezTo>
                <a:cubicBezTo>
                  <a:pt x="5895" y="911"/>
                  <a:pt x="5895" y="911"/>
                  <a:pt x="5895" y="911"/>
                </a:cubicBezTo>
                <a:cubicBezTo>
                  <a:pt x="5895" y="776"/>
                  <a:pt x="5934" y="642"/>
                  <a:pt x="5972" y="642"/>
                </a:cubicBezTo>
                <a:close/>
                <a:moveTo>
                  <a:pt x="6688" y="477"/>
                </a:moveTo>
                <a:cubicBezTo>
                  <a:pt x="6734" y="477"/>
                  <a:pt x="6764" y="585"/>
                  <a:pt x="6764" y="747"/>
                </a:cubicBezTo>
                <a:cubicBezTo>
                  <a:pt x="6764" y="20853"/>
                  <a:pt x="6764" y="20853"/>
                  <a:pt x="6764" y="20853"/>
                </a:cubicBezTo>
                <a:cubicBezTo>
                  <a:pt x="6764" y="21015"/>
                  <a:pt x="6734" y="21123"/>
                  <a:pt x="6688" y="21123"/>
                </a:cubicBezTo>
                <a:cubicBezTo>
                  <a:pt x="6650" y="21123"/>
                  <a:pt x="6612" y="21015"/>
                  <a:pt x="6612" y="20853"/>
                </a:cubicBezTo>
                <a:cubicBezTo>
                  <a:pt x="6612" y="747"/>
                  <a:pt x="6612" y="747"/>
                  <a:pt x="6612" y="747"/>
                </a:cubicBezTo>
                <a:cubicBezTo>
                  <a:pt x="6612" y="585"/>
                  <a:pt x="6650" y="477"/>
                  <a:pt x="6688" y="477"/>
                </a:cubicBezTo>
                <a:close/>
                <a:moveTo>
                  <a:pt x="7044" y="296"/>
                </a:moveTo>
                <a:cubicBezTo>
                  <a:pt x="7090" y="296"/>
                  <a:pt x="7120" y="404"/>
                  <a:pt x="7120" y="566"/>
                </a:cubicBezTo>
                <a:cubicBezTo>
                  <a:pt x="7120" y="21067"/>
                  <a:pt x="7120" y="21067"/>
                  <a:pt x="7120" y="21067"/>
                </a:cubicBezTo>
                <a:cubicBezTo>
                  <a:pt x="7120" y="21202"/>
                  <a:pt x="7090" y="21337"/>
                  <a:pt x="7044" y="21337"/>
                </a:cubicBezTo>
                <a:cubicBezTo>
                  <a:pt x="7006" y="21337"/>
                  <a:pt x="6967" y="21202"/>
                  <a:pt x="6967" y="21067"/>
                </a:cubicBezTo>
                <a:cubicBezTo>
                  <a:pt x="6967" y="566"/>
                  <a:pt x="6967" y="566"/>
                  <a:pt x="6967" y="566"/>
                </a:cubicBezTo>
                <a:cubicBezTo>
                  <a:pt x="6967" y="404"/>
                  <a:pt x="7006" y="296"/>
                  <a:pt x="7044" y="296"/>
                </a:cubicBezTo>
                <a:close/>
                <a:moveTo>
                  <a:pt x="6866" y="0"/>
                </a:moveTo>
                <a:cubicBezTo>
                  <a:pt x="6910" y="0"/>
                  <a:pt x="6940" y="108"/>
                  <a:pt x="6940" y="269"/>
                </a:cubicBezTo>
                <a:cubicBezTo>
                  <a:pt x="6940" y="21331"/>
                  <a:pt x="6940" y="21331"/>
                  <a:pt x="6940" y="21331"/>
                </a:cubicBezTo>
                <a:cubicBezTo>
                  <a:pt x="6940" y="21492"/>
                  <a:pt x="6910" y="21600"/>
                  <a:pt x="6866" y="21600"/>
                </a:cubicBezTo>
                <a:cubicBezTo>
                  <a:pt x="6829" y="21600"/>
                  <a:pt x="6792" y="21492"/>
                  <a:pt x="6792" y="21331"/>
                </a:cubicBezTo>
                <a:cubicBezTo>
                  <a:pt x="6792" y="269"/>
                  <a:pt x="6792" y="269"/>
                  <a:pt x="6792" y="269"/>
                </a:cubicBezTo>
                <a:cubicBezTo>
                  <a:pt x="6792" y="108"/>
                  <a:pt x="6829" y="0"/>
                  <a:pt x="6866" y="0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57000">
                <a:srgbClr val="00F0FC">
                  <a:alpha val="80000"/>
                </a:srgbClr>
              </a:gs>
              <a:gs pos="100000">
                <a:srgbClr val="FF004F">
                  <a:alpha val="80000"/>
                </a:srgbClr>
              </a:gs>
            </a:gsLst>
          </a:gradFill>
          <a:ln w="12700">
            <a:miter lim="400000"/>
          </a:ln>
        </p:spPr>
        <p:txBody>
          <a:bodyPr lIns="19360" rIns="19360"/>
          <a:lstStyle/>
          <a:p>
            <a:pPr defTabSz="914377">
              <a:defRPr/>
            </a:pPr>
            <a:endParaRPr sz="763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176" name="任意多边形: 形状 153"/>
          <p:cNvSpPr/>
          <p:nvPr/>
        </p:nvSpPr>
        <p:spPr>
          <a:xfrm>
            <a:off x="-1185526" y="368651"/>
            <a:ext cx="4079473" cy="787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92" y="9936"/>
                </a:moveTo>
                <a:cubicBezTo>
                  <a:pt x="11738" y="9936"/>
                  <a:pt x="11768" y="10071"/>
                  <a:pt x="11768" y="10206"/>
                </a:cubicBezTo>
                <a:cubicBezTo>
                  <a:pt x="11768" y="11394"/>
                  <a:pt x="11768" y="11394"/>
                  <a:pt x="11768" y="11394"/>
                </a:cubicBezTo>
                <a:cubicBezTo>
                  <a:pt x="11768" y="11556"/>
                  <a:pt x="11738" y="11664"/>
                  <a:pt x="11692" y="11664"/>
                </a:cubicBezTo>
                <a:cubicBezTo>
                  <a:pt x="11653" y="11664"/>
                  <a:pt x="11615" y="11556"/>
                  <a:pt x="11615" y="11394"/>
                </a:cubicBezTo>
                <a:cubicBezTo>
                  <a:pt x="11615" y="10206"/>
                  <a:pt x="11615" y="10206"/>
                  <a:pt x="11615" y="10206"/>
                </a:cubicBezTo>
                <a:cubicBezTo>
                  <a:pt x="11615" y="10071"/>
                  <a:pt x="11653" y="9936"/>
                  <a:pt x="11692" y="9936"/>
                </a:cubicBezTo>
                <a:close/>
                <a:moveTo>
                  <a:pt x="21524" y="9903"/>
                </a:moveTo>
                <a:cubicBezTo>
                  <a:pt x="21569" y="9903"/>
                  <a:pt x="21600" y="10011"/>
                  <a:pt x="21600" y="10174"/>
                </a:cubicBezTo>
                <a:cubicBezTo>
                  <a:pt x="21600" y="11443"/>
                  <a:pt x="21600" y="11443"/>
                  <a:pt x="21600" y="11443"/>
                </a:cubicBezTo>
                <a:cubicBezTo>
                  <a:pt x="21600" y="11578"/>
                  <a:pt x="21569" y="11713"/>
                  <a:pt x="21524" y="11713"/>
                </a:cubicBezTo>
                <a:cubicBezTo>
                  <a:pt x="21485" y="11713"/>
                  <a:pt x="21447" y="11578"/>
                  <a:pt x="21447" y="11443"/>
                </a:cubicBezTo>
                <a:cubicBezTo>
                  <a:pt x="21447" y="10174"/>
                  <a:pt x="21447" y="10174"/>
                  <a:pt x="21447" y="10174"/>
                </a:cubicBezTo>
                <a:cubicBezTo>
                  <a:pt x="21447" y="10011"/>
                  <a:pt x="21485" y="9903"/>
                  <a:pt x="21524" y="9903"/>
                </a:cubicBezTo>
                <a:close/>
                <a:moveTo>
                  <a:pt x="20988" y="9903"/>
                </a:moveTo>
                <a:cubicBezTo>
                  <a:pt x="21033" y="9903"/>
                  <a:pt x="21064" y="10011"/>
                  <a:pt x="21064" y="10174"/>
                </a:cubicBezTo>
                <a:cubicBezTo>
                  <a:pt x="21064" y="11443"/>
                  <a:pt x="21064" y="11443"/>
                  <a:pt x="21064" y="11443"/>
                </a:cubicBezTo>
                <a:cubicBezTo>
                  <a:pt x="21064" y="11578"/>
                  <a:pt x="21033" y="11713"/>
                  <a:pt x="20988" y="11713"/>
                </a:cubicBezTo>
                <a:cubicBezTo>
                  <a:pt x="20949" y="11713"/>
                  <a:pt x="20911" y="11578"/>
                  <a:pt x="20911" y="11443"/>
                </a:cubicBezTo>
                <a:cubicBezTo>
                  <a:pt x="20911" y="10174"/>
                  <a:pt x="20911" y="10174"/>
                  <a:pt x="20911" y="10174"/>
                </a:cubicBezTo>
                <a:cubicBezTo>
                  <a:pt x="20911" y="10011"/>
                  <a:pt x="20949" y="9903"/>
                  <a:pt x="20988" y="9903"/>
                </a:cubicBezTo>
                <a:close/>
                <a:moveTo>
                  <a:pt x="11872" y="9903"/>
                </a:moveTo>
                <a:cubicBezTo>
                  <a:pt x="11918" y="9903"/>
                  <a:pt x="11948" y="10011"/>
                  <a:pt x="11948" y="10174"/>
                </a:cubicBezTo>
                <a:cubicBezTo>
                  <a:pt x="11948" y="11443"/>
                  <a:pt x="11948" y="11443"/>
                  <a:pt x="11948" y="11443"/>
                </a:cubicBezTo>
                <a:cubicBezTo>
                  <a:pt x="11948" y="11578"/>
                  <a:pt x="11918" y="11713"/>
                  <a:pt x="11872" y="11713"/>
                </a:cubicBezTo>
                <a:cubicBezTo>
                  <a:pt x="11834" y="11713"/>
                  <a:pt x="11795" y="11578"/>
                  <a:pt x="11795" y="11443"/>
                </a:cubicBezTo>
                <a:cubicBezTo>
                  <a:pt x="11795" y="10174"/>
                  <a:pt x="11795" y="10174"/>
                  <a:pt x="11795" y="10174"/>
                </a:cubicBezTo>
                <a:cubicBezTo>
                  <a:pt x="11795" y="10011"/>
                  <a:pt x="11834" y="9903"/>
                  <a:pt x="11872" y="9903"/>
                </a:cubicBezTo>
                <a:close/>
                <a:moveTo>
                  <a:pt x="21346" y="9887"/>
                </a:moveTo>
                <a:cubicBezTo>
                  <a:pt x="21390" y="9887"/>
                  <a:pt x="21420" y="9995"/>
                  <a:pt x="21420" y="10156"/>
                </a:cubicBezTo>
                <a:cubicBezTo>
                  <a:pt x="21420" y="11477"/>
                  <a:pt x="21420" y="11477"/>
                  <a:pt x="21420" y="11477"/>
                </a:cubicBezTo>
                <a:cubicBezTo>
                  <a:pt x="21420" y="11611"/>
                  <a:pt x="21390" y="11746"/>
                  <a:pt x="21346" y="11746"/>
                </a:cubicBezTo>
                <a:cubicBezTo>
                  <a:pt x="21309" y="11746"/>
                  <a:pt x="21272" y="11611"/>
                  <a:pt x="21272" y="11477"/>
                </a:cubicBezTo>
                <a:cubicBezTo>
                  <a:pt x="21272" y="10156"/>
                  <a:pt x="21272" y="10156"/>
                  <a:pt x="21272" y="10156"/>
                </a:cubicBezTo>
                <a:cubicBezTo>
                  <a:pt x="21272" y="9995"/>
                  <a:pt x="21309" y="9887"/>
                  <a:pt x="21346" y="9887"/>
                </a:cubicBezTo>
                <a:close/>
                <a:moveTo>
                  <a:pt x="20810" y="9854"/>
                </a:moveTo>
                <a:cubicBezTo>
                  <a:pt x="20854" y="9854"/>
                  <a:pt x="20884" y="9962"/>
                  <a:pt x="20884" y="10123"/>
                </a:cubicBezTo>
                <a:cubicBezTo>
                  <a:pt x="20884" y="11494"/>
                  <a:pt x="20884" y="11494"/>
                  <a:pt x="20884" y="11494"/>
                </a:cubicBezTo>
                <a:cubicBezTo>
                  <a:pt x="20884" y="11628"/>
                  <a:pt x="20854" y="11762"/>
                  <a:pt x="20810" y="11762"/>
                </a:cubicBezTo>
                <a:cubicBezTo>
                  <a:pt x="20773" y="11762"/>
                  <a:pt x="20736" y="11628"/>
                  <a:pt x="20736" y="11494"/>
                </a:cubicBezTo>
                <a:cubicBezTo>
                  <a:pt x="20736" y="10123"/>
                  <a:pt x="20736" y="10123"/>
                  <a:pt x="20736" y="10123"/>
                </a:cubicBezTo>
                <a:cubicBezTo>
                  <a:pt x="20736" y="9962"/>
                  <a:pt x="20773" y="9854"/>
                  <a:pt x="20810" y="9854"/>
                </a:cubicBezTo>
                <a:close/>
                <a:moveTo>
                  <a:pt x="1860" y="9854"/>
                </a:moveTo>
                <a:cubicBezTo>
                  <a:pt x="1906" y="9854"/>
                  <a:pt x="1936" y="9962"/>
                  <a:pt x="1936" y="10123"/>
                </a:cubicBezTo>
                <a:cubicBezTo>
                  <a:pt x="1936" y="11494"/>
                  <a:pt x="1936" y="11494"/>
                  <a:pt x="1936" y="11494"/>
                </a:cubicBezTo>
                <a:cubicBezTo>
                  <a:pt x="1936" y="11628"/>
                  <a:pt x="1906" y="11762"/>
                  <a:pt x="1860" y="11762"/>
                </a:cubicBezTo>
                <a:cubicBezTo>
                  <a:pt x="1822" y="11762"/>
                  <a:pt x="1783" y="11628"/>
                  <a:pt x="1783" y="11494"/>
                </a:cubicBezTo>
                <a:cubicBezTo>
                  <a:pt x="1783" y="10123"/>
                  <a:pt x="1783" y="10123"/>
                  <a:pt x="1783" y="10123"/>
                </a:cubicBezTo>
                <a:cubicBezTo>
                  <a:pt x="1783" y="9962"/>
                  <a:pt x="1822" y="9854"/>
                  <a:pt x="1860" y="9854"/>
                </a:cubicBezTo>
                <a:close/>
                <a:moveTo>
                  <a:pt x="1682" y="9854"/>
                </a:moveTo>
                <a:cubicBezTo>
                  <a:pt x="1726" y="9854"/>
                  <a:pt x="1756" y="9962"/>
                  <a:pt x="1756" y="10123"/>
                </a:cubicBezTo>
                <a:cubicBezTo>
                  <a:pt x="1756" y="11494"/>
                  <a:pt x="1756" y="11494"/>
                  <a:pt x="1756" y="11494"/>
                </a:cubicBezTo>
                <a:cubicBezTo>
                  <a:pt x="1756" y="11628"/>
                  <a:pt x="1726" y="11762"/>
                  <a:pt x="1682" y="11762"/>
                </a:cubicBezTo>
                <a:cubicBezTo>
                  <a:pt x="1645" y="11762"/>
                  <a:pt x="1608" y="11628"/>
                  <a:pt x="1608" y="11494"/>
                </a:cubicBezTo>
                <a:cubicBezTo>
                  <a:pt x="1608" y="10123"/>
                  <a:pt x="1608" y="10123"/>
                  <a:pt x="1608" y="10123"/>
                </a:cubicBezTo>
                <a:cubicBezTo>
                  <a:pt x="1608" y="9962"/>
                  <a:pt x="1645" y="9854"/>
                  <a:pt x="1682" y="9854"/>
                </a:cubicBezTo>
                <a:close/>
                <a:moveTo>
                  <a:pt x="1504" y="9755"/>
                </a:moveTo>
                <a:cubicBezTo>
                  <a:pt x="1550" y="9755"/>
                  <a:pt x="1581" y="9863"/>
                  <a:pt x="1581" y="10024"/>
                </a:cubicBezTo>
                <a:cubicBezTo>
                  <a:pt x="1581" y="11609"/>
                  <a:pt x="1581" y="11609"/>
                  <a:pt x="1581" y="11609"/>
                </a:cubicBezTo>
                <a:cubicBezTo>
                  <a:pt x="1581" y="11743"/>
                  <a:pt x="1550" y="11878"/>
                  <a:pt x="1504" y="11878"/>
                </a:cubicBezTo>
                <a:cubicBezTo>
                  <a:pt x="1466" y="11878"/>
                  <a:pt x="1428" y="11743"/>
                  <a:pt x="1428" y="11609"/>
                </a:cubicBezTo>
                <a:cubicBezTo>
                  <a:pt x="1428" y="10024"/>
                  <a:pt x="1428" y="10024"/>
                  <a:pt x="1428" y="10024"/>
                </a:cubicBezTo>
                <a:cubicBezTo>
                  <a:pt x="1428" y="9863"/>
                  <a:pt x="1466" y="9755"/>
                  <a:pt x="1504" y="9755"/>
                </a:cubicBezTo>
                <a:close/>
                <a:moveTo>
                  <a:pt x="12408" y="9722"/>
                </a:moveTo>
                <a:cubicBezTo>
                  <a:pt x="12454" y="9722"/>
                  <a:pt x="12484" y="9857"/>
                  <a:pt x="12484" y="9992"/>
                </a:cubicBezTo>
                <a:cubicBezTo>
                  <a:pt x="12484" y="11608"/>
                  <a:pt x="12484" y="11608"/>
                  <a:pt x="12484" y="11608"/>
                </a:cubicBezTo>
                <a:cubicBezTo>
                  <a:pt x="12484" y="11770"/>
                  <a:pt x="12454" y="11878"/>
                  <a:pt x="12408" y="11878"/>
                </a:cubicBezTo>
                <a:cubicBezTo>
                  <a:pt x="12370" y="11878"/>
                  <a:pt x="12331" y="11770"/>
                  <a:pt x="12331" y="11608"/>
                </a:cubicBezTo>
                <a:cubicBezTo>
                  <a:pt x="12331" y="9992"/>
                  <a:pt x="12331" y="9992"/>
                  <a:pt x="12331" y="9992"/>
                </a:cubicBezTo>
                <a:cubicBezTo>
                  <a:pt x="12331" y="9857"/>
                  <a:pt x="12370" y="9722"/>
                  <a:pt x="12408" y="9722"/>
                </a:cubicBezTo>
                <a:close/>
                <a:moveTo>
                  <a:pt x="12228" y="9722"/>
                </a:moveTo>
                <a:cubicBezTo>
                  <a:pt x="12274" y="9722"/>
                  <a:pt x="12304" y="9857"/>
                  <a:pt x="12304" y="9992"/>
                </a:cubicBezTo>
                <a:cubicBezTo>
                  <a:pt x="12304" y="11608"/>
                  <a:pt x="12304" y="11608"/>
                  <a:pt x="12304" y="11608"/>
                </a:cubicBezTo>
                <a:cubicBezTo>
                  <a:pt x="12304" y="11770"/>
                  <a:pt x="12274" y="11878"/>
                  <a:pt x="12228" y="11878"/>
                </a:cubicBezTo>
                <a:cubicBezTo>
                  <a:pt x="12189" y="11878"/>
                  <a:pt x="12151" y="11770"/>
                  <a:pt x="12151" y="11608"/>
                </a:cubicBezTo>
                <a:cubicBezTo>
                  <a:pt x="12151" y="9992"/>
                  <a:pt x="12151" y="9992"/>
                  <a:pt x="12151" y="9992"/>
                </a:cubicBezTo>
                <a:cubicBezTo>
                  <a:pt x="12151" y="9857"/>
                  <a:pt x="12189" y="9722"/>
                  <a:pt x="12228" y="9722"/>
                </a:cubicBezTo>
                <a:close/>
                <a:moveTo>
                  <a:pt x="12050" y="9722"/>
                </a:moveTo>
                <a:cubicBezTo>
                  <a:pt x="12094" y="9722"/>
                  <a:pt x="12124" y="9857"/>
                  <a:pt x="12124" y="9992"/>
                </a:cubicBezTo>
                <a:cubicBezTo>
                  <a:pt x="12124" y="11608"/>
                  <a:pt x="12124" y="11608"/>
                  <a:pt x="12124" y="11608"/>
                </a:cubicBezTo>
                <a:cubicBezTo>
                  <a:pt x="12124" y="11770"/>
                  <a:pt x="12094" y="11878"/>
                  <a:pt x="12050" y="11878"/>
                </a:cubicBezTo>
                <a:cubicBezTo>
                  <a:pt x="12013" y="11878"/>
                  <a:pt x="11976" y="11770"/>
                  <a:pt x="11976" y="11608"/>
                </a:cubicBezTo>
                <a:cubicBezTo>
                  <a:pt x="11976" y="9992"/>
                  <a:pt x="11976" y="9992"/>
                  <a:pt x="11976" y="9992"/>
                </a:cubicBezTo>
                <a:cubicBezTo>
                  <a:pt x="11976" y="9857"/>
                  <a:pt x="12013" y="9722"/>
                  <a:pt x="12050" y="9722"/>
                </a:cubicBezTo>
                <a:close/>
                <a:moveTo>
                  <a:pt x="20632" y="9459"/>
                </a:moveTo>
                <a:cubicBezTo>
                  <a:pt x="20678" y="9459"/>
                  <a:pt x="20708" y="9593"/>
                  <a:pt x="20708" y="9727"/>
                </a:cubicBezTo>
                <a:cubicBezTo>
                  <a:pt x="20708" y="11873"/>
                  <a:pt x="20708" y="11873"/>
                  <a:pt x="20708" y="11873"/>
                </a:cubicBezTo>
                <a:cubicBezTo>
                  <a:pt x="20708" y="12033"/>
                  <a:pt x="20678" y="12141"/>
                  <a:pt x="20632" y="12141"/>
                </a:cubicBezTo>
                <a:cubicBezTo>
                  <a:pt x="20594" y="12141"/>
                  <a:pt x="20555" y="12033"/>
                  <a:pt x="20555" y="11873"/>
                </a:cubicBezTo>
                <a:cubicBezTo>
                  <a:pt x="20555" y="9727"/>
                  <a:pt x="20555" y="9727"/>
                  <a:pt x="20555" y="9727"/>
                </a:cubicBezTo>
                <a:cubicBezTo>
                  <a:pt x="20555" y="9593"/>
                  <a:pt x="20594" y="9459"/>
                  <a:pt x="20632" y="9459"/>
                </a:cubicBezTo>
                <a:close/>
                <a:moveTo>
                  <a:pt x="18128" y="9459"/>
                </a:moveTo>
                <a:cubicBezTo>
                  <a:pt x="18174" y="9459"/>
                  <a:pt x="18204" y="9593"/>
                  <a:pt x="18204" y="9727"/>
                </a:cubicBezTo>
                <a:cubicBezTo>
                  <a:pt x="18204" y="11873"/>
                  <a:pt x="18204" y="11873"/>
                  <a:pt x="18204" y="11873"/>
                </a:cubicBezTo>
                <a:cubicBezTo>
                  <a:pt x="18204" y="12033"/>
                  <a:pt x="18174" y="12141"/>
                  <a:pt x="18128" y="12141"/>
                </a:cubicBezTo>
                <a:cubicBezTo>
                  <a:pt x="18089" y="12141"/>
                  <a:pt x="18051" y="12033"/>
                  <a:pt x="18051" y="11873"/>
                </a:cubicBezTo>
                <a:cubicBezTo>
                  <a:pt x="18051" y="9727"/>
                  <a:pt x="18051" y="9727"/>
                  <a:pt x="18051" y="9727"/>
                </a:cubicBezTo>
                <a:cubicBezTo>
                  <a:pt x="18051" y="9593"/>
                  <a:pt x="18089" y="9459"/>
                  <a:pt x="18128" y="9459"/>
                </a:cubicBezTo>
                <a:close/>
                <a:moveTo>
                  <a:pt x="12586" y="9459"/>
                </a:moveTo>
                <a:cubicBezTo>
                  <a:pt x="12630" y="9459"/>
                  <a:pt x="12660" y="9593"/>
                  <a:pt x="12660" y="9727"/>
                </a:cubicBezTo>
                <a:cubicBezTo>
                  <a:pt x="12660" y="11873"/>
                  <a:pt x="12660" y="11873"/>
                  <a:pt x="12660" y="11873"/>
                </a:cubicBezTo>
                <a:cubicBezTo>
                  <a:pt x="12660" y="12033"/>
                  <a:pt x="12630" y="12141"/>
                  <a:pt x="12586" y="12141"/>
                </a:cubicBezTo>
                <a:cubicBezTo>
                  <a:pt x="12549" y="12141"/>
                  <a:pt x="12512" y="12033"/>
                  <a:pt x="12512" y="11873"/>
                </a:cubicBezTo>
                <a:cubicBezTo>
                  <a:pt x="12512" y="9727"/>
                  <a:pt x="12512" y="9727"/>
                  <a:pt x="12512" y="9727"/>
                </a:cubicBezTo>
                <a:cubicBezTo>
                  <a:pt x="12512" y="9593"/>
                  <a:pt x="12549" y="9459"/>
                  <a:pt x="12586" y="9459"/>
                </a:cubicBezTo>
                <a:close/>
                <a:moveTo>
                  <a:pt x="11514" y="9459"/>
                </a:moveTo>
                <a:cubicBezTo>
                  <a:pt x="11558" y="9459"/>
                  <a:pt x="11588" y="9593"/>
                  <a:pt x="11588" y="9727"/>
                </a:cubicBezTo>
                <a:cubicBezTo>
                  <a:pt x="11588" y="11873"/>
                  <a:pt x="11588" y="11873"/>
                  <a:pt x="11588" y="11873"/>
                </a:cubicBezTo>
                <a:cubicBezTo>
                  <a:pt x="11588" y="12033"/>
                  <a:pt x="11558" y="12141"/>
                  <a:pt x="11514" y="12141"/>
                </a:cubicBezTo>
                <a:cubicBezTo>
                  <a:pt x="11477" y="12141"/>
                  <a:pt x="11440" y="12033"/>
                  <a:pt x="11440" y="11873"/>
                </a:cubicBezTo>
                <a:cubicBezTo>
                  <a:pt x="11440" y="9727"/>
                  <a:pt x="11440" y="9727"/>
                  <a:pt x="11440" y="9727"/>
                </a:cubicBezTo>
                <a:cubicBezTo>
                  <a:pt x="11440" y="9593"/>
                  <a:pt x="11477" y="9459"/>
                  <a:pt x="11514" y="9459"/>
                </a:cubicBezTo>
                <a:close/>
                <a:moveTo>
                  <a:pt x="1324" y="9459"/>
                </a:moveTo>
                <a:cubicBezTo>
                  <a:pt x="1370" y="9459"/>
                  <a:pt x="1400" y="9593"/>
                  <a:pt x="1400" y="9727"/>
                </a:cubicBezTo>
                <a:cubicBezTo>
                  <a:pt x="1400" y="11873"/>
                  <a:pt x="1400" y="11873"/>
                  <a:pt x="1400" y="11873"/>
                </a:cubicBezTo>
                <a:cubicBezTo>
                  <a:pt x="1400" y="12033"/>
                  <a:pt x="1370" y="12141"/>
                  <a:pt x="1324" y="12141"/>
                </a:cubicBezTo>
                <a:cubicBezTo>
                  <a:pt x="1286" y="12141"/>
                  <a:pt x="1247" y="12033"/>
                  <a:pt x="1247" y="11873"/>
                </a:cubicBezTo>
                <a:cubicBezTo>
                  <a:pt x="1247" y="9727"/>
                  <a:pt x="1247" y="9727"/>
                  <a:pt x="1247" y="9727"/>
                </a:cubicBezTo>
                <a:cubicBezTo>
                  <a:pt x="1247" y="9593"/>
                  <a:pt x="1286" y="9459"/>
                  <a:pt x="1324" y="9459"/>
                </a:cubicBezTo>
                <a:close/>
                <a:moveTo>
                  <a:pt x="74" y="9459"/>
                </a:moveTo>
                <a:cubicBezTo>
                  <a:pt x="119" y="9459"/>
                  <a:pt x="148" y="9593"/>
                  <a:pt x="148" y="9727"/>
                </a:cubicBezTo>
                <a:cubicBezTo>
                  <a:pt x="148" y="11873"/>
                  <a:pt x="148" y="11873"/>
                  <a:pt x="148" y="11873"/>
                </a:cubicBezTo>
                <a:cubicBezTo>
                  <a:pt x="148" y="12033"/>
                  <a:pt x="119" y="12141"/>
                  <a:pt x="74" y="12141"/>
                </a:cubicBezTo>
                <a:cubicBezTo>
                  <a:pt x="37" y="12141"/>
                  <a:pt x="0" y="12033"/>
                  <a:pt x="0" y="11873"/>
                </a:cubicBezTo>
                <a:cubicBezTo>
                  <a:pt x="0" y="9727"/>
                  <a:pt x="0" y="9727"/>
                  <a:pt x="0" y="9727"/>
                </a:cubicBezTo>
                <a:cubicBezTo>
                  <a:pt x="0" y="9593"/>
                  <a:pt x="37" y="9459"/>
                  <a:pt x="74" y="9459"/>
                </a:cubicBezTo>
                <a:close/>
                <a:moveTo>
                  <a:pt x="12944" y="9180"/>
                </a:moveTo>
                <a:cubicBezTo>
                  <a:pt x="12990" y="9180"/>
                  <a:pt x="13020" y="9315"/>
                  <a:pt x="13020" y="9450"/>
                </a:cubicBezTo>
                <a:cubicBezTo>
                  <a:pt x="13020" y="12150"/>
                  <a:pt x="13020" y="12150"/>
                  <a:pt x="13020" y="12150"/>
                </a:cubicBezTo>
                <a:cubicBezTo>
                  <a:pt x="13020" y="12312"/>
                  <a:pt x="12990" y="12420"/>
                  <a:pt x="12944" y="12420"/>
                </a:cubicBezTo>
                <a:cubicBezTo>
                  <a:pt x="12906" y="12420"/>
                  <a:pt x="12867" y="12312"/>
                  <a:pt x="12867" y="12150"/>
                </a:cubicBezTo>
                <a:cubicBezTo>
                  <a:pt x="12867" y="9450"/>
                  <a:pt x="12867" y="9450"/>
                  <a:pt x="12867" y="9450"/>
                </a:cubicBezTo>
                <a:cubicBezTo>
                  <a:pt x="12867" y="9315"/>
                  <a:pt x="12906" y="9180"/>
                  <a:pt x="12944" y="9180"/>
                </a:cubicBezTo>
                <a:close/>
                <a:moveTo>
                  <a:pt x="12764" y="9180"/>
                </a:moveTo>
                <a:cubicBezTo>
                  <a:pt x="12809" y="9180"/>
                  <a:pt x="12840" y="9315"/>
                  <a:pt x="12840" y="9450"/>
                </a:cubicBezTo>
                <a:cubicBezTo>
                  <a:pt x="12840" y="12150"/>
                  <a:pt x="12840" y="12150"/>
                  <a:pt x="12840" y="12150"/>
                </a:cubicBezTo>
                <a:cubicBezTo>
                  <a:pt x="12840" y="12312"/>
                  <a:pt x="12809" y="12420"/>
                  <a:pt x="12764" y="12420"/>
                </a:cubicBezTo>
                <a:cubicBezTo>
                  <a:pt x="12725" y="12420"/>
                  <a:pt x="12687" y="12312"/>
                  <a:pt x="12687" y="12150"/>
                </a:cubicBezTo>
                <a:cubicBezTo>
                  <a:pt x="12687" y="9450"/>
                  <a:pt x="12687" y="9450"/>
                  <a:pt x="12687" y="9450"/>
                </a:cubicBezTo>
                <a:cubicBezTo>
                  <a:pt x="12687" y="9315"/>
                  <a:pt x="12725" y="9180"/>
                  <a:pt x="12764" y="9180"/>
                </a:cubicBezTo>
                <a:close/>
                <a:moveTo>
                  <a:pt x="21168" y="9163"/>
                </a:moveTo>
                <a:cubicBezTo>
                  <a:pt x="21214" y="9163"/>
                  <a:pt x="21244" y="9297"/>
                  <a:pt x="21244" y="9431"/>
                </a:cubicBezTo>
                <a:cubicBezTo>
                  <a:pt x="21244" y="12169"/>
                  <a:pt x="21244" y="12169"/>
                  <a:pt x="21244" y="12169"/>
                </a:cubicBezTo>
                <a:cubicBezTo>
                  <a:pt x="21244" y="12330"/>
                  <a:pt x="21214" y="12437"/>
                  <a:pt x="21168" y="12437"/>
                </a:cubicBezTo>
                <a:cubicBezTo>
                  <a:pt x="21130" y="12437"/>
                  <a:pt x="21091" y="12330"/>
                  <a:pt x="21091" y="12169"/>
                </a:cubicBezTo>
                <a:cubicBezTo>
                  <a:pt x="21091" y="9431"/>
                  <a:pt x="21091" y="9431"/>
                  <a:pt x="21091" y="9431"/>
                </a:cubicBezTo>
                <a:cubicBezTo>
                  <a:pt x="21091" y="9297"/>
                  <a:pt x="21130" y="9163"/>
                  <a:pt x="21168" y="9163"/>
                </a:cubicBezTo>
                <a:close/>
                <a:moveTo>
                  <a:pt x="18486" y="8916"/>
                </a:moveTo>
                <a:cubicBezTo>
                  <a:pt x="18530" y="8916"/>
                  <a:pt x="18560" y="9051"/>
                  <a:pt x="18560" y="9185"/>
                </a:cubicBezTo>
                <a:cubicBezTo>
                  <a:pt x="18560" y="12415"/>
                  <a:pt x="18560" y="12415"/>
                  <a:pt x="18560" y="12415"/>
                </a:cubicBezTo>
                <a:cubicBezTo>
                  <a:pt x="18560" y="12576"/>
                  <a:pt x="18530" y="12684"/>
                  <a:pt x="18486" y="12684"/>
                </a:cubicBezTo>
                <a:cubicBezTo>
                  <a:pt x="18449" y="12684"/>
                  <a:pt x="18412" y="12576"/>
                  <a:pt x="18412" y="12415"/>
                </a:cubicBezTo>
                <a:cubicBezTo>
                  <a:pt x="18412" y="9185"/>
                  <a:pt x="18412" y="9185"/>
                  <a:pt x="18412" y="9185"/>
                </a:cubicBezTo>
                <a:cubicBezTo>
                  <a:pt x="18412" y="9051"/>
                  <a:pt x="18449" y="8916"/>
                  <a:pt x="18486" y="8916"/>
                </a:cubicBezTo>
                <a:close/>
                <a:moveTo>
                  <a:pt x="18308" y="8916"/>
                </a:moveTo>
                <a:cubicBezTo>
                  <a:pt x="18354" y="8916"/>
                  <a:pt x="18384" y="9051"/>
                  <a:pt x="18384" y="9185"/>
                </a:cubicBezTo>
                <a:cubicBezTo>
                  <a:pt x="18384" y="12415"/>
                  <a:pt x="18384" y="12415"/>
                  <a:pt x="18384" y="12415"/>
                </a:cubicBezTo>
                <a:cubicBezTo>
                  <a:pt x="18384" y="12576"/>
                  <a:pt x="18354" y="12684"/>
                  <a:pt x="18308" y="12684"/>
                </a:cubicBezTo>
                <a:cubicBezTo>
                  <a:pt x="18270" y="12684"/>
                  <a:pt x="18231" y="12576"/>
                  <a:pt x="18231" y="12415"/>
                </a:cubicBezTo>
                <a:cubicBezTo>
                  <a:pt x="18231" y="9185"/>
                  <a:pt x="18231" y="9185"/>
                  <a:pt x="18231" y="9185"/>
                </a:cubicBezTo>
                <a:cubicBezTo>
                  <a:pt x="18231" y="9051"/>
                  <a:pt x="18270" y="8916"/>
                  <a:pt x="18308" y="8916"/>
                </a:cubicBezTo>
                <a:close/>
                <a:moveTo>
                  <a:pt x="13124" y="8916"/>
                </a:moveTo>
                <a:cubicBezTo>
                  <a:pt x="13170" y="8916"/>
                  <a:pt x="13200" y="9051"/>
                  <a:pt x="13200" y="9185"/>
                </a:cubicBezTo>
                <a:cubicBezTo>
                  <a:pt x="13200" y="12415"/>
                  <a:pt x="13200" y="12415"/>
                  <a:pt x="13200" y="12415"/>
                </a:cubicBezTo>
                <a:cubicBezTo>
                  <a:pt x="13200" y="12576"/>
                  <a:pt x="13170" y="12684"/>
                  <a:pt x="13124" y="12684"/>
                </a:cubicBezTo>
                <a:cubicBezTo>
                  <a:pt x="13086" y="12684"/>
                  <a:pt x="13048" y="12576"/>
                  <a:pt x="13048" y="12415"/>
                </a:cubicBezTo>
                <a:cubicBezTo>
                  <a:pt x="13048" y="9185"/>
                  <a:pt x="13048" y="9185"/>
                  <a:pt x="13048" y="9185"/>
                </a:cubicBezTo>
                <a:cubicBezTo>
                  <a:pt x="13048" y="9051"/>
                  <a:pt x="13086" y="8916"/>
                  <a:pt x="13124" y="8916"/>
                </a:cubicBezTo>
                <a:close/>
                <a:moveTo>
                  <a:pt x="1146" y="8916"/>
                </a:moveTo>
                <a:cubicBezTo>
                  <a:pt x="1190" y="8916"/>
                  <a:pt x="1220" y="9051"/>
                  <a:pt x="1220" y="9185"/>
                </a:cubicBezTo>
                <a:cubicBezTo>
                  <a:pt x="1220" y="12415"/>
                  <a:pt x="1220" y="12415"/>
                  <a:pt x="1220" y="12415"/>
                </a:cubicBezTo>
                <a:cubicBezTo>
                  <a:pt x="1220" y="12576"/>
                  <a:pt x="1190" y="12684"/>
                  <a:pt x="1146" y="12684"/>
                </a:cubicBezTo>
                <a:cubicBezTo>
                  <a:pt x="1109" y="12684"/>
                  <a:pt x="1072" y="12576"/>
                  <a:pt x="1072" y="12415"/>
                </a:cubicBezTo>
                <a:cubicBezTo>
                  <a:pt x="1072" y="9185"/>
                  <a:pt x="1072" y="9185"/>
                  <a:pt x="1072" y="9185"/>
                </a:cubicBezTo>
                <a:cubicBezTo>
                  <a:pt x="1072" y="9051"/>
                  <a:pt x="1109" y="8916"/>
                  <a:pt x="1146" y="8916"/>
                </a:cubicBezTo>
                <a:close/>
                <a:moveTo>
                  <a:pt x="20452" y="8867"/>
                </a:moveTo>
                <a:cubicBezTo>
                  <a:pt x="20498" y="8867"/>
                  <a:pt x="20528" y="9001"/>
                  <a:pt x="20528" y="9135"/>
                </a:cubicBezTo>
                <a:cubicBezTo>
                  <a:pt x="20528" y="12465"/>
                  <a:pt x="20528" y="12465"/>
                  <a:pt x="20528" y="12465"/>
                </a:cubicBezTo>
                <a:cubicBezTo>
                  <a:pt x="20528" y="12599"/>
                  <a:pt x="20498" y="12733"/>
                  <a:pt x="20452" y="12733"/>
                </a:cubicBezTo>
                <a:cubicBezTo>
                  <a:pt x="20413" y="12733"/>
                  <a:pt x="20375" y="12599"/>
                  <a:pt x="20375" y="12465"/>
                </a:cubicBezTo>
                <a:cubicBezTo>
                  <a:pt x="20375" y="9135"/>
                  <a:pt x="20375" y="9135"/>
                  <a:pt x="20375" y="9135"/>
                </a:cubicBezTo>
                <a:cubicBezTo>
                  <a:pt x="20375" y="9001"/>
                  <a:pt x="20413" y="8867"/>
                  <a:pt x="20452" y="8867"/>
                </a:cubicBezTo>
                <a:close/>
                <a:moveTo>
                  <a:pt x="11336" y="8719"/>
                </a:moveTo>
                <a:cubicBezTo>
                  <a:pt x="11382" y="8719"/>
                  <a:pt x="11412" y="8827"/>
                  <a:pt x="11412" y="8989"/>
                </a:cubicBezTo>
                <a:cubicBezTo>
                  <a:pt x="11412" y="12628"/>
                  <a:pt x="11412" y="12628"/>
                  <a:pt x="11412" y="12628"/>
                </a:cubicBezTo>
                <a:cubicBezTo>
                  <a:pt x="11412" y="12763"/>
                  <a:pt x="11382" y="12897"/>
                  <a:pt x="11336" y="12897"/>
                </a:cubicBezTo>
                <a:cubicBezTo>
                  <a:pt x="11298" y="12897"/>
                  <a:pt x="11259" y="12763"/>
                  <a:pt x="11259" y="12628"/>
                </a:cubicBezTo>
                <a:cubicBezTo>
                  <a:pt x="11259" y="8989"/>
                  <a:pt x="11259" y="8989"/>
                  <a:pt x="11259" y="8989"/>
                </a:cubicBezTo>
                <a:cubicBezTo>
                  <a:pt x="11259" y="8827"/>
                  <a:pt x="11298" y="8719"/>
                  <a:pt x="11336" y="8719"/>
                </a:cubicBezTo>
                <a:close/>
                <a:moveTo>
                  <a:pt x="252" y="8719"/>
                </a:moveTo>
                <a:cubicBezTo>
                  <a:pt x="298" y="8719"/>
                  <a:pt x="328" y="8827"/>
                  <a:pt x="328" y="8989"/>
                </a:cubicBezTo>
                <a:cubicBezTo>
                  <a:pt x="328" y="12628"/>
                  <a:pt x="328" y="12628"/>
                  <a:pt x="328" y="12628"/>
                </a:cubicBezTo>
                <a:cubicBezTo>
                  <a:pt x="328" y="12763"/>
                  <a:pt x="298" y="12897"/>
                  <a:pt x="252" y="12897"/>
                </a:cubicBezTo>
                <a:cubicBezTo>
                  <a:pt x="214" y="12897"/>
                  <a:pt x="176" y="12763"/>
                  <a:pt x="176" y="12628"/>
                </a:cubicBezTo>
                <a:cubicBezTo>
                  <a:pt x="176" y="8989"/>
                  <a:pt x="176" y="8989"/>
                  <a:pt x="176" y="8989"/>
                </a:cubicBezTo>
                <a:cubicBezTo>
                  <a:pt x="176" y="8827"/>
                  <a:pt x="214" y="8719"/>
                  <a:pt x="252" y="8719"/>
                </a:cubicBezTo>
                <a:close/>
                <a:moveTo>
                  <a:pt x="968" y="8587"/>
                </a:moveTo>
                <a:cubicBezTo>
                  <a:pt x="1014" y="8587"/>
                  <a:pt x="1045" y="8695"/>
                  <a:pt x="1045" y="8857"/>
                </a:cubicBezTo>
                <a:cubicBezTo>
                  <a:pt x="1045" y="12760"/>
                  <a:pt x="1045" y="12760"/>
                  <a:pt x="1045" y="12760"/>
                </a:cubicBezTo>
                <a:cubicBezTo>
                  <a:pt x="1045" y="12894"/>
                  <a:pt x="1014" y="13029"/>
                  <a:pt x="968" y="13029"/>
                </a:cubicBezTo>
                <a:cubicBezTo>
                  <a:pt x="930" y="13029"/>
                  <a:pt x="892" y="12894"/>
                  <a:pt x="892" y="12760"/>
                </a:cubicBezTo>
                <a:cubicBezTo>
                  <a:pt x="892" y="8857"/>
                  <a:pt x="892" y="8857"/>
                  <a:pt x="892" y="8857"/>
                </a:cubicBezTo>
                <a:cubicBezTo>
                  <a:pt x="892" y="8695"/>
                  <a:pt x="930" y="8587"/>
                  <a:pt x="968" y="8587"/>
                </a:cubicBezTo>
                <a:close/>
                <a:moveTo>
                  <a:pt x="20271" y="8423"/>
                </a:moveTo>
                <a:cubicBezTo>
                  <a:pt x="20317" y="8423"/>
                  <a:pt x="20348" y="8531"/>
                  <a:pt x="20348" y="8693"/>
                </a:cubicBezTo>
                <a:cubicBezTo>
                  <a:pt x="20348" y="12907"/>
                  <a:pt x="20348" y="12907"/>
                  <a:pt x="20348" y="12907"/>
                </a:cubicBezTo>
                <a:cubicBezTo>
                  <a:pt x="20348" y="13069"/>
                  <a:pt x="20317" y="13177"/>
                  <a:pt x="20271" y="13177"/>
                </a:cubicBezTo>
                <a:cubicBezTo>
                  <a:pt x="20233" y="13177"/>
                  <a:pt x="20195" y="13069"/>
                  <a:pt x="20195" y="12907"/>
                </a:cubicBezTo>
                <a:cubicBezTo>
                  <a:pt x="20195" y="8693"/>
                  <a:pt x="20195" y="8693"/>
                  <a:pt x="20195" y="8693"/>
                </a:cubicBezTo>
                <a:cubicBezTo>
                  <a:pt x="20195" y="8531"/>
                  <a:pt x="20233" y="8423"/>
                  <a:pt x="20271" y="8423"/>
                </a:cubicBezTo>
                <a:close/>
                <a:moveTo>
                  <a:pt x="17947" y="8373"/>
                </a:moveTo>
                <a:cubicBezTo>
                  <a:pt x="17993" y="8373"/>
                  <a:pt x="18024" y="8508"/>
                  <a:pt x="18024" y="8643"/>
                </a:cubicBezTo>
                <a:cubicBezTo>
                  <a:pt x="18024" y="12957"/>
                  <a:pt x="18024" y="12957"/>
                  <a:pt x="18024" y="12957"/>
                </a:cubicBezTo>
                <a:cubicBezTo>
                  <a:pt x="18024" y="13119"/>
                  <a:pt x="17993" y="13227"/>
                  <a:pt x="17947" y="13227"/>
                </a:cubicBezTo>
                <a:cubicBezTo>
                  <a:pt x="17909" y="13227"/>
                  <a:pt x="17871" y="13119"/>
                  <a:pt x="17871" y="12957"/>
                </a:cubicBezTo>
                <a:cubicBezTo>
                  <a:pt x="17871" y="8643"/>
                  <a:pt x="17871" y="8643"/>
                  <a:pt x="17871" y="8643"/>
                </a:cubicBezTo>
                <a:cubicBezTo>
                  <a:pt x="17871" y="8508"/>
                  <a:pt x="17909" y="8373"/>
                  <a:pt x="17947" y="8373"/>
                </a:cubicBezTo>
                <a:close/>
                <a:moveTo>
                  <a:pt x="2040" y="8373"/>
                </a:moveTo>
                <a:cubicBezTo>
                  <a:pt x="2086" y="8373"/>
                  <a:pt x="2116" y="8481"/>
                  <a:pt x="2116" y="8643"/>
                </a:cubicBezTo>
                <a:cubicBezTo>
                  <a:pt x="2116" y="12989"/>
                  <a:pt x="2116" y="12989"/>
                  <a:pt x="2116" y="12989"/>
                </a:cubicBezTo>
                <a:cubicBezTo>
                  <a:pt x="2116" y="13124"/>
                  <a:pt x="2086" y="13259"/>
                  <a:pt x="2040" y="13259"/>
                </a:cubicBezTo>
                <a:cubicBezTo>
                  <a:pt x="2002" y="13259"/>
                  <a:pt x="1964" y="13124"/>
                  <a:pt x="1964" y="12989"/>
                </a:cubicBezTo>
                <a:cubicBezTo>
                  <a:pt x="1964" y="8643"/>
                  <a:pt x="1964" y="8643"/>
                  <a:pt x="1964" y="8643"/>
                </a:cubicBezTo>
                <a:cubicBezTo>
                  <a:pt x="1964" y="8481"/>
                  <a:pt x="2002" y="8373"/>
                  <a:pt x="2040" y="8373"/>
                </a:cubicBezTo>
                <a:close/>
                <a:moveTo>
                  <a:pt x="432" y="8341"/>
                </a:moveTo>
                <a:cubicBezTo>
                  <a:pt x="478" y="8341"/>
                  <a:pt x="509" y="8448"/>
                  <a:pt x="509" y="8610"/>
                </a:cubicBezTo>
                <a:cubicBezTo>
                  <a:pt x="509" y="13006"/>
                  <a:pt x="509" y="13006"/>
                  <a:pt x="509" y="13006"/>
                </a:cubicBezTo>
                <a:cubicBezTo>
                  <a:pt x="509" y="13141"/>
                  <a:pt x="478" y="13276"/>
                  <a:pt x="432" y="13276"/>
                </a:cubicBezTo>
                <a:cubicBezTo>
                  <a:pt x="394" y="13276"/>
                  <a:pt x="356" y="13141"/>
                  <a:pt x="356" y="13006"/>
                </a:cubicBezTo>
                <a:cubicBezTo>
                  <a:pt x="356" y="8610"/>
                  <a:pt x="356" y="8610"/>
                  <a:pt x="356" y="8610"/>
                </a:cubicBezTo>
                <a:cubicBezTo>
                  <a:pt x="356" y="8448"/>
                  <a:pt x="394" y="8341"/>
                  <a:pt x="432" y="8341"/>
                </a:cubicBezTo>
                <a:close/>
                <a:moveTo>
                  <a:pt x="788" y="8291"/>
                </a:moveTo>
                <a:cubicBezTo>
                  <a:pt x="834" y="8291"/>
                  <a:pt x="864" y="8399"/>
                  <a:pt x="864" y="8560"/>
                </a:cubicBezTo>
                <a:cubicBezTo>
                  <a:pt x="864" y="13056"/>
                  <a:pt x="864" y="13056"/>
                  <a:pt x="864" y="13056"/>
                </a:cubicBezTo>
                <a:cubicBezTo>
                  <a:pt x="864" y="13191"/>
                  <a:pt x="834" y="13325"/>
                  <a:pt x="788" y="13325"/>
                </a:cubicBezTo>
                <a:cubicBezTo>
                  <a:pt x="750" y="13325"/>
                  <a:pt x="712" y="13191"/>
                  <a:pt x="712" y="13056"/>
                </a:cubicBezTo>
                <a:cubicBezTo>
                  <a:pt x="712" y="8560"/>
                  <a:pt x="712" y="8560"/>
                  <a:pt x="712" y="8560"/>
                </a:cubicBezTo>
                <a:cubicBezTo>
                  <a:pt x="712" y="8399"/>
                  <a:pt x="750" y="8291"/>
                  <a:pt x="788" y="8291"/>
                </a:cubicBezTo>
                <a:close/>
                <a:moveTo>
                  <a:pt x="9904" y="8209"/>
                </a:moveTo>
                <a:cubicBezTo>
                  <a:pt x="9950" y="8209"/>
                  <a:pt x="9980" y="8317"/>
                  <a:pt x="9980" y="8478"/>
                </a:cubicBezTo>
                <a:cubicBezTo>
                  <a:pt x="9980" y="13138"/>
                  <a:pt x="9980" y="13138"/>
                  <a:pt x="9980" y="13138"/>
                </a:cubicBezTo>
                <a:cubicBezTo>
                  <a:pt x="9980" y="13273"/>
                  <a:pt x="9950" y="13407"/>
                  <a:pt x="9904" y="13407"/>
                </a:cubicBezTo>
                <a:cubicBezTo>
                  <a:pt x="9865" y="13407"/>
                  <a:pt x="9827" y="13273"/>
                  <a:pt x="9827" y="13138"/>
                </a:cubicBezTo>
                <a:cubicBezTo>
                  <a:pt x="9827" y="8478"/>
                  <a:pt x="9827" y="8478"/>
                  <a:pt x="9827" y="8478"/>
                </a:cubicBezTo>
                <a:cubicBezTo>
                  <a:pt x="9827" y="8317"/>
                  <a:pt x="9865" y="8209"/>
                  <a:pt x="9904" y="8209"/>
                </a:cubicBezTo>
                <a:close/>
                <a:moveTo>
                  <a:pt x="5080" y="8193"/>
                </a:moveTo>
                <a:cubicBezTo>
                  <a:pt x="5126" y="8193"/>
                  <a:pt x="5157" y="8300"/>
                  <a:pt x="5157" y="8462"/>
                </a:cubicBezTo>
                <a:cubicBezTo>
                  <a:pt x="5157" y="13171"/>
                  <a:pt x="5157" y="13171"/>
                  <a:pt x="5157" y="13171"/>
                </a:cubicBezTo>
                <a:cubicBezTo>
                  <a:pt x="5157" y="13306"/>
                  <a:pt x="5126" y="13440"/>
                  <a:pt x="5080" y="13440"/>
                </a:cubicBezTo>
                <a:cubicBezTo>
                  <a:pt x="5042" y="13440"/>
                  <a:pt x="5004" y="13306"/>
                  <a:pt x="5004" y="13171"/>
                </a:cubicBezTo>
                <a:cubicBezTo>
                  <a:pt x="5004" y="8462"/>
                  <a:pt x="5004" y="8462"/>
                  <a:pt x="5004" y="8462"/>
                </a:cubicBezTo>
                <a:cubicBezTo>
                  <a:pt x="5004" y="8300"/>
                  <a:pt x="5042" y="8193"/>
                  <a:pt x="5080" y="8193"/>
                </a:cubicBezTo>
                <a:close/>
                <a:moveTo>
                  <a:pt x="10978" y="8160"/>
                </a:moveTo>
                <a:cubicBezTo>
                  <a:pt x="11022" y="8160"/>
                  <a:pt x="11052" y="8268"/>
                  <a:pt x="11052" y="8429"/>
                </a:cubicBezTo>
                <a:cubicBezTo>
                  <a:pt x="11052" y="13204"/>
                  <a:pt x="11052" y="13204"/>
                  <a:pt x="11052" y="13204"/>
                </a:cubicBezTo>
                <a:cubicBezTo>
                  <a:pt x="11052" y="13338"/>
                  <a:pt x="11022" y="13473"/>
                  <a:pt x="10978" y="13473"/>
                </a:cubicBezTo>
                <a:cubicBezTo>
                  <a:pt x="10941" y="13473"/>
                  <a:pt x="10904" y="13338"/>
                  <a:pt x="10904" y="13204"/>
                </a:cubicBezTo>
                <a:cubicBezTo>
                  <a:pt x="10904" y="8429"/>
                  <a:pt x="10904" y="8429"/>
                  <a:pt x="10904" y="8429"/>
                </a:cubicBezTo>
                <a:cubicBezTo>
                  <a:pt x="10904" y="8268"/>
                  <a:pt x="10941" y="8160"/>
                  <a:pt x="10978" y="8160"/>
                </a:cubicBezTo>
                <a:close/>
                <a:moveTo>
                  <a:pt x="15448" y="8127"/>
                </a:moveTo>
                <a:cubicBezTo>
                  <a:pt x="15494" y="8127"/>
                  <a:pt x="15524" y="8262"/>
                  <a:pt x="15524" y="8397"/>
                </a:cubicBezTo>
                <a:cubicBezTo>
                  <a:pt x="15524" y="13203"/>
                  <a:pt x="15524" y="13203"/>
                  <a:pt x="15524" y="13203"/>
                </a:cubicBezTo>
                <a:cubicBezTo>
                  <a:pt x="15524" y="13365"/>
                  <a:pt x="15494" y="13473"/>
                  <a:pt x="15448" y="13473"/>
                </a:cubicBezTo>
                <a:cubicBezTo>
                  <a:pt x="15410" y="13473"/>
                  <a:pt x="15372" y="13365"/>
                  <a:pt x="15372" y="13203"/>
                </a:cubicBezTo>
                <a:cubicBezTo>
                  <a:pt x="15372" y="8397"/>
                  <a:pt x="15372" y="8397"/>
                  <a:pt x="15372" y="8397"/>
                </a:cubicBezTo>
                <a:cubicBezTo>
                  <a:pt x="15372" y="8262"/>
                  <a:pt x="15410" y="8127"/>
                  <a:pt x="15448" y="8127"/>
                </a:cubicBezTo>
                <a:close/>
                <a:moveTo>
                  <a:pt x="9548" y="8127"/>
                </a:moveTo>
                <a:cubicBezTo>
                  <a:pt x="9594" y="8127"/>
                  <a:pt x="9624" y="8235"/>
                  <a:pt x="9624" y="8396"/>
                </a:cubicBezTo>
                <a:cubicBezTo>
                  <a:pt x="9624" y="13220"/>
                  <a:pt x="9624" y="13220"/>
                  <a:pt x="9624" y="13220"/>
                </a:cubicBezTo>
                <a:cubicBezTo>
                  <a:pt x="9624" y="13355"/>
                  <a:pt x="9594" y="13490"/>
                  <a:pt x="9548" y="13490"/>
                </a:cubicBezTo>
                <a:cubicBezTo>
                  <a:pt x="9510" y="13490"/>
                  <a:pt x="9471" y="13355"/>
                  <a:pt x="9471" y="13220"/>
                </a:cubicBezTo>
                <a:cubicBezTo>
                  <a:pt x="9471" y="8396"/>
                  <a:pt x="9471" y="8396"/>
                  <a:pt x="9471" y="8396"/>
                </a:cubicBezTo>
                <a:cubicBezTo>
                  <a:pt x="9471" y="8235"/>
                  <a:pt x="9510" y="8127"/>
                  <a:pt x="9548" y="8127"/>
                </a:cubicBezTo>
                <a:close/>
                <a:moveTo>
                  <a:pt x="9368" y="8127"/>
                </a:moveTo>
                <a:cubicBezTo>
                  <a:pt x="9414" y="8127"/>
                  <a:pt x="9444" y="8235"/>
                  <a:pt x="9444" y="8396"/>
                </a:cubicBezTo>
                <a:cubicBezTo>
                  <a:pt x="9444" y="13220"/>
                  <a:pt x="9444" y="13220"/>
                  <a:pt x="9444" y="13220"/>
                </a:cubicBezTo>
                <a:cubicBezTo>
                  <a:pt x="9444" y="13355"/>
                  <a:pt x="9414" y="13490"/>
                  <a:pt x="9368" y="13490"/>
                </a:cubicBezTo>
                <a:cubicBezTo>
                  <a:pt x="9329" y="13490"/>
                  <a:pt x="9291" y="13355"/>
                  <a:pt x="9291" y="13220"/>
                </a:cubicBezTo>
                <a:cubicBezTo>
                  <a:pt x="9291" y="8396"/>
                  <a:pt x="9291" y="8396"/>
                  <a:pt x="9291" y="8396"/>
                </a:cubicBezTo>
                <a:cubicBezTo>
                  <a:pt x="9291" y="8235"/>
                  <a:pt x="9329" y="8127"/>
                  <a:pt x="9368" y="8127"/>
                </a:cubicBezTo>
                <a:close/>
                <a:moveTo>
                  <a:pt x="13302" y="8077"/>
                </a:moveTo>
                <a:cubicBezTo>
                  <a:pt x="13346" y="8077"/>
                  <a:pt x="13376" y="8212"/>
                  <a:pt x="13376" y="8347"/>
                </a:cubicBezTo>
                <a:cubicBezTo>
                  <a:pt x="13376" y="13253"/>
                  <a:pt x="13376" y="13253"/>
                  <a:pt x="13376" y="13253"/>
                </a:cubicBezTo>
                <a:cubicBezTo>
                  <a:pt x="13376" y="13415"/>
                  <a:pt x="13346" y="13523"/>
                  <a:pt x="13302" y="13523"/>
                </a:cubicBezTo>
                <a:cubicBezTo>
                  <a:pt x="13265" y="13523"/>
                  <a:pt x="13228" y="13415"/>
                  <a:pt x="13228" y="13253"/>
                </a:cubicBezTo>
                <a:cubicBezTo>
                  <a:pt x="13228" y="8347"/>
                  <a:pt x="13228" y="8347"/>
                  <a:pt x="13228" y="8347"/>
                </a:cubicBezTo>
                <a:cubicBezTo>
                  <a:pt x="13228" y="8212"/>
                  <a:pt x="13265" y="8077"/>
                  <a:pt x="13302" y="8077"/>
                </a:cubicBezTo>
                <a:close/>
                <a:moveTo>
                  <a:pt x="20094" y="7979"/>
                </a:moveTo>
                <a:cubicBezTo>
                  <a:pt x="20138" y="7979"/>
                  <a:pt x="20168" y="8113"/>
                  <a:pt x="20168" y="8248"/>
                </a:cubicBezTo>
                <a:cubicBezTo>
                  <a:pt x="20168" y="13368"/>
                  <a:pt x="20168" y="13368"/>
                  <a:pt x="20168" y="13368"/>
                </a:cubicBezTo>
                <a:cubicBezTo>
                  <a:pt x="20168" y="13530"/>
                  <a:pt x="20138" y="13638"/>
                  <a:pt x="20094" y="13638"/>
                </a:cubicBezTo>
                <a:cubicBezTo>
                  <a:pt x="20057" y="13638"/>
                  <a:pt x="20019" y="13530"/>
                  <a:pt x="20019" y="13368"/>
                </a:cubicBezTo>
                <a:cubicBezTo>
                  <a:pt x="20019" y="8248"/>
                  <a:pt x="20019" y="8248"/>
                  <a:pt x="20019" y="8248"/>
                </a:cubicBezTo>
                <a:cubicBezTo>
                  <a:pt x="20019" y="8113"/>
                  <a:pt x="20057" y="7979"/>
                  <a:pt x="20094" y="7979"/>
                </a:cubicBezTo>
                <a:close/>
                <a:moveTo>
                  <a:pt x="9012" y="7979"/>
                </a:moveTo>
                <a:cubicBezTo>
                  <a:pt x="9058" y="7979"/>
                  <a:pt x="9088" y="8086"/>
                  <a:pt x="9088" y="8248"/>
                </a:cubicBezTo>
                <a:cubicBezTo>
                  <a:pt x="9088" y="13385"/>
                  <a:pt x="9088" y="13385"/>
                  <a:pt x="9088" y="13385"/>
                </a:cubicBezTo>
                <a:cubicBezTo>
                  <a:pt x="9088" y="13520"/>
                  <a:pt x="9058" y="13654"/>
                  <a:pt x="9012" y="13654"/>
                </a:cubicBezTo>
                <a:cubicBezTo>
                  <a:pt x="8974" y="13654"/>
                  <a:pt x="8936" y="13520"/>
                  <a:pt x="8936" y="13385"/>
                </a:cubicBezTo>
                <a:cubicBezTo>
                  <a:pt x="8936" y="8248"/>
                  <a:pt x="8936" y="8248"/>
                  <a:pt x="8936" y="8248"/>
                </a:cubicBezTo>
                <a:cubicBezTo>
                  <a:pt x="8936" y="8086"/>
                  <a:pt x="8974" y="7979"/>
                  <a:pt x="9012" y="7979"/>
                </a:cubicBezTo>
                <a:close/>
                <a:moveTo>
                  <a:pt x="15088" y="7913"/>
                </a:moveTo>
                <a:cubicBezTo>
                  <a:pt x="15133" y="7913"/>
                  <a:pt x="15164" y="8048"/>
                  <a:pt x="15164" y="8183"/>
                </a:cubicBezTo>
                <a:cubicBezTo>
                  <a:pt x="15164" y="13417"/>
                  <a:pt x="15164" y="13417"/>
                  <a:pt x="15164" y="13417"/>
                </a:cubicBezTo>
                <a:cubicBezTo>
                  <a:pt x="15164" y="13579"/>
                  <a:pt x="15133" y="13687"/>
                  <a:pt x="15088" y="13687"/>
                </a:cubicBezTo>
                <a:cubicBezTo>
                  <a:pt x="15049" y="13687"/>
                  <a:pt x="15011" y="13579"/>
                  <a:pt x="15011" y="13417"/>
                </a:cubicBezTo>
                <a:cubicBezTo>
                  <a:pt x="15011" y="8183"/>
                  <a:pt x="15011" y="8183"/>
                  <a:pt x="15011" y="8183"/>
                </a:cubicBezTo>
                <a:cubicBezTo>
                  <a:pt x="15011" y="8048"/>
                  <a:pt x="15049" y="7913"/>
                  <a:pt x="15088" y="7913"/>
                </a:cubicBezTo>
                <a:close/>
                <a:moveTo>
                  <a:pt x="610" y="7913"/>
                </a:moveTo>
                <a:cubicBezTo>
                  <a:pt x="655" y="7913"/>
                  <a:pt x="684" y="8021"/>
                  <a:pt x="684" y="8182"/>
                </a:cubicBezTo>
                <a:cubicBezTo>
                  <a:pt x="684" y="13434"/>
                  <a:pt x="684" y="13434"/>
                  <a:pt x="684" y="13434"/>
                </a:cubicBezTo>
                <a:cubicBezTo>
                  <a:pt x="684" y="13569"/>
                  <a:pt x="655" y="13704"/>
                  <a:pt x="610" y="13704"/>
                </a:cubicBezTo>
                <a:cubicBezTo>
                  <a:pt x="573" y="13704"/>
                  <a:pt x="536" y="13569"/>
                  <a:pt x="536" y="13434"/>
                </a:cubicBezTo>
                <a:cubicBezTo>
                  <a:pt x="536" y="8182"/>
                  <a:pt x="536" y="8182"/>
                  <a:pt x="536" y="8182"/>
                </a:cubicBezTo>
                <a:cubicBezTo>
                  <a:pt x="536" y="8021"/>
                  <a:pt x="573" y="7913"/>
                  <a:pt x="610" y="7913"/>
                </a:cubicBezTo>
                <a:close/>
                <a:moveTo>
                  <a:pt x="15268" y="7864"/>
                </a:moveTo>
                <a:cubicBezTo>
                  <a:pt x="15314" y="7864"/>
                  <a:pt x="15344" y="7971"/>
                  <a:pt x="15344" y="8133"/>
                </a:cubicBezTo>
                <a:cubicBezTo>
                  <a:pt x="15344" y="13500"/>
                  <a:pt x="15344" y="13500"/>
                  <a:pt x="15344" y="13500"/>
                </a:cubicBezTo>
                <a:cubicBezTo>
                  <a:pt x="15344" y="13635"/>
                  <a:pt x="15314" y="13769"/>
                  <a:pt x="15268" y="13769"/>
                </a:cubicBezTo>
                <a:cubicBezTo>
                  <a:pt x="15230" y="13769"/>
                  <a:pt x="15191" y="13635"/>
                  <a:pt x="15191" y="13500"/>
                </a:cubicBezTo>
                <a:cubicBezTo>
                  <a:pt x="15191" y="8133"/>
                  <a:pt x="15191" y="8133"/>
                  <a:pt x="15191" y="8133"/>
                </a:cubicBezTo>
                <a:cubicBezTo>
                  <a:pt x="15191" y="7971"/>
                  <a:pt x="15230" y="7864"/>
                  <a:pt x="15268" y="7864"/>
                </a:cubicBezTo>
                <a:close/>
                <a:moveTo>
                  <a:pt x="9726" y="7831"/>
                </a:moveTo>
                <a:cubicBezTo>
                  <a:pt x="9770" y="7831"/>
                  <a:pt x="9800" y="7938"/>
                  <a:pt x="9800" y="8100"/>
                </a:cubicBezTo>
                <a:cubicBezTo>
                  <a:pt x="9800" y="13516"/>
                  <a:pt x="9800" y="13516"/>
                  <a:pt x="9800" y="13516"/>
                </a:cubicBezTo>
                <a:cubicBezTo>
                  <a:pt x="9800" y="13651"/>
                  <a:pt x="9770" y="13786"/>
                  <a:pt x="9726" y="13786"/>
                </a:cubicBezTo>
                <a:cubicBezTo>
                  <a:pt x="9689" y="13786"/>
                  <a:pt x="9652" y="13651"/>
                  <a:pt x="9652" y="13516"/>
                </a:cubicBezTo>
                <a:cubicBezTo>
                  <a:pt x="9652" y="8100"/>
                  <a:pt x="9652" y="8100"/>
                  <a:pt x="9652" y="8100"/>
                </a:cubicBezTo>
                <a:cubicBezTo>
                  <a:pt x="9652" y="7938"/>
                  <a:pt x="9689" y="7831"/>
                  <a:pt x="9726" y="7831"/>
                </a:cubicBezTo>
                <a:close/>
                <a:moveTo>
                  <a:pt x="11156" y="7814"/>
                </a:moveTo>
                <a:cubicBezTo>
                  <a:pt x="11202" y="7814"/>
                  <a:pt x="11232" y="7949"/>
                  <a:pt x="11232" y="8083"/>
                </a:cubicBezTo>
                <a:cubicBezTo>
                  <a:pt x="11232" y="13517"/>
                  <a:pt x="11232" y="13517"/>
                  <a:pt x="11232" y="13517"/>
                </a:cubicBezTo>
                <a:cubicBezTo>
                  <a:pt x="11232" y="13678"/>
                  <a:pt x="11202" y="13786"/>
                  <a:pt x="11156" y="13786"/>
                </a:cubicBezTo>
                <a:cubicBezTo>
                  <a:pt x="11118" y="13786"/>
                  <a:pt x="11079" y="13678"/>
                  <a:pt x="11079" y="13517"/>
                </a:cubicBezTo>
                <a:cubicBezTo>
                  <a:pt x="11079" y="8083"/>
                  <a:pt x="11079" y="8083"/>
                  <a:pt x="11079" y="8083"/>
                </a:cubicBezTo>
                <a:cubicBezTo>
                  <a:pt x="11079" y="7949"/>
                  <a:pt x="11118" y="7814"/>
                  <a:pt x="11156" y="7814"/>
                </a:cubicBezTo>
                <a:close/>
                <a:moveTo>
                  <a:pt x="10800" y="7814"/>
                </a:moveTo>
                <a:cubicBezTo>
                  <a:pt x="10846" y="7814"/>
                  <a:pt x="10876" y="7949"/>
                  <a:pt x="10876" y="8083"/>
                </a:cubicBezTo>
                <a:cubicBezTo>
                  <a:pt x="10876" y="13517"/>
                  <a:pt x="10876" y="13517"/>
                  <a:pt x="10876" y="13517"/>
                </a:cubicBezTo>
                <a:cubicBezTo>
                  <a:pt x="10876" y="13678"/>
                  <a:pt x="10846" y="13786"/>
                  <a:pt x="10800" y="13786"/>
                </a:cubicBezTo>
                <a:cubicBezTo>
                  <a:pt x="10762" y="13786"/>
                  <a:pt x="10724" y="13678"/>
                  <a:pt x="10724" y="13517"/>
                </a:cubicBezTo>
                <a:cubicBezTo>
                  <a:pt x="10724" y="8083"/>
                  <a:pt x="10724" y="8083"/>
                  <a:pt x="10724" y="8083"/>
                </a:cubicBezTo>
                <a:cubicBezTo>
                  <a:pt x="10724" y="7949"/>
                  <a:pt x="10762" y="7814"/>
                  <a:pt x="10800" y="7814"/>
                </a:cubicBezTo>
                <a:close/>
                <a:moveTo>
                  <a:pt x="19736" y="7699"/>
                </a:moveTo>
                <a:cubicBezTo>
                  <a:pt x="19781" y="7699"/>
                  <a:pt x="19812" y="7807"/>
                  <a:pt x="19812" y="7969"/>
                </a:cubicBezTo>
                <a:cubicBezTo>
                  <a:pt x="19812" y="13664"/>
                  <a:pt x="19812" y="13664"/>
                  <a:pt x="19812" y="13664"/>
                </a:cubicBezTo>
                <a:cubicBezTo>
                  <a:pt x="19812" y="13799"/>
                  <a:pt x="19781" y="13934"/>
                  <a:pt x="19736" y="13934"/>
                </a:cubicBezTo>
                <a:cubicBezTo>
                  <a:pt x="19697" y="13934"/>
                  <a:pt x="19659" y="13799"/>
                  <a:pt x="19659" y="13664"/>
                </a:cubicBezTo>
                <a:cubicBezTo>
                  <a:pt x="19659" y="7969"/>
                  <a:pt x="19659" y="7969"/>
                  <a:pt x="19659" y="7969"/>
                </a:cubicBezTo>
                <a:cubicBezTo>
                  <a:pt x="19659" y="7807"/>
                  <a:pt x="19697" y="7699"/>
                  <a:pt x="19736" y="7699"/>
                </a:cubicBezTo>
                <a:close/>
                <a:moveTo>
                  <a:pt x="4900" y="7600"/>
                </a:moveTo>
                <a:cubicBezTo>
                  <a:pt x="4946" y="7600"/>
                  <a:pt x="4976" y="7735"/>
                  <a:pt x="4976" y="7869"/>
                </a:cubicBezTo>
                <a:cubicBezTo>
                  <a:pt x="4976" y="13731"/>
                  <a:pt x="4976" y="13731"/>
                  <a:pt x="4976" y="13731"/>
                </a:cubicBezTo>
                <a:cubicBezTo>
                  <a:pt x="4976" y="13892"/>
                  <a:pt x="4946" y="14000"/>
                  <a:pt x="4900" y="14000"/>
                </a:cubicBezTo>
                <a:cubicBezTo>
                  <a:pt x="4862" y="14000"/>
                  <a:pt x="4824" y="13892"/>
                  <a:pt x="4824" y="13731"/>
                </a:cubicBezTo>
                <a:cubicBezTo>
                  <a:pt x="4824" y="7869"/>
                  <a:pt x="4824" y="7869"/>
                  <a:pt x="4824" y="7869"/>
                </a:cubicBezTo>
                <a:cubicBezTo>
                  <a:pt x="4824" y="7735"/>
                  <a:pt x="4862" y="7600"/>
                  <a:pt x="4900" y="7600"/>
                </a:cubicBezTo>
                <a:close/>
                <a:moveTo>
                  <a:pt x="10620" y="7518"/>
                </a:moveTo>
                <a:cubicBezTo>
                  <a:pt x="10666" y="7518"/>
                  <a:pt x="10696" y="7626"/>
                  <a:pt x="10696" y="7787"/>
                </a:cubicBezTo>
                <a:cubicBezTo>
                  <a:pt x="10696" y="13846"/>
                  <a:pt x="10696" y="13846"/>
                  <a:pt x="10696" y="13846"/>
                </a:cubicBezTo>
                <a:cubicBezTo>
                  <a:pt x="10696" y="13980"/>
                  <a:pt x="10666" y="14115"/>
                  <a:pt x="10620" y="14115"/>
                </a:cubicBezTo>
                <a:cubicBezTo>
                  <a:pt x="10582" y="14115"/>
                  <a:pt x="10543" y="13980"/>
                  <a:pt x="10543" y="13846"/>
                </a:cubicBezTo>
                <a:cubicBezTo>
                  <a:pt x="10543" y="7787"/>
                  <a:pt x="10543" y="7787"/>
                  <a:pt x="10543" y="7787"/>
                </a:cubicBezTo>
                <a:cubicBezTo>
                  <a:pt x="10543" y="7626"/>
                  <a:pt x="10582" y="7518"/>
                  <a:pt x="10620" y="7518"/>
                </a:cubicBezTo>
                <a:close/>
                <a:moveTo>
                  <a:pt x="9190" y="7518"/>
                </a:moveTo>
                <a:cubicBezTo>
                  <a:pt x="9234" y="7518"/>
                  <a:pt x="9264" y="7653"/>
                  <a:pt x="9264" y="7787"/>
                </a:cubicBezTo>
                <a:cubicBezTo>
                  <a:pt x="9264" y="13813"/>
                  <a:pt x="9264" y="13813"/>
                  <a:pt x="9264" y="13813"/>
                </a:cubicBezTo>
                <a:cubicBezTo>
                  <a:pt x="9264" y="13974"/>
                  <a:pt x="9234" y="14082"/>
                  <a:pt x="9190" y="14082"/>
                </a:cubicBezTo>
                <a:cubicBezTo>
                  <a:pt x="9153" y="14082"/>
                  <a:pt x="9116" y="13974"/>
                  <a:pt x="9116" y="13813"/>
                </a:cubicBezTo>
                <a:cubicBezTo>
                  <a:pt x="9116" y="7787"/>
                  <a:pt x="9116" y="7787"/>
                  <a:pt x="9116" y="7787"/>
                </a:cubicBezTo>
                <a:cubicBezTo>
                  <a:pt x="9116" y="7653"/>
                  <a:pt x="9153" y="7518"/>
                  <a:pt x="9190" y="7518"/>
                </a:cubicBezTo>
                <a:close/>
                <a:moveTo>
                  <a:pt x="15626" y="7436"/>
                </a:moveTo>
                <a:cubicBezTo>
                  <a:pt x="15670" y="7436"/>
                  <a:pt x="15700" y="7544"/>
                  <a:pt x="15700" y="7705"/>
                </a:cubicBezTo>
                <a:cubicBezTo>
                  <a:pt x="15700" y="13928"/>
                  <a:pt x="15700" y="13928"/>
                  <a:pt x="15700" y="13928"/>
                </a:cubicBezTo>
                <a:cubicBezTo>
                  <a:pt x="15700" y="14062"/>
                  <a:pt x="15670" y="14197"/>
                  <a:pt x="15626" y="14197"/>
                </a:cubicBezTo>
                <a:cubicBezTo>
                  <a:pt x="15589" y="14197"/>
                  <a:pt x="15552" y="14062"/>
                  <a:pt x="15552" y="13928"/>
                </a:cubicBezTo>
                <a:cubicBezTo>
                  <a:pt x="15552" y="7705"/>
                  <a:pt x="15552" y="7705"/>
                  <a:pt x="15552" y="7705"/>
                </a:cubicBezTo>
                <a:cubicBezTo>
                  <a:pt x="15552" y="7544"/>
                  <a:pt x="15589" y="7436"/>
                  <a:pt x="15626" y="7436"/>
                </a:cubicBezTo>
                <a:close/>
                <a:moveTo>
                  <a:pt x="8832" y="7354"/>
                </a:moveTo>
                <a:cubicBezTo>
                  <a:pt x="8878" y="7354"/>
                  <a:pt x="8908" y="7488"/>
                  <a:pt x="8908" y="7623"/>
                </a:cubicBezTo>
                <a:cubicBezTo>
                  <a:pt x="8908" y="13977"/>
                  <a:pt x="8908" y="13977"/>
                  <a:pt x="8908" y="13977"/>
                </a:cubicBezTo>
                <a:cubicBezTo>
                  <a:pt x="8908" y="14139"/>
                  <a:pt x="8878" y="14246"/>
                  <a:pt x="8832" y="14246"/>
                </a:cubicBezTo>
                <a:cubicBezTo>
                  <a:pt x="8794" y="14246"/>
                  <a:pt x="8755" y="14139"/>
                  <a:pt x="8755" y="13977"/>
                </a:cubicBezTo>
                <a:cubicBezTo>
                  <a:pt x="8755" y="7623"/>
                  <a:pt x="8755" y="7623"/>
                  <a:pt x="8755" y="7623"/>
                </a:cubicBezTo>
                <a:cubicBezTo>
                  <a:pt x="8755" y="7488"/>
                  <a:pt x="8794" y="7354"/>
                  <a:pt x="8832" y="7354"/>
                </a:cubicBezTo>
                <a:close/>
                <a:moveTo>
                  <a:pt x="5436" y="7321"/>
                </a:moveTo>
                <a:cubicBezTo>
                  <a:pt x="5482" y="7321"/>
                  <a:pt x="5512" y="7428"/>
                  <a:pt x="5512" y="7590"/>
                </a:cubicBezTo>
                <a:cubicBezTo>
                  <a:pt x="5512" y="14026"/>
                  <a:pt x="5512" y="14026"/>
                  <a:pt x="5512" y="14026"/>
                </a:cubicBezTo>
                <a:cubicBezTo>
                  <a:pt x="5512" y="14161"/>
                  <a:pt x="5482" y="14296"/>
                  <a:pt x="5436" y="14296"/>
                </a:cubicBezTo>
                <a:cubicBezTo>
                  <a:pt x="5398" y="14296"/>
                  <a:pt x="5359" y="14161"/>
                  <a:pt x="5359" y="14026"/>
                </a:cubicBezTo>
                <a:cubicBezTo>
                  <a:pt x="5359" y="7590"/>
                  <a:pt x="5359" y="7590"/>
                  <a:pt x="5359" y="7590"/>
                </a:cubicBezTo>
                <a:cubicBezTo>
                  <a:pt x="5359" y="7428"/>
                  <a:pt x="5398" y="7321"/>
                  <a:pt x="5436" y="7321"/>
                </a:cubicBezTo>
                <a:close/>
                <a:moveTo>
                  <a:pt x="19916" y="7222"/>
                </a:moveTo>
                <a:cubicBezTo>
                  <a:pt x="19962" y="7222"/>
                  <a:pt x="19992" y="7330"/>
                  <a:pt x="19992" y="7491"/>
                </a:cubicBezTo>
                <a:cubicBezTo>
                  <a:pt x="19992" y="14142"/>
                  <a:pt x="19992" y="14142"/>
                  <a:pt x="19992" y="14142"/>
                </a:cubicBezTo>
                <a:cubicBezTo>
                  <a:pt x="19992" y="14276"/>
                  <a:pt x="19962" y="14411"/>
                  <a:pt x="19916" y="14411"/>
                </a:cubicBezTo>
                <a:cubicBezTo>
                  <a:pt x="19877" y="14411"/>
                  <a:pt x="19839" y="14276"/>
                  <a:pt x="19839" y="14142"/>
                </a:cubicBezTo>
                <a:cubicBezTo>
                  <a:pt x="19839" y="7491"/>
                  <a:pt x="19839" y="7491"/>
                  <a:pt x="19839" y="7491"/>
                </a:cubicBezTo>
                <a:cubicBezTo>
                  <a:pt x="19839" y="7330"/>
                  <a:pt x="19877" y="7222"/>
                  <a:pt x="19916" y="7222"/>
                </a:cubicBezTo>
                <a:close/>
                <a:moveTo>
                  <a:pt x="19022" y="7222"/>
                </a:moveTo>
                <a:cubicBezTo>
                  <a:pt x="19066" y="7222"/>
                  <a:pt x="19096" y="7330"/>
                  <a:pt x="19096" y="7491"/>
                </a:cubicBezTo>
                <a:cubicBezTo>
                  <a:pt x="19096" y="14142"/>
                  <a:pt x="19096" y="14142"/>
                  <a:pt x="19096" y="14142"/>
                </a:cubicBezTo>
                <a:cubicBezTo>
                  <a:pt x="19096" y="14276"/>
                  <a:pt x="19066" y="14411"/>
                  <a:pt x="19022" y="14411"/>
                </a:cubicBezTo>
                <a:cubicBezTo>
                  <a:pt x="18985" y="14411"/>
                  <a:pt x="18948" y="14276"/>
                  <a:pt x="18948" y="14142"/>
                </a:cubicBezTo>
                <a:cubicBezTo>
                  <a:pt x="18948" y="7491"/>
                  <a:pt x="18948" y="7491"/>
                  <a:pt x="18948" y="7491"/>
                </a:cubicBezTo>
                <a:cubicBezTo>
                  <a:pt x="18948" y="7330"/>
                  <a:pt x="18985" y="7222"/>
                  <a:pt x="19022" y="7222"/>
                </a:cubicBezTo>
                <a:close/>
                <a:moveTo>
                  <a:pt x="10084" y="7222"/>
                </a:moveTo>
                <a:cubicBezTo>
                  <a:pt x="10130" y="7222"/>
                  <a:pt x="10160" y="7356"/>
                  <a:pt x="10160" y="7491"/>
                </a:cubicBezTo>
                <a:cubicBezTo>
                  <a:pt x="10160" y="14109"/>
                  <a:pt x="10160" y="14109"/>
                  <a:pt x="10160" y="14109"/>
                </a:cubicBezTo>
                <a:cubicBezTo>
                  <a:pt x="10160" y="14270"/>
                  <a:pt x="10130" y="14378"/>
                  <a:pt x="10084" y="14378"/>
                </a:cubicBezTo>
                <a:cubicBezTo>
                  <a:pt x="10046" y="14378"/>
                  <a:pt x="10007" y="14270"/>
                  <a:pt x="10007" y="14109"/>
                </a:cubicBezTo>
                <a:cubicBezTo>
                  <a:pt x="10007" y="7491"/>
                  <a:pt x="10007" y="7491"/>
                  <a:pt x="10007" y="7491"/>
                </a:cubicBezTo>
                <a:cubicBezTo>
                  <a:pt x="10007" y="7356"/>
                  <a:pt x="10046" y="7222"/>
                  <a:pt x="10084" y="7222"/>
                </a:cubicBezTo>
                <a:close/>
                <a:moveTo>
                  <a:pt x="4720" y="7189"/>
                </a:moveTo>
                <a:cubicBezTo>
                  <a:pt x="4766" y="7189"/>
                  <a:pt x="4796" y="7297"/>
                  <a:pt x="4796" y="7459"/>
                </a:cubicBezTo>
                <a:cubicBezTo>
                  <a:pt x="4796" y="14174"/>
                  <a:pt x="4796" y="14174"/>
                  <a:pt x="4796" y="14174"/>
                </a:cubicBezTo>
                <a:cubicBezTo>
                  <a:pt x="4796" y="14309"/>
                  <a:pt x="4766" y="14444"/>
                  <a:pt x="4720" y="14444"/>
                </a:cubicBezTo>
                <a:cubicBezTo>
                  <a:pt x="4682" y="14444"/>
                  <a:pt x="4643" y="14309"/>
                  <a:pt x="4643" y="14174"/>
                </a:cubicBezTo>
                <a:cubicBezTo>
                  <a:pt x="4643" y="7459"/>
                  <a:pt x="4643" y="7459"/>
                  <a:pt x="4643" y="7459"/>
                </a:cubicBezTo>
                <a:cubicBezTo>
                  <a:pt x="4643" y="7297"/>
                  <a:pt x="4682" y="7189"/>
                  <a:pt x="4720" y="7189"/>
                </a:cubicBezTo>
                <a:close/>
                <a:moveTo>
                  <a:pt x="19558" y="7008"/>
                </a:moveTo>
                <a:cubicBezTo>
                  <a:pt x="19602" y="7008"/>
                  <a:pt x="19632" y="7143"/>
                  <a:pt x="19632" y="7277"/>
                </a:cubicBezTo>
                <a:cubicBezTo>
                  <a:pt x="19632" y="14323"/>
                  <a:pt x="19632" y="14323"/>
                  <a:pt x="19632" y="14323"/>
                </a:cubicBezTo>
                <a:cubicBezTo>
                  <a:pt x="19632" y="14484"/>
                  <a:pt x="19602" y="14592"/>
                  <a:pt x="19558" y="14592"/>
                </a:cubicBezTo>
                <a:cubicBezTo>
                  <a:pt x="19521" y="14592"/>
                  <a:pt x="19484" y="14484"/>
                  <a:pt x="19484" y="14323"/>
                </a:cubicBezTo>
                <a:cubicBezTo>
                  <a:pt x="19484" y="7277"/>
                  <a:pt x="19484" y="7277"/>
                  <a:pt x="19484" y="7277"/>
                </a:cubicBezTo>
                <a:cubicBezTo>
                  <a:pt x="19484" y="7143"/>
                  <a:pt x="19521" y="7008"/>
                  <a:pt x="19558" y="7008"/>
                </a:cubicBezTo>
                <a:close/>
                <a:moveTo>
                  <a:pt x="18664" y="7008"/>
                </a:moveTo>
                <a:cubicBezTo>
                  <a:pt x="18709" y="7008"/>
                  <a:pt x="18740" y="7143"/>
                  <a:pt x="18740" y="7277"/>
                </a:cubicBezTo>
                <a:cubicBezTo>
                  <a:pt x="18740" y="14323"/>
                  <a:pt x="18740" y="14323"/>
                  <a:pt x="18740" y="14323"/>
                </a:cubicBezTo>
                <a:cubicBezTo>
                  <a:pt x="18740" y="14484"/>
                  <a:pt x="18709" y="14592"/>
                  <a:pt x="18664" y="14592"/>
                </a:cubicBezTo>
                <a:cubicBezTo>
                  <a:pt x="18625" y="14592"/>
                  <a:pt x="18587" y="14484"/>
                  <a:pt x="18587" y="14323"/>
                </a:cubicBezTo>
                <a:cubicBezTo>
                  <a:pt x="18587" y="7277"/>
                  <a:pt x="18587" y="7277"/>
                  <a:pt x="18587" y="7277"/>
                </a:cubicBezTo>
                <a:cubicBezTo>
                  <a:pt x="18587" y="7143"/>
                  <a:pt x="18625" y="7008"/>
                  <a:pt x="18664" y="7008"/>
                </a:cubicBezTo>
                <a:close/>
                <a:moveTo>
                  <a:pt x="17770" y="7008"/>
                </a:moveTo>
                <a:cubicBezTo>
                  <a:pt x="17814" y="7008"/>
                  <a:pt x="17844" y="7143"/>
                  <a:pt x="17844" y="7277"/>
                </a:cubicBezTo>
                <a:cubicBezTo>
                  <a:pt x="17844" y="14323"/>
                  <a:pt x="17844" y="14323"/>
                  <a:pt x="17844" y="14323"/>
                </a:cubicBezTo>
                <a:cubicBezTo>
                  <a:pt x="17844" y="14484"/>
                  <a:pt x="17814" y="14592"/>
                  <a:pt x="17770" y="14592"/>
                </a:cubicBezTo>
                <a:cubicBezTo>
                  <a:pt x="17733" y="14592"/>
                  <a:pt x="17695" y="14484"/>
                  <a:pt x="17695" y="14323"/>
                </a:cubicBezTo>
                <a:cubicBezTo>
                  <a:pt x="17695" y="7277"/>
                  <a:pt x="17695" y="7277"/>
                  <a:pt x="17695" y="7277"/>
                </a:cubicBezTo>
                <a:cubicBezTo>
                  <a:pt x="17695" y="7143"/>
                  <a:pt x="17733" y="7008"/>
                  <a:pt x="17770" y="7008"/>
                </a:cubicBezTo>
                <a:close/>
                <a:moveTo>
                  <a:pt x="10442" y="6975"/>
                </a:moveTo>
                <a:cubicBezTo>
                  <a:pt x="10486" y="6975"/>
                  <a:pt x="10516" y="7083"/>
                  <a:pt x="10516" y="7245"/>
                </a:cubicBezTo>
                <a:cubicBezTo>
                  <a:pt x="10516" y="14388"/>
                  <a:pt x="10516" y="14388"/>
                  <a:pt x="10516" y="14388"/>
                </a:cubicBezTo>
                <a:cubicBezTo>
                  <a:pt x="10516" y="14523"/>
                  <a:pt x="10486" y="14658"/>
                  <a:pt x="10442" y="14658"/>
                </a:cubicBezTo>
                <a:cubicBezTo>
                  <a:pt x="10405" y="14658"/>
                  <a:pt x="10368" y="14523"/>
                  <a:pt x="10368" y="14388"/>
                </a:cubicBezTo>
                <a:cubicBezTo>
                  <a:pt x="10368" y="7245"/>
                  <a:pt x="10368" y="7245"/>
                  <a:pt x="10368" y="7245"/>
                </a:cubicBezTo>
                <a:cubicBezTo>
                  <a:pt x="10368" y="7083"/>
                  <a:pt x="10405" y="6975"/>
                  <a:pt x="10442" y="6975"/>
                </a:cubicBezTo>
                <a:close/>
                <a:moveTo>
                  <a:pt x="3470" y="6975"/>
                </a:moveTo>
                <a:cubicBezTo>
                  <a:pt x="3514" y="6975"/>
                  <a:pt x="3544" y="7083"/>
                  <a:pt x="3544" y="7245"/>
                </a:cubicBezTo>
                <a:cubicBezTo>
                  <a:pt x="3544" y="14388"/>
                  <a:pt x="3544" y="14388"/>
                  <a:pt x="3544" y="14388"/>
                </a:cubicBezTo>
                <a:cubicBezTo>
                  <a:pt x="3544" y="14523"/>
                  <a:pt x="3514" y="14658"/>
                  <a:pt x="3470" y="14658"/>
                </a:cubicBezTo>
                <a:cubicBezTo>
                  <a:pt x="3433" y="14658"/>
                  <a:pt x="3396" y="14523"/>
                  <a:pt x="3396" y="14388"/>
                </a:cubicBezTo>
                <a:cubicBezTo>
                  <a:pt x="3396" y="7245"/>
                  <a:pt x="3396" y="7245"/>
                  <a:pt x="3396" y="7245"/>
                </a:cubicBezTo>
                <a:cubicBezTo>
                  <a:pt x="3396" y="7083"/>
                  <a:pt x="3433" y="6975"/>
                  <a:pt x="3470" y="6975"/>
                </a:cubicBezTo>
                <a:close/>
                <a:moveTo>
                  <a:pt x="2218" y="6975"/>
                </a:moveTo>
                <a:cubicBezTo>
                  <a:pt x="2262" y="6975"/>
                  <a:pt x="2292" y="7083"/>
                  <a:pt x="2292" y="7245"/>
                </a:cubicBezTo>
                <a:cubicBezTo>
                  <a:pt x="2292" y="14388"/>
                  <a:pt x="2292" y="14388"/>
                  <a:pt x="2292" y="14388"/>
                </a:cubicBezTo>
                <a:cubicBezTo>
                  <a:pt x="2292" y="14523"/>
                  <a:pt x="2262" y="14658"/>
                  <a:pt x="2218" y="14658"/>
                </a:cubicBezTo>
                <a:cubicBezTo>
                  <a:pt x="2181" y="14658"/>
                  <a:pt x="2144" y="14523"/>
                  <a:pt x="2144" y="14388"/>
                </a:cubicBezTo>
                <a:cubicBezTo>
                  <a:pt x="2144" y="7245"/>
                  <a:pt x="2144" y="7245"/>
                  <a:pt x="2144" y="7245"/>
                </a:cubicBezTo>
                <a:cubicBezTo>
                  <a:pt x="2144" y="7083"/>
                  <a:pt x="2181" y="6975"/>
                  <a:pt x="2218" y="6975"/>
                </a:cubicBezTo>
                <a:close/>
                <a:moveTo>
                  <a:pt x="14910" y="6860"/>
                </a:moveTo>
                <a:cubicBezTo>
                  <a:pt x="14954" y="6860"/>
                  <a:pt x="14984" y="6968"/>
                  <a:pt x="14984" y="7130"/>
                </a:cubicBezTo>
                <a:cubicBezTo>
                  <a:pt x="14984" y="14487"/>
                  <a:pt x="14984" y="14487"/>
                  <a:pt x="14984" y="14487"/>
                </a:cubicBezTo>
                <a:cubicBezTo>
                  <a:pt x="14984" y="14622"/>
                  <a:pt x="14954" y="14756"/>
                  <a:pt x="14910" y="14756"/>
                </a:cubicBezTo>
                <a:cubicBezTo>
                  <a:pt x="14873" y="14756"/>
                  <a:pt x="14836" y="14622"/>
                  <a:pt x="14836" y="14487"/>
                </a:cubicBezTo>
                <a:cubicBezTo>
                  <a:pt x="14836" y="7130"/>
                  <a:pt x="14836" y="7130"/>
                  <a:pt x="14836" y="7130"/>
                </a:cubicBezTo>
                <a:cubicBezTo>
                  <a:pt x="14836" y="6968"/>
                  <a:pt x="14873" y="6860"/>
                  <a:pt x="14910" y="6860"/>
                </a:cubicBezTo>
                <a:close/>
                <a:moveTo>
                  <a:pt x="5258" y="6860"/>
                </a:moveTo>
                <a:cubicBezTo>
                  <a:pt x="5303" y="6860"/>
                  <a:pt x="5332" y="6968"/>
                  <a:pt x="5332" y="7130"/>
                </a:cubicBezTo>
                <a:cubicBezTo>
                  <a:pt x="5332" y="14487"/>
                  <a:pt x="5332" y="14487"/>
                  <a:pt x="5332" y="14487"/>
                </a:cubicBezTo>
                <a:cubicBezTo>
                  <a:pt x="5332" y="14622"/>
                  <a:pt x="5303" y="14756"/>
                  <a:pt x="5258" y="14756"/>
                </a:cubicBezTo>
                <a:cubicBezTo>
                  <a:pt x="5221" y="14756"/>
                  <a:pt x="5184" y="14622"/>
                  <a:pt x="5184" y="14487"/>
                </a:cubicBezTo>
                <a:cubicBezTo>
                  <a:pt x="5184" y="7130"/>
                  <a:pt x="5184" y="7130"/>
                  <a:pt x="5184" y="7130"/>
                </a:cubicBezTo>
                <a:cubicBezTo>
                  <a:pt x="5184" y="6968"/>
                  <a:pt x="5221" y="6860"/>
                  <a:pt x="5258" y="6860"/>
                </a:cubicBezTo>
                <a:close/>
                <a:moveTo>
                  <a:pt x="4542" y="6811"/>
                </a:moveTo>
                <a:cubicBezTo>
                  <a:pt x="4586" y="6811"/>
                  <a:pt x="4616" y="6945"/>
                  <a:pt x="4616" y="7080"/>
                </a:cubicBezTo>
                <a:cubicBezTo>
                  <a:pt x="4616" y="14520"/>
                  <a:pt x="4616" y="14520"/>
                  <a:pt x="4616" y="14520"/>
                </a:cubicBezTo>
                <a:cubicBezTo>
                  <a:pt x="4616" y="14682"/>
                  <a:pt x="4586" y="14789"/>
                  <a:pt x="4542" y="14789"/>
                </a:cubicBezTo>
                <a:cubicBezTo>
                  <a:pt x="4505" y="14789"/>
                  <a:pt x="4468" y="14682"/>
                  <a:pt x="4468" y="14520"/>
                </a:cubicBezTo>
                <a:cubicBezTo>
                  <a:pt x="4468" y="7080"/>
                  <a:pt x="4468" y="7080"/>
                  <a:pt x="4468" y="7080"/>
                </a:cubicBezTo>
                <a:cubicBezTo>
                  <a:pt x="4468" y="6945"/>
                  <a:pt x="4505" y="6811"/>
                  <a:pt x="4542" y="6811"/>
                </a:cubicBezTo>
                <a:close/>
                <a:moveTo>
                  <a:pt x="14552" y="6761"/>
                </a:moveTo>
                <a:cubicBezTo>
                  <a:pt x="14597" y="6761"/>
                  <a:pt x="14628" y="6869"/>
                  <a:pt x="14628" y="7031"/>
                </a:cubicBezTo>
                <a:cubicBezTo>
                  <a:pt x="14628" y="14569"/>
                  <a:pt x="14628" y="14569"/>
                  <a:pt x="14628" y="14569"/>
                </a:cubicBezTo>
                <a:cubicBezTo>
                  <a:pt x="14628" y="14731"/>
                  <a:pt x="14597" y="14839"/>
                  <a:pt x="14552" y="14839"/>
                </a:cubicBezTo>
                <a:cubicBezTo>
                  <a:pt x="14513" y="14839"/>
                  <a:pt x="14475" y="14731"/>
                  <a:pt x="14475" y="14569"/>
                </a:cubicBezTo>
                <a:cubicBezTo>
                  <a:pt x="14475" y="7031"/>
                  <a:pt x="14475" y="7031"/>
                  <a:pt x="14475" y="7031"/>
                </a:cubicBezTo>
                <a:cubicBezTo>
                  <a:pt x="14475" y="6869"/>
                  <a:pt x="14513" y="6761"/>
                  <a:pt x="14552" y="6761"/>
                </a:cubicBezTo>
                <a:close/>
                <a:moveTo>
                  <a:pt x="10264" y="6761"/>
                </a:moveTo>
                <a:cubicBezTo>
                  <a:pt x="10310" y="6761"/>
                  <a:pt x="10340" y="6869"/>
                  <a:pt x="10340" y="7031"/>
                </a:cubicBezTo>
                <a:cubicBezTo>
                  <a:pt x="10340" y="14602"/>
                  <a:pt x="10340" y="14602"/>
                  <a:pt x="10340" y="14602"/>
                </a:cubicBezTo>
                <a:cubicBezTo>
                  <a:pt x="10340" y="14737"/>
                  <a:pt x="10310" y="14872"/>
                  <a:pt x="10264" y="14872"/>
                </a:cubicBezTo>
                <a:cubicBezTo>
                  <a:pt x="10226" y="14872"/>
                  <a:pt x="10188" y="14737"/>
                  <a:pt x="10188" y="14602"/>
                </a:cubicBezTo>
                <a:cubicBezTo>
                  <a:pt x="10188" y="7031"/>
                  <a:pt x="10188" y="7031"/>
                  <a:pt x="10188" y="7031"/>
                </a:cubicBezTo>
                <a:cubicBezTo>
                  <a:pt x="10188" y="6869"/>
                  <a:pt x="10226" y="6761"/>
                  <a:pt x="10264" y="6761"/>
                </a:cubicBezTo>
                <a:close/>
                <a:moveTo>
                  <a:pt x="4006" y="6712"/>
                </a:moveTo>
                <a:cubicBezTo>
                  <a:pt x="4050" y="6712"/>
                  <a:pt x="4080" y="6820"/>
                  <a:pt x="4080" y="6981"/>
                </a:cubicBezTo>
                <a:cubicBezTo>
                  <a:pt x="4080" y="14652"/>
                  <a:pt x="4080" y="14652"/>
                  <a:pt x="4080" y="14652"/>
                </a:cubicBezTo>
                <a:cubicBezTo>
                  <a:pt x="4080" y="14786"/>
                  <a:pt x="4050" y="14921"/>
                  <a:pt x="4006" y="14921"/>
                </a:cubicBezTo>
                <a:cubicBezTo>
                  <a:pt x="3969" y="14921"/>
                  <a:pt x="3932" y="14786"/>
                  <a:pt x="3932" y="14652"/>
                </a:cubicBezTo>
                <a:cubicBezTo>
                  <a:pt x="3932" y="6981"/>
                  <a:pt x="3932" y="6981"/>
                  <a:pt x="3932" y="6981"/>
                </a:cubicBezTo>
                <a:cubicBezTo>
                  <a:pt x="3932" y="6820"/>
                  <a:pt x="3969" y="6712"/>
                  <a:pt x="4006" y="6712"/>
                </a:cubicBezTo>
                <a:close/>
                <a:moveTo>
                  <a:pt x="2756" y="6646"/>
                </a:moveTo>
                <a:cubicBezTo>
                  <a:pt x="2802" y="6646"/>
                  <a:pt x="2833" y="6754"/>
                  <a:pt x="2833" y="6916"/>
                </a:cubicBezTo>
                <a:cubicBezTo>
                  <a:pt x="2833" y="14701"/>
                  <a:pt x="2833" y="14701"/>
                  <a:pt x="2833" y="14701"/>
                </a:cubicBezTo>
                <a:cubicBezTo>
                  <a:pt x="2833" y="14836"/>
                  <a:pt x="2802" y="14970"/>
                  <a:pt x="2756" y="14970"/>
                </a:cubicBezTo>
                <a:cubicBezTo>
                  <a:pt x="2718" y="14970"/>
                  <a:pt x="2680" y="14836"/>
                  <a:pt x="2680" y="14701"/>
                </a:cubicBezTo>
                <a:cubicBezTo>
                  <a:pt x="2680" y="6916"/>
                  <a:pt x="2680" y="6916"/>
                  <a:pt x="2680" y="6916"/>
                </a:cubicBezTo>
                <a:cubicBezTo>
                  <a:pt x="2680" y="6754"/>
                  <a:pt x="2718" y="6646"/>
                  <a:pt x="2756" y="6646"/>
                </a:cubicBezTo>
                <a:close/>
                <a:moveTo>
                  <a:pt x="4364" y="6564"/>
                </a:moveTo>
                <a:cubicBezTo>
                  <a:pt x="4410" y="6564"/>
                  <a:pt x="4440" y="6672"/>
                  <a:pt x="4440" y="6833"/>
                </a:cubicBezTo>
                <a:cubicBezTo>
                  <a:pt x="4440" y="14783"/>
                  <a:pt x="4440" y="14783"/>
                  <a:pt x="4440" y="14783"/>
                </a:cubicBezTo>
                <a:cubicBezTo>
                  <a:pt x="4440" y="14918"/>
                  <a:pt x="4410" y="15053"/>
                  <a:pt x="4364" y="15053"/>
                </a:cubicBezTo>
                <a:cubicBezTo>
                  <a:pt x="4326" y="15053"/>
                  <a:pt x="4288" y="14918"/>
                  <a:pt x="4288" y="14783"/>
                </a:cubicBezTo>
                <a:cubicBezTo>
                  <a:pt x="4288" y="6833"/>
                  <a:pt x="4288" y="6833"/>
                  <a:pt x="4288" y="6833"/>
                </a:cubicBezTo>
                <a:cubicBezTo>
                  <a:pt x="4288" y="6672"/>
                  <a:pt x="4326" y="6564"/>
                  <a:pt x="4364" y="6564"/>
                </a:cubicBezTo>
                <a:close/>
                <a:moveTo>
                  <a:pt x="17412" y="6482"/>
                </a:moveTo>
                <a:cubicBezTo>
                  <a:pt x="17457" y="6482"/>
                  <a:pt x="17488" y="6589"/>
                  <a:pt x="17488" y="6751"/>
                </a:cubicBezTo>
                <a:cubicBezTo>
                  <a:pt x="17488" y="14865"/>
                  <a:pt x="17488" y="14865"/>
                  <a:pt x="17488" y="14865"/>
                </a:cubicBezTo>
                <a:cubicBezTo>
                  <a:pt x="17488" y="15000"/>
                  <a:pt x="17457" y="15135"/>
                  <a:pt x="17412" y="15135"/>
                </a:cubicBezTo>
                <a:cubicBezTo>
                  <a:pt x="17373" y="15135"/>
                  <a:pt x="17335" y="15000"/>
                  <a:pt x="17335" y="14865"/>
                </a:cubicBezTo>
                <a:cubicBezTo>
                  <a:pt x="17335" y="6751"/>
                  <a:pt x="17335" y="6751"/>
                  <a:pt x="17335" y="6751"/>
                </a:cubicBezTo>
                <a:cubicBezTo>
                  <a:pt x="17335" y="6589"/>
                  <a:pt x="17373" y="6482"/>
                  <a:pt x="17412" y="6482"/>
                </a:cubicBezTo>
                <a:close/>
                <a:moveTo>
                  <a:pt x="18844" y="6465"/>
                </a:moveTo>
                <a:cubicBezTo>
                  <a:pt x="18890" y="6465"/>
                  <a:pt x="18920" y="6573"/>
                  <a:pt x="18920" y="6735"/>
                </a:cubicBezTo>
                <a:cubicBezTo>
                  <a:pt x="18920" y="14898"/>
                  <a:pt x="18920" y="14898"/>
                  <a:pt x="18920" y="14898"/>
                </a:cubicBezTo>
                <a:cubicBezTo>
                  <a:pt x="18920" y="15033"/>
                  <a:pt x="18890" y="15168"/>
                  <a:pt x="18844" y="15168"/>
                </a:cubicBezTo>
                <a:cubicBezTo>
                  <a:pt x="18806" y="15168"/>
                  <a:pt x="18767" y="15033"/>
                  <a:pt x="18767" y="14898"/>
                </a:cubicBezTo>
                <a:cubicBezTo>
                  <a:pt x="18767" y="6735"/>
                  <a:pt x="18767" y="6735"/>
                  <a:pt x="18767" y="6735"/>
                </a:cubicBezTo>
                <a:cubicBezTo>
                  <a:pt x="18767" y="6573"/>
                  <a:pt x="18806" y="6465"/>
                  <a:pt x="18844" y="6465"/>
                </a:cubicBezTo>
                <a:close/>
                <a:moveTo>
                  <a:pt x="19380" y="6383"/>
                </a:moveTo>
                <a:cubicBezTo>
                  <a:pt x="19426" y="6383"/>
                  <a:pt x="19456" y="6491"/>
                  <a:pt x="19456" y="6652"/>
                </a:cubicBezTo>
                <a:cubicBezTo>
                  <a:pt x="19456" y="14980"/>
                  <a:pt x="19456" y="14980"/>
                  <a:pt x="19456" y="14980"/>
                </a:cubicBezTo>
                <a:cubicBezTo>
                  <a:pt x="19456" y="15115"/>
                  <a:pt x="19426" y="15250"/>
                  <a:pt x="19380" y="15250"/>
                </a:cubicBezTo>
                <a:cubicBezTo>
                  <a:pt x="19342" y="15250"/>
                  <a:pt x="19303" y="15115"/>
                  <a:pt x="19303" y="14980"/>
                </a:cubicBezTo>
                <a:cubicBezTo>
                  <a:pt x="19303" y="6652"/>
                  <a:pt x="19303" y="6652"/>
                  <a:pt x="19303" y="6652"/>
                </a:cubicBezTo>
                <a:cubicBezTo>
                  <a:pt x="19303" y="6491"/>
                  <a:pt x="19342" y="6383"/>
                  <a:pt x="19380" y="6383"/>
                </a:cubicBezTo>
                <a:close/>
                <a:moveTo>
                  <a:pt x="2396" y="6383"/>
                </a:moveTo>
                <a:cubicBezTo>
                  <a:pt x="2442" y="6383"/>
                  <a:pt x="2472" y="6491"/>
                  <a:pt x="2472" y="6652"/>
                </a:cubicBezTo>
                <a:cubicBezTo>
                  <a:pt x="2472" y="14980"/>
                  <a:pt x="2472" y="14980"/>
                  <a:pt x="2472" y="14980"/>
                </a:cubicBezTo>
                <a:cubicBezTo>
                  <a:pt x="2472" y="15115"/>
                  <a:pt x="2442" y="15250"/>
                  <a:pt x="2396" y="15250"/>
                </a:cubicBezTo>
                <a:cubicBezTo>
                  <a:pt x="2358" y="15250"/>
                  <a:pt x="2319" y="15115"/>
                  <a:pt x="2319" y="14980"/>
                </a:cubicBezTo>
                <a:cubicBezTo>
                  <a:pt x="2319" y="6652"/>
                  <a:pt x="2319" y="6652"/>
                  <a:pt x="2319" y="6652"/>
                </a:cubicBezTo>
                <a:cubicBezTo>
                  <a:pt x="2319" y="6491"/>
                  <a:pt x="2358" y="6383"/>
                  <a:pt x="2396" y="6383"/>
                </a:cubicBezTo>
                <a:close/>
                <a:moveTo>
                  <a:pt x="8476" y="6301"/>
                </a:moveTo>
                <a:cubicBezTo>
                  <a:pt x="8522" y="6301"/>
                  <a:pt x="8552" y="6435"/>
                  <a:pt x="8552" y="6570"/>
                </a:cubicBezTo>
                <a:cubicBezTo>
                  <a:pt x="8552" y="15030"/>
                  <a:pt x="8552" y="15030"/>
                  <a:pt x="8552" y="15030"/>
                </a:cubicBezTo>
                <a:cubicBezTo>
                  <a:pt x="8552" y="15192"/>
                  <a:pt x="8522" y="15299"/>
                  <a:pt x="8476" y="15299"/>
                </a:cubicBezTo>
                <a:cubicBezTo>
                  <a:pt x="8438" y="15299"/>
                  <a:pt x="8400" y="15192"/>
                  <a:pt x="8400" y="15030"/>
                </a:cubicBezTo>
                <a:cubicBezTo>
                  <a:pt x="8400" y="6570"/>
                  <a:pt x="8400" y="6570"/>
                  <a:pt x="8400" y="6570"/>
                </a:cubicBezTo>
                <a:cubicBezTo>
                  <a:pt x="8400" y="6435"/>
                  <a:pt x="8438" y="6301"/>
                  <a:pt x="8476" y="6301"/>
                </a:cubicBezTo>
                <a:close/>
                <a:moveTo>
                  <a:pt x="3828" y="6301"/>
                </a:moveTo>
                <a:cubicBezTo>
                  <a:pt x="3874" y="6301"/>
                  <a:pt x="3905" y="6409"/>
                  <a:pt x="3905" y="6570"/>
                </a:cubicBezTo>
                <a:cubicBezTo>
                  <a:pt x="3905" y="15063"/>
                  <a:pt x="3905" y="15063"/>
                  <a:pt x="3905" y="15063"/>
                </a:cubicBezTo>
                <a:cubicBezTo>
                  <a:pt x="3905" y="15197"/>
                  <a:pt x="3874" y="15332"/>
                  <a:pt x="3828" y="15332"/>
                </a:cubicBezTo>
                <a:cubicBezTo>
                  <a:pt x="3790" y="15332"/>
                  <a:pt x="3752" y="15197"/>
                  <a:pt x="3752" y="15063"/>
                </a:cubicBezTo>
                <a:cubicBezTo>
                  <a:pt x="3752" y="6570"/>
                  <a:pt x="3752" y="6570"/>
                  <a:pt x="3752" y="6570"/>
                </a:cubicBezTo>
                <a:cubicBezTo>
                  <a:pt x="3752" y="6409"/>
                  <a:pt x="3790" y="6301"/>
                  <a:pt x="3828" y="6301"/>
                </a:cubicBezTo>
                <a:close/>
                <a:moveTo>
                  <a:pt x="4184" y="6103"/>
                </a:moveTo>
                <a:cubicBezTo>
                  <a:pt x="4230" y="6103"/>
                  <a:pt x="4260" y="6238"/>
                  <a:pt x="4260" y="6373"/>
                </a:cubicBezTo>
                <a:cubicBezTo>
                  <a:pt x="4260" y="15227"/>
                  <a:pt x="4260" y="15227"/>
                  <a:pt x="4260" y="15227"/>
                </a:cubicBezTo>
                <a:cubicBezTo>
                  <a:pt x="4260" y="15389"/>
                  <a:pt x="4230" y="15497"/>
                  <a:pt x="4184" y="15497"/>
                </a:cubicBezTo>
                <a:cubicBezTo>
                  <a:pt x="4146" y="15497"/>
                  <a:pt x="4107" y="15389"/>
                  <a:pt x="4107" y="15227"/>
                </a:cubicBezTo>
                <a:cubicBezTo>
                  <a:pt x="4107" y="6373"/>
                  <a:pt x="4107" y="6373"/>
                  <a:pt x="4107" y="6373"/>
                </a:cubicBezTo>
                <a:cubicBezTo>
                  <a:pt x="4107" y="6238"/>
                  <a:pt x="4146" y="6103"/>
                  <a:pt x="4184" y="6103"/>
                </a:cubicBezTo>
                <a:close/>
                <a:moveTo>
                  <a:pt x="8118" y="6087"/>
                </a:moveTo>
                <a:cubicBezTo>
                  <a:pt x="8162" y="6087"/>
                  <a:pt x="8192" y="6195"/>
                  <a:pt x="8192" y="6356"/>
                </a:cubicBezTo>
                <a:cubicBezTo>
                  <a:pt x="8192" y="15277"/>
                  <a:pt x="8192" y="15277"/>
                  <a:pt x="8192" y="15277"/>
                </a:cubicBezTo>
                <a:cubicBezTo>
                  <a:pt x="8192" y="15411"/>
                  <a:pt x="8162" y="15546"/>
                  <a:pt x="8118" y="15546"/>
                </a:cubicBezTo>
                <a:cubicBezTo>
                  <a:pt x="8081" y="15546"/>
                  <a:pt x="8044" y="15411"/>
                  <a:pt x="8044" y="15277"/>
                </a:cubicBezTo>
                <a:cubicBezTo>
                  <a:pt x="8044" y="6356"/>
                  <a:pt x="8044" y="6356"/>
                  <a:pt x="8044" y="6356"/>
                </a:cubicBezTo>
                <a:cubicBezTo>
                  <a:pt x="8044" y="6195"/>
                  <a:pt x="8081" y="6087"/>
                  <a:pt x="8118" y="6087"/>
                </a:cubicBezTo>
                <a:close/>
                <a:moveTo>
                  <a:pt x="16162" y="6054"/>
                </a:moveTo>
                <a:cubicBezTo>
                  <a:pt x="16206" y="6054"/>
                  <a:pt x="16236" y="6189"/>
                  <a:pt x="16236" y="6324"/>
                </a:cubicBezTo>
                <a:cubicBezTo>
                  <a:pt x="16236" y="15276"/>
                  <a:pt x="16236" y="15276"/>
                  <a:pt x="16236" y="15276"/>
                </a:cubicBezTo>
                <a:cubicBezTo>
                  <a:pt x="16236" y="15438"/>
                  <a:pt x="16206" y="15546"/>
                  <a:pt x="16162" y="15546"/>
                </a:cubicBezTo>
                <a:cubicBezTo>
                  <a:pt x="16125" y="15546"/>
                  <a:pt x="16088" y="15438"/>
                  <a:pt x="16088" y="15276"/>
                </a:cubicBezTo>
                <a:cubicBezTo>
                  <a:pt x="16088" y="6324"/>
                  <a:pt x="16088" y="6324"/>
                  <a:pt x="16088" y="6324"/>
                </a:cubicBezTo>
                <a:cubicBezTo>
                  <a:pt x="16088" y="6189"/>
                  <a:pt x="16125" y="6054"/>
                  <a:pt x="16162" y="6054"/>
                </a:cubicBezTo>
                <a:close/>
                <a:moveTo>
                  <a:pt x="17592" y="5955"/>
                </a:moveTo>
                <a:cubicBezTo>
                  <a:pt x="17638" y="5955"/>
                  <a:pt x="17668" y="6063"/>
                  <a:pt x="17668" y="6225"/>
                </a:cubicBezTo>
                <a:cubicBezTo>
                  <a:pt x="17668" y="15408"/>
                  <a:pt x="17668" y="15408"/>
                  <a:pt x="17668" y="15408"/>
                </a:cubicBezTo>
                <a:cubicBezTo>
                  <a:pt x="17668" y="15543"/>
                  <a:pt x="17638" y="15678"/>
                  <a:pt x="17592" y="15678"/>
                </a:cubicBezTo>
                <a:cubicBezTo>
                  <a:pt x="17554" y="15678"/>
                  <a:pt x="17515" y="15543"/>
                  <a:pt x="17515" y="15408"/>
                </a:cubicBezTo>
                <a:cubicBezTo>
                  <a:pt x="17515" y="6225"/>
                  <a:pt x="17515" y="6225"/>
                  <a:pt x="17515" y="6225"/>
                </a:cubicBezTo>
                <a:cubicBezTo>
                  <a:pt x="17515" y="6063"/>
                  <a:pt x="17554" y="5955"/>
                  <a:pt x="17592" y="5955"/>
                </a:cubicBezTo>
                <a:close/>
                <a:moveTo>
                  <a:pt x="3648" y="5955"/>
                </a:moveTo>
                <a:cubicBezTo>
                  <a:pt x="3694" y="5955"/>
                  <a:pt x="3724" y="6063"/>
                  <a:pt x="3724" y="6225"/>
                </a:cubicBezTo>
                <a:cubicBezTo>
                  <a:pt x="3724" y="15408"/>
                  <a:pt x="3724" y="15408"/>
                  <a:pt x="3724" y="15408"/>
                </a:cubicBezTo>
                <a:cubicBezTo>
                  <a:pt x="3724" y="15543"/>
                  <a:pt x="3694" y="15678"/>
                  <a:pt x="3648" y="15678"/>
                </a:cubicBezTo>
                <a:cubicBezTo>
                  <a:pt x="3610" y="15678"/>
                  <a:pt x="3571" y="15543"/>
                  <a:pt x="3571" y="15408"/>
                </a:cubicBezTo>
                <a:cubicBezTo>
                  <a:pt x="3571" y="6225"/>
                  <a:pt x="3571" y="6225"/>
                  <a:pt x="3571" y="6225"/>
                </a:cubicBezTo>
                <a:cubicBezTo>
                  <a:pt x="3571" y="6063"/>
                  <a:pt x="3610" y="5955"/>
                  <a:pt x="3648" y="5955"/>
                </a:cubicBezTo>
                <a:close/>
                <a:moveTo>
                  <a:pt x="8654" y="5922"/>
                </a:moveTo>
                <a:cubicBezTo>
                  <a:pt x="8698" y="5922"/>
                  <a:pt x="8728" y="6057"/>
                  <a:pt x="8728" y="6192"/>
                </a:cubicBezTo>
                <a:cubicBezTo>
                  <a:pt x="8728" y="15408"/>
                  <a:pt x="8728" y="15408"/>
                  <a:pt x="8728" y="15408"/>
                </a:cubicBezTo>
                <a:cubicBezTo>
                  <a:pt x="8728" y="15570"/>
                  <a:pt x="8698" y="15678"/>
                  <a:pt x="8654" y="15678"/>
                </a:cubicBezTo>
                <a:cubicBezTo>
                  <a:pt x="8617" y="15678"/>
                  <a:pt x="8580" y="15570"/>
                  <a:pt x="8580" y="15408"/>
                </a:cubicBezTo>
                <a:cubicBezTo>
                  <a:pt x="8580" y="6192"/>
                  <a:pt x="8580" y="6192"/>
                  <a:pt x="8580" y="6192"/>
                </a:cubicBezTo>
                <a:cubicBezTo>
                  <a:pt x="8580" y="6057"/>
                  <a:pt x="8617" y="5922"/>
                  <a:pt x="8654" y="5922"/>
                </a:cubicBezTo>
                <a:close/>
                <a:moveTo>
                  <a:pt x="8296" y="5922"/>
                </a:moveTo>
                <a:cubicBezTo>
                  <a:pt x="8342" y="5922"/>
                  <a:pt x="8372" y="6057"/>
                  <a:pt x="8372" y="6192"/>
                </a:cubicBezTo>
                <a:cubicBezTo>
                  <a:pt x="8372" y="15408"/>
                  <a:pt x="8372" y="15408"/>
                  <a:pt x="8372" y="15408"/>
                </a:cubicBezTo>
                <a:cubicBezTo>
                  <a:pt x="8372" y="15570"/>
                  <a:pt x="8342" y="15678"/>
                  <a:pt x="8296" y="15678"/>
                </a:cubicBezTo>
                <a:cubicBezTo>
                  <a:pt x="8258" y="15678"/>
                  <a:pt x="8219" y="15570"/>
                  <a:pt x="8219" y="15408"/>
                </a:cubicBezTo>
                <a:cubicBezTo>
                  <a:pt x="8219" y="6192"/>
                  <a:pt x="8219" y="6192"/>
                  <a:pt x="8219" y="6192"/>
                </a:cubicBezTo>
                <a:cubicBezTo>
                  <a:pt x="8219" y="6057"/>
                  <a:pt x="8258" y="5922"/>
                  <a:pt x="8296" y="5922"/>
                </a:cubicBezTo>
                <a:close/>
                <a:moveTo>
                  <a:pt x="15984" y="5889"/>
                </a:moveTo>
                <a:cubicBezTo>
                  <a:pt x="16030" y="5889"/>
                  <a:pt x="16060" y="6024"/>
                  <a:pt x="16060" y="6159"/>
                </a:cubicBezTo>
                <a:cubicBezTo>
                  <a:pt x="16060" y="15441"/>
                  <a:pt x="16060" y="15441"/>
                  <a:pt x="16060" y="15441"/>
                </a:cubicBezTo>
                <a:cubicBezTo>
                  <a:pt x="16060" y="15603"/>
                  <a:pt x="16030" y="15711"/>
                  <a:pt x="15984" y="15711"/>
                </a:cubicBezTo>
                <a:cubicBezTo>
                  <a:pt x="15946" y="15711"/>
                  <a:pt x="15907" y="15603"/>
                  <a:pt x="15907" y="15441"/>
                </a:cubicBezTo>
                <a:cubicBezTo>
                  <a:pt x="15907" y="6159"/>
                  <a:pt x="15907" y="6159"/>
                  <a:pt x="15907" y="6159"/>
                </a:cubicBezTo>
                <a:cubicBezTo>
                  <a:pt x="15907" y="6024"/>
                  <a:pt x="15946" y="5889"/>
                  <a:pt x="15984" y="5889"/>
                </a:cubicBezTo>
                <a:close/>
                <a:moveTo>
                  <a:pt x="16520" y="5873"/>
                </a:moveTo>
                <a:cubicBezTo>
                  <a:pt x="16566" y="5873"/>
                  <a:pt x="16596" y="6008"/>
                  <a:pt x="16596" y="6142"/>
                </a:cubicBezTo>
                <a:cubicBezTo>
                  <a:pt x="16596" y="15458"/>
                  <a:pt x="16596" y="15458"/>
                  <a:pt x="16596" y="15458"/>
                </a:cubicBezTo>
                <a:cubicBezTo>
                  <a:pt x="16596" y="15619"/>
                  <a:pt x="16566" y="15727"/>
                  <a:pt x="16520" y="15727"/>
                </a:cubicBezTo>
                <a:cubicBezTo>
                  <a:pt x="16482" y="15727"/>
                  <a:pt x="16443" y="15619"/>
                  <a:pt x="16443" y="15458"/>
                </a:cubicBezTo>
                <a:cubicBezTo>
                  <a:pt x="16443" y="6142"/>
                  <a:pt x="16443" y="6142"/>
                  <a:pt x="16443" y="6142"/>
                </a:cubicBezTo>
                <a:cubicBezTo>
                  <a:pt x="16443" y="6008"/>
                  <a:pt x="16482" y="5873"/>
                  <a:pt x="16520" y="5873"/>
                </a:cubicBezTo>
                <a:close/>
                <a:moveTo>
                  <a:pt x="14732" y="5807"/>
                </a:moveTo>
                <a:cubicBezTo>
                  <a:pt x="14778" y="5807"/>
                  <a:pt x="14808" y="5915"/>
                  <a:pt x="14808" y="6077"/>
                </a:cubicBezTo>
                <a:cubicBezTo>
                  <a:pt x="14808" y="15540"/>
                  <a:pt x="14808" y="15540"/>
                  <a:pt x="14808" y="15540"/>
                </a:cubicBezTo>
                <a:cubicBezTo>
                  <a:pt x="14808" y="15674"/>
                  <a:pt x="14778" y="15809"/>
                  <a:pt x="14732" y="15809"/>
                </a:cubicBezTo>
                <a:cubicBezTo>
                  <a:pt x="14694" y="15809"/>
                  <a:pt x="14655" y="15674"/>
                  <a:pt x="14655" y="15540"/>
                </a:cubicBezTo>
                <a:cubicBezTo>
                  <a:pt x="14655" y="6077"/>
                  <a:pt x="14655" y="6077"/>
                  <a:pt x="14655" y="6077"/>
                </a:cubicBezTo>
                <a:cubicBezTo>
                  <a:pt x="14655" y="5915"/>
                  <a:pt x="14694" y="5807"/>
                  <a:pt x="14732" y="5807"/>
                </a:cubicBezTo>
                <a:close/>
                <a:moveTo>
                  <a:pt x="13660" y="5708"/>
                </a:moveTo>
                <a:cubicBezTo>
                  <a:pt x="13706" y="5708"/>
                  <a:pt x="13736" y="5816"/>
                  <a:pt x="13736" y="5978"/>
                </a:cubicBezTo>
                <a:cubicBezTo>
                  <a:pt x="13736" y="15655"/>
                  <a:pt x="13736" y="15655"/>
                  <a:pt x="13736" y="15655"/>
                </a:cubicBezTo>
                <a:cubicBezTo>
                  <a:pt x="13736" y="15790"/>
                  <a:pt x="13706" y="15924"/>
                  <a:pt x="13660" y="15924"/>
                </a:cubicBezTo>
                <a:cubicBezTo>
                  <a:pt x="13622" y="15924"/>
                  <a:pt x="13583" y="15790"/>
                  <a:pt x="13583" y="15655"/>
                </a:cubicBezTo>
                <a:cubicBezTo>
                  <a:pt x="13583" y="5978"/>
                  <a:pt x="13583" y="5978"/>
                  <a:pt x="13583" y="5978"/>
                </a:cubicBezTo>
                <a:cubicBezTo>
                  <a:pt x="13583" y="5816"/>
                  <a:pt x="13622" y="5708"/>
                  <a:pt x="13660" y="5708"/>
                </a:cubicBezTo>
                <a:close/>
                <a:moveTo>
                  <a:pt x="15804" y="5676"/>
                </a:moveTo>
                <a:cubicBezTo>
                  <a:pt x="15850" y="5676"/>
                  <a:pt x="15880" y="5810"/>
                  <a:pt x="15880" y="5945"/>
                </a:cubicBezTo>
                <a:cubicBezTo>
                  <a:pt x="15880" y="15655"/>
                  <a:pt x="15880" y="15655"/>
                  <a:pt x="15880" y="15655"/>
                </a:cubicBezTo>
                <a:cubicBezTo>
                  <a:pt x="15880" y="15817"/>
                  <a:pt x="15850" y="15924"/>
                  <a:pt x="15804" y="15924"/>
                </a:cubicBezTo>
                <a:cubicBezTo>
                  <a:pt x="15765" y="15924"/>
                  <a:pt x="15727" y="15817"/>
                  <a:pt x="15727" y="15655"/>
                </a:cubicBezTo>
                <a:cubicBezTo>
                  <a:pt x="15727" y="5945"/>
                  <a:pt x="15727" y="5945"/>
                  <a:pt x="15727" y="5945"/>
                </a:cubicBezTo>
                <a:cubicBezTo>
                  <a:pt x="15727" y="5810"/>
                  <a:pt x="15765" y="5676"/>
                  <a:pt x="15804" y="5676"/>
                </a:cubicBezTo>
                <a:close/>
                <a:moveTo>
                  <a:pt x="17234" y="5626"/>
                </a:moveTo>
                <a:cubicBezTo>
                  <a:pt x="17278" y="5626"/>
                  <a:pt x="17308" y="5761"/>
                  <a:pt x="17308" y="5896"/>
                </a:cubicBezTo>
                <a:cubicBezTo>
                  <a:pt x="17308" y="15704"/>
                  <a:pt x="17308" y="15704"/>
                  <a:pt x="17308" y="15704"/>
                </a:cubicBezTo>
                <a:cubicBezTo>
                  <a:pt x="17308" y="15866"/>
                  <a:pt x="17278" y="15974"/>
                  <a:pt x="17234" y="15974"/>
                </a:cubicBezTo>
                <a:cubicBezTo>
                  <a:pt x="17197" y="15974"/>
                  <a:pt x="17160" y="15866"/>
                  <a:pt x="17160" y="15704"/>
                </a:cubicBezTo>
                <a:cubicBezTo>
                  <a:pt x="17160" y="5896"/>
                  <a:pt x="17160" y="5896"/>
                  <a:pt x="17160" y="5896"/>
                </a:cubicBezTo>
                <a:cubicBezTo>
                  <a:pt x="17160" y="5761"/>
                  <a:pt x="17197" y="5626"/>
                  <a:pt x="17234" y="5626"/>
                </a:cubicBezTo>
                <a:close/>
                <a:moveTo>
                  <a:pt x="19200" y="5577"/>
                </a:moveTo>
                <a:cubicBezTo>
                  <a:pt x="19245" y="5577"/>
                  <a:pt x="19276" y="5685"/>
                  <a:pt x="19276" y="5846"/>
                </a:cubicBezTo>
                <a:cubicBezTo>
                  <a:pt x="19276" y="15787"/>
                  <a:pt x="19276" y="15787"/>
                  <a:pt x="19276" y="15787"/>
                </a:cubicBezTo>
                <a:cubicBezTo>
                  <a:pt x="19276" y="15921"/>
                  <a:pt x="19245" y="16056"/>
                  <a:pt x="19200" y="16056"/>
                </a:cubicBezTo>
                <a:cubicBezTo>
                  <a:pt x="19161" y="16056"/>
                  <a:pt x="19123" y="15921"/>
                  <a:pt x="19123" y="15787"/>
                </a:cubicBezTo>
                <a:cubicBezTo>
                  <a:pt x="19123" y="5846"/>
                  <a:pt x="19123" y="5846"/>
                  <a:pt x="19123" y="5846"/>
                </a:cubicBezTo>
                <a:cubicBezTo>
                  <a:pt x="19123" y="5685"/>
                  <a:pt x="19161" y="5577"/>
                  <a:pt x="19200" y="5577"/>
                </a:cubicBezTo>
                <a:close/>
                <a:moveTo>
                  <a:pt x="7940" y="5495"/>
                </a:moveTo>
                <a:cubicBezTo>
                  <a:pt x="7986" y="5495"/>
                  <a:pt x="8017" y="5629"/>
                  <a:pt x="8017" y="5764"/>
                </a:cubicBezTo>
                <a:cubicBezTo>
                  <a:pt x="8017" y="15836"/>
                  <a:pt x="8017" y="15836"/>
                  <a:pt x="8017" y="15836"/>
                </a:cubicBezTo>
                <a:cubicBezTo>
                  <a:pt x="8017" y="15971"/>
                  <a:pt x="7986" y="16105"/>
                  <a:pt x="7940" y="16105"/>
                </a:cubicBezTo>
                <a:cubicBezTo>
                  <a:pt x="7902" y="16105"/>
                  <a:pt x="7864" y="15971"/>
                  <a:pt x="7864" y="15836"/>
                </a:cubicBezTo>
                <a:cubicBezTo>
                  <a:pt x="7864" y="5764"/>
                  <a:pt x="7864" y="5764"/>
                  <a:pt x="7864" y="5764"/>
                </a:cubicBezTo>
                <a:cubicBezTo>
                  <a:pt x="7864" y="5629"/>
                  <a:pt x="7902" y="5495"/>
                  <a:pt x="7940" y="5495"/>
                </a:cubicBezTo>
                <a:close/>
                <a:moveTo>
                  <a:pt x="13480" y="5445"/>
                </a:moveTo>
                <a:cubicBezTo>
                  <a:pt x="13526" y="5445"/>
                  <a:pt x="13556" y="5553"/>
                  <a:pt x="13556" y="5714"/>
                </a:cubicBezTo>
                <a:cubicBezTo>
                  <a:pt x="13556" y="15918"/>
                  <a:pt x="13556" y="15918"/>
                  <a:pt x="13556" y="15918"/>
                </a:cubicBezTo>
                <a:cubicBezTo>
                  <a:pt x="13556" y="16053"/>
                  <a:pt x="13526" y="16188"/>
                  <a:pt x="13480" y="16188"/>
                </a:cubicBezTo>
                <a:cubicBezTo>
                  <a:pt x="13442" y="16188"/>
                  <a:pt x="13403" y="16053"/>
                  <a:pt x="13403" y="15918"/>
                </a:cubicBezTo>
                <a:cubicBezTo>
                  <a:pt x="13403" y="5714"/>
                  <a:pt x="13403" y="5714"/>
                  <a:pt x="13403" y="5714"/>
                </a:cubicBezTo>
                <a:cubicBezTo>
                  <a:pt x="13403" y="5553"/>
                  <a:pt x="13442" y="5445"/>
                  <a:pt x="13480" y="5445"/>
                </a:cubicBezTo>
                <a:close/>
                <a:moveTo>
                  <a:pt x="2576" y="5297"/>
                </a:moveTo>
                <a:cubicBezTo>
                  <a:pt x="2622" y="5297"/>
                  <a:pt x="2652" y="5405"/>
                  <a:pt x="2652" y="5567"/>
                </a:cubicBezTo>
                <a:cubicBezTo>
                  <a:pt x="2652" y="16050"/>
                  <a:pt x="2652" y="16050"/>
                  <a:pt x="2652" y="16050"/>
                </a:cubicBezTo>
                <a:cubicBezTo>
                  <a:pt x="2652" y="16185"/>
                  <a:pt x="2622" y="16319"/>
                  <a:pt x="2576" y="16319"/>
                </a:cubicBezTo>
                <a:cubicBezTo>
                  <a:pt x="2538" y="16319"/>
                  <a:pt x="2500" y="16185"/>
                  <a:pt x="2500" y="16050"/>
                </a:cubicBezTo>
                <a:cubicBezTo>
                  <a:pt x="2500" y="5567"/>
                  <a:pt x="2500" y="5567"/>
                  <a:pt x="2500" y="5567"/>
                </a:cubicBezTo>
                <a:cubicBezTo>
                  <a:pt x="2500" y="5405"/>
                  <a:pt x="2538" y="5297"/>
                  <a:pt x="2576" y="5297"/>
                </a:cubicBezTo>
                <a:close/>
                <a:moveTo>
                  <a:pt x="16340" y="5001"/>
                </a:moveTo>
                <a:cubicBezTo>
                  <a:pt x="16386" y="5001"/>
                  <a:pt x="16416" y="5136"/>
                  <a:pt x="16416" y="5271"/>
                </a:cubicBezTo>
                <a:cubicBezTo>
                  <a:pt x="16416" y="16329"/>
                  <a:pt x="16416" y="16329"/>
                  <a:pt x="16416" y="16329"/>
                </a:cubicBezTo>
                <a:cubicBezTo>
                  <a:pt x="16416" y="16491"/>
                  <a:pt x="16386" y="16599"/>
                  <a:pt x="16340" y="16599"/>
                </a:cubicBezTo>
                <a:cubicBezTo>
                  <a:pt x="16301" y="16599"/>
                  <a:pt x="16263" y="16491"/>
                  <a:pt x="16263" y="16329"/>
                </a:cubicBezTo>
                <a:cubicBezTo>
                  <a:pt x="16263" y="5271"/>
                  <a:pt x="16263" y="5271"/>
                  <a:pt x="16263" y="5271"/>
                </a:cubicBezTo>
                <a:cubicBezTo>
                  <a:pt x="16263" y="5136"/>
                  <a:pt x="16301" y="5001"/>
                  <a:pt x="16340" y="5001"/>
                </a:cubicBezTo>
                <a:close/>
                <a:moveTo>
                  <a:pt x="3292" y="4919"/>
                </a:moveTo>
                <a:cubicBezTo>
                  <a:pt x="3338" y="4919"/>
                  <a:pt x="3369" y="5027"/>
                  <a:pt x="3369" y="5188"/>
                </a:cubicBezTo>
                <a:cubicBezTo>
                  <a:pt x="3369" y="16428"/>
                  <a:pt x="3369" y="16428"/>
                  <a:pt x="3369" y="16428"/>
                </a:cubicBezTo>
                <a:cubicBezTo>
                  <a:pt x="3369" y="16563"/>
                  <a:pt x="3338" y="16698"/>
                  <a:pt x="3292" y="16698"/>
                </a:cubicBezTo>
                <a:cubicBezTo>
                  <a:pt x="3254" y="16698"/>
                  <a:pt x="3216" y="16563"/>
                  <a:pt x="3216" y="16428"/>
                </a:cubicBezTo>
                <a:cubicBezTo>
                  <a:pt x="3216" y="5188"/>
                  <a:pt x="3216" y="5188"/>
                  <a:pt x="3216" y="5188"/>
                </a:cubicBezTo>
                <a:cubicBezTo>
                  <a:pt x="3216" y="5027"/>
                  <a:pt x="3254" y="4919"/>
                  <a:pt x="3292" y="4919"/>
                </a:cubicBezTo>
                <a:close/>
                <a:moveTo>
                  <a:pt x="17056" y="4738"/>
                </a:moveTo>
                <a:cubicBezTo>
                  <a:pt x="17102" y="4738"/>
                  <a:pt x="17132" y="4873"/>
                  <a:pt x="17132" y="5007"/>
                </a:cubicBezTo>
                <a:cubicBezTo>
                  <a:pt x="17132" y="16593"/>
                  <a:pt x="17132" y="16593"/>
                  <a:pt x="17132" y="16593"/>
                </a:cubicBezTo>
                <a:cubicBezTo>
                  <a:pt x="17132" y="16754"/>
                  <a:pt x="17102" y="16862"/>
                  <a:pt x="17056" y="16862"/>
                </a:cubicBezTo>
                <a:cubicBezTo>
                  <a:pt x="17018" y="16862"/>
                  <a:pt x="16979" y="16754"/>
                  <a:pt x="16979" y="16593"/>
                </a:cubicBezTo>
                <a:cubicBezTo>
                  <a:pt x="16979" y="5007"/>
                  <a:pt x="16979" y="5007"/>
                  <a:pt x="16979" y="5007"/>
                </a:cubicBezTo>
                <a:cubicBezTo>
                  <a:pt x="16979" y="4873"/>
                  <a:pt x="17018" y="4738"/>
                  <a:pt x="17056" y="4738"/>
                </a:cubicBezTo>
                <a:close/>
                <a:moveTo>
                  <a:pt x="13838" y="4705"/>
                </a:moveTo>
                <a:cubicBezTo>
                  <a:pt x="13882" y="4705"/>
                  <a:pt x="13912" y="4813"/>
                  <a:pt x="13912" y="4974"/>
                </a:cubicBezTo>
                <a:cubicBezTo>
                  <a:pt x="13912" y="16642"/>
                  <a:pt x="13912" y="16642"/>
                  <a:pt x="13912" y="16642"/>
                </a:cubicBezTo>
                <a:cubicBezTo>
                  <a:pt x="13912" y="16777"/>
                  <a:pt x="13882" y="16912"/>
                  <a:pt x="13838" y="16912"/>
                </a:cubicBezTo>
                <a:cubicBezTo>
                  <a:pt x="13801" y="16912"/>
                  <a:pt x="13764" y="16777"/>
                  <a:pt x="13764" y="16642"/>
                </a:cubicBezTo>
                <a:cubicBezTo>
                  <a:pt x="13764" y="4974"/>
                  <a:pt x="13764" y="4974"/>
                  <a:pt x="13764" y="4974"/>
                </a:cubicBezTo>
                <a:cubicBezTo>
                  <a:pt x="13764" y="4813"/>
                  <a:pt x="13801" y="4705"/>
                  <a:pt x="13838" y="4705"/>
                </a:cubicBezTo>
                <a:close/>
                <a:moveTo>
                  <a:pt x="7580" y="4623"/>
                </a:moveTo>
                <a:cubicBezTo>
                  <a:pt x="7626" y="4623"/>
                  <a:pt x="7656" y="4758"/>
                  <a:pt x="7656" y="4892"/>
                </a:cubicBezTo>
                <a:cubicBezTo>
                  <a:pt x="7656" y="16708"/>
                  <a:pt x="7656" y="16708"/>
                  <a:pt x="7656" y="16708"/>
                </a:cubicBezTo>
                <a:cubicBezTo>
                  <a:pt x="7656" y="16869"/>
                  <a:pt x="7626" y="16977"/>
                  <a:pt x="7580" y="16977"/>
                </a:cubicBezTo>
                <a:cubicBezTo>
                  <a:pt x="7541" y="16977"/>
                  <a:pt x="7503" y="16869"/>
                  <a:pt x="7503" y="16708"/>
                </a:cubicBezTo>
                <a:cubicBezTo>
                  <a:pt x="7503" y="4892"/>
                  <a:pt x="7503" y="4892"/>
                  <a:pt x="7503" y="4892"/>
                </a:cubicBezTo>
                <a:cubicBezTo>
                  <a:pt x="7503" y="4758"/>
                  <a:pt x="7541" y="4623"/>
                  <a:pt x="7580" y="4623"/>
                </a:cubicBezTo>
                <a:close/>
                <a:moveTo>
                  <a:pt x="2934" y="4540"/>
                </a:moveTo>
                <a:cubicBezTo>
                  <a:pt x="2979" y="4540"/>
                  <a:pt x="3008" y="4675"/>
                  <a:pt x="3008" y="4810"/>
                </a:cubicBezTo>
                <a:cubicBezTo>
                  <a:pt x="3008" y="16790"/>
                  <a:pt x="3008" y="16790"/>
                  <a:pt x="3008" y="16790"/>
                </a:cubicBezTo>
                <a:cubicBezTo>
                  <a:pt x="3008" y="16952"/>
                  <a:pt x="2979" y="17060"/>
                  <a:pt x="2934" y="17060"/>
                </a:cubicBezTo>
                <a:cubicBezTo>
                  <a:pt x="2897" y="17060"/>
                  <a:pt x="2860" y="16952"/>
                  <a:pt x="2860" y="16790"/>
                </a:cubicBezTo>
                <a:cubicBezTo>
                  <a:pt x="2860" y="4810"/>
                  <a:pt x="2860" y="4810"/>
                  <a:pt x="2860" y="4810"/>
                </a:cubicBezTo>
                <a:cubicBezTo>
                  <a:pt x="2860" y="4675"/>
                  <a:pt x="2897" y="4540"/>
                  <a:pt x="2934" y="4540"/>
                </a:cubicBezTo>
                <a:close/>
                <a:moveTo>
                  <a:pt x="7402" y="4228"/>
                </a:moveTo>
                <a:cubicBezTo>
                  <a:pt x="7446" y="4228"/>
                  <a:pt x="7476" y="4336"/>
                  <a:pt x="7476" y="4497"/>
                </a:cubicBezTo>
                <a:cubicBezTo>
                  <a:pt x="7476" y="17136"/>
                  <a:pt x="7476" y="17136"/>
                  <a:pt x="7476" y="17136"/>
                </a:cubicBezTo>
                <a:cubicBezTo>
                  <a:pt x="7476" y="17270"/>
                  <a:pt x="7446" y="17405"/>
                  <a:pt x="7402" y="17405"/>
                </a:cubicBezTo>
                <a:cubicBezTo>
                  <a:pt x="7365" y="17405"/>
                  <a:pt x="7328" y="17270"/>
                  <a:pt x="7328" y="17136"/>
                </a:cubicBezTo>
                <a:cubicBezTo>
                  <a:pt x="7328" y="4497"/>
                  <a:pt x="7328" y="4497"/>
                  <a:pt x="7328" y="4497"/>
                </a:cubicBezTo>
                <a:cubicBezTo>
                  <a:pt x="7328" y="4336"/>
                  <a:pt x="7365" y="4228"/>
                  <a:pt x="7402" y="4228"/>
                </a:cubicBezTo>
                <a:close/>
                <a:moveTo>
                  <a:pt x="3112" y="4096"/>
                </a:moveTo>
                <a:cubicBezTo>
                  <a:pt x="3158" y="4096"/>
                  <a:pt x="3188" y="4204"/>
                  <a:pt x="3188" y="4366"/>
                </a:cubicBezTo>
                <a:cubicBezTo>
                  <a:pt x="3188" y="17267"/>
                  <a:pt x="3188" y="17267"/>
                  <a:pt x="3188" y="17267"/>
                </a:cubicBezTo>
                <a:cubicBezTo>
                  <a:pt x="3188" y="17402"/>
                  <a:pt x="3158" y="17537"/>
                  <a:pt x="3112" y="17537"/>
                </a:cubicBezTo>
                <a:cubicBezTo>
                  <a:pt x="3074" y="17537"/>
                  <a:pt x="3035" y="17402"/>
                  <a:pt x="3035" y="17267"/>
                </a:cubicBezTo>
                <a:cubicBezTo>
                  <a:pt x="3035" y="4366"/>
                  <a:pt x="3035" y="4366"/>
                  <a:pt x="3035" y="4366"/>
                </a:cubicBezTo>
                <a:cubicBezTo>
                  <a:pt x="3035" y="4204"/>
                  <a:pt x="3074" y="4096"/>
                  <a:pt x="3112" y="4096"/>
                </a:cubicBezTo>
                <a:close/>
                <a:moveTo>
                  <a:pt x="16876" y="4014"/>
                </a:moveTo>
                <a:cubicBezTo>
                  <a:pt x="16921" y="4014"/>
                  <a:pt x="16952" y="4122"/>
                  <a:pt x="16952" y="4283"/>
                </a:cubicBezTo>
                <a:cubicBezTo>
                  <a:pt x="16952" y="17317"/>
                  <a:pt x="16952" y="17317"/>
                  <a:pt x="16952" y="17317"/>
                </a:cubicBezTo>
                <a:cubicBezTo>
                  <a:pt x="16952" y="17478"/>
                  <a:pt x="16921" y="17586"/>
                  <a:pt x="16876" y="17586"/>
                </a:cubicBezTo>
                <a:cubicBezTo>
                  <a:pt x="16837" y="17586"/>
                  <a:pt x="16799" y="17478"/>
                  <a:pt x="16799" y="17317"/>
                </a:cubicBezTo>
                <a:cubicBezTo>
                  <a:pt x="16799" y="4283"/>
                  <a:pt x="16799" y="4283"/>
                  <a:pt x="16799" y="4283"/>
                </a:cubicBezTo>
                <a:cubicBezTo>
                  <a:pt x="16799" y="4122"/>
                  <a:pt x="16837" y="4014"/>
                  <a:pt x="16876" y="4014"/>
                </a:cubicBezTo>
                <a:close/>
                <a:moveTo>
                  <a:pt x="14016" y="3932"/>
                </a:moveTo>
                <a:cubicBezTo>
                  <a:pt x="14062" y="3932"/>
                  <a:pt x="14092" y="4066"/>
                  <a:pt x="14092" y="4201"/>
                </a:cubicBezTo>
                <a:cubicBezTo>
                  <a:pt x="14092" y="17399"/>
                  <a:pt x="14092" y="17399"/>
                  <a:pt x="14092" y="17399"/>
                </a:cubicBezTo>
                <a:cubicBezTo>
                  <a:pt x="14092" y="17561"/>
                  <a:pt x="14062" y="17668"/>
                  <a:pt x="14016" y="17668"/>
                </a:cubicBezTo>
                <a:cubicBezTo>
                  <a:pt x="13977" y="17668"/>
                  <a:pt x="13939" y="17561"/>
                  <a:pt x="13939" y="17399"/>
                </a:cubicBezTo>
                <a:cubicBezTo>
                  <a:pt x="13939" y="4201"/>
                  <a:pt x="13939" y="4201"/>
                  <a:pt x="13939" y="4201"/>
                </a:cubicBezTo>
                <a:cubicBezTo>
                  <a:pt x="13939" y="4066"/>
                  <a:pt x="13977" y="3932"/>
                  <a:pt x="14016" y="3932"/>
                </a:cubicBezTo>
                <a:close/>
                <a:moveTo>
                  <a:pt x="7760" y="3882"/>
                </a:moveTo>
                <a:cubicBezTo>
                  <a:pt x="7806" y="3882"/>
                  <a:pt x="7836" y="3990"/>
                  <a:pt x="7836" y="4152"/>
                </a:cubicBezTo>
                <a:cubicBezTo>
                  <a:pt x="7836" y="17481"/>
                  <a:pt x="7836" y="17481"/>
                  <a:pt x="7836" y="17481"/>
                </a:cubicBezTo>
                <a:cubicBezTo>
                  <a:pt x="7836" y="17616"/>
                  <a:pt x="7806" y="17750"/>
                  <a:pt x="7760" y="17750"/>
                </a:cubicBezTo>
                <a:cubicBezTo>
                  <a:pt x="7722" y="17750"/>
                  <a:pt x="7683" y="17616"/>
                  <a:pt x="7683" y="17481"/>
                </a:cubicBezTo>
                <a:cubicBezTo>
                  <a:pt x="7683" y="4152"/>
                  <a:pt x="7683" y="4152"/>
                  <a:pt x="7683" y="4152"/>
                </a:cubicBezTo>
                <a:cubicBezTo>
                  <a:pt x="7683" y="3990"/>
                  <a:pt x="7722" y="3882"/>
                  <a:pt x="7760" y="3882"/>
                </a:cubicBezTo>
                <a:close/>
                <a:moveTo>
                  <a:pt x="7224" y="3685"/>
                </a:moveTo>
                <a:cubicBezTo>
                  <a:pt x="7270" y="3685"/>
                  <a:pt x="7300" y="3793"/>
                  <a:pt x="7300" y="3955"/>
                </a:cubicBezTo>
                <a:cubicBezTo>
                  <a:pt x="7300" y="17678"/>
                  <a:pt x="7300" y="17678"/>
                  <a:pt x="7300" y="17678"/>
                </a:cubicBezTo>
                <a:cubicBezTo>
                  <a:pt x="7300" y="17813"/>
                  <a:pt x="7270" y="17948"/>
                  <a:pt x="7224" y="17948"/>
                </a:cubicBezTo>
                <a:cubicBezTo>
                  <a:pt x="7186" y="17948"/>
                  <a:pt x="7147" y="17813"/>
                  <a:pt x="7147" y="17678"/>
                </a:cubicBezTo>
                <a:cubicBezTo>
                  <a:pt x="7147" y="3955"/>
                  <a:pt x="7147" y="3955"/>
                  <a:pt x="7147" y="3955"/>
                </a:cubicBezTo>
                <a:cubicBezTo>
                  <a:pt x="7147" y="3793"/>
                  <a:pt x="7186" y="3685"/>
                  <a:pt x="7224" y="3685"/>
                </a:cubicBezTo>
                <a:close/>
                <a:moveTo>
                  <a:pt x="6508" y="3504"/>
                </a:moveTo>
                <a:cubicBezTo>
                  <a:pt x="6554" y="3504"/>
                  <a:pt x="6584" y="3612"/>
                  <a:pt x="6584" y="3773"/>
                </a:cubicBezTo>
                <a:cubicBezTo>
                  <a:pt x="6584" y="17860"/>
                  <a:pt x="6584" y="17860"/>
                  <a:pt x="6584" y="17860"/>
                </a:cubicBezTo>
                <a:cubicBezTo>
                  <a:pt x="6584" y="17994"/>
                  <a:pt x="6554" y="18129"/>
                  <a:pt x="6508" y="18129"/>
                </a:cubicBezTo>
                <a:cubicBezTo>
                  <a:pt x="6470" y="18129"/>
                  <a:pt x="6431" y="17994"/>
                  <a:pt x="6431" y="17860"/>
                </a:cubicBezTo>
                <a:cubicBezTo>
                  <a:pt x="6431" y="3773"/>
                  <a:pt x="6431" y="3773"/>
                  <a:pt x="6431" y="3773"/>
                </a:cubicBezTo>
                <a:cubicBezTo>
                  <a:pt x="6431" y="3612"/>
                  <a:pt x="6470" y="3504"/>
                  <a:pt x="6508" y="3504"/>
                </a:cubicBezTo>
                <a:close/>
                <a:moveTo>
                  <a:pt x="5616" y="3356"/>
                </a:moveTo>
                <a:cubicBezTo>
                  <a:pt x="5662" y="3356"/>
                  <a:pt x="5693" y="3491"/>
                  <a:pt x="5693" y="3626"/>
                </a:cubicBezTo>
                <a:cubicBezTo>
                  <a:pt x="5693" y="17974"/>
                  <a:pt x="5693" y="17974"/>
                  <a:pt x="5693" y="17974"/>
                </a:cubicBezTo>
                <a:cubicBezTo>
                  <a:pt x="5693" y="18136"/>
                  <a:pt x="5662" y="18244"/>
                  <a:pt x="5616" y="18244"/>
                </a:cubicBezTo>
                <a:cubicBezTo>
                  <a:pt x="5578" y="18244"/>
                  <a:pt x="5540" y="18136"/>
                  <a:pt x="5540" y="17974"/>
                </a:cubicBezTo>
                <a:cubicBezTo>
                  <a:pt x="5540" y="3626"/>
                  <a:pt x="5540" y="3626"/>
                  <a:pt x="5540" y="3626"/>
                </a:cubicBezTo>
                <a:cubicBezTo>
                  <a:pt x="5540" y="3491"/>
                  <a:pt x="5578" y="3356"/>
                  <a:pt x="5616" y="3356"/>
                </a:cubicBezTo>
                <a:close/>
                <a:moveTo>
                  <a:pt x="16698" y="3043"/>
                </a:moveTo>
                <a:cubicBezTo>
                  <a:pt x="16742" y="3043"/>
                  <a:pt x="16772" y="3151"/>
                  <a:pt x="16772" y="3313"/>
                </a:cubicBezTo>
                <a:cubicBezTo>
                  <a:pt x="16772" y="18320"/>
                  <a:pt x="16772" y="18320"/>
                  <a:pt x="16772" y="18320"/>
                </a:cubicBezTo>
                <a:cubicBezTo>
                  <a:pt x="16772" y="18455"/>
                  <a:pt x="16742" y="18589"/>
                  <a:pt x="16698" y="18589"/>
                </a:cubicBezTo>
                <a:cubicBezTo>
                  <a:pt x="16661" y="18589"/>
                  <a:pt x="16624" y="18455"/>
                  <a:pt x="16624" y="18320"/>
                </a:cubicBezTo>
                <a:cubicBezTo>
                  <a:pt x="16624" y="3313"/>
                  <a:pt x="16624" y="3313"/>
                  <a:pt x="16624" y="3313"/>
                </a:cubicBezTo>
                <a:cubicBezTo>
                  <a:pt x="16624" y="3151"/>
                  <a:pt x="16661" y="3043"/>
                  <a:pt x="16698" y="3043"/>
                </a:cubicBezTo>
                <a:close/>
                <a:moveTo>
                  <a:pt x="6330" y="3011"/>
                </a:moveTo>
                <a:cubicBezTo>
                  <a:pt x="6374" y="3011"/>
                  <a:pt x="6404" y="3118"/>
                  <a:pt x="6404" y="3280"/>
                </a:cubicBezTo>
                <a:cubicBezTo>
                  <a:pt x="6404" y="18353"/>
                  <a:pt x="6404" y="18353"/>
                  <a:pt x="6404" y="18353"/>
                </a:cubicBezTo>
                <a:cubicBezTo>
                  <a:pt x="6404" y="18488"/>
                  <a:pt x="6374" y="18622"/>
                  <a:pt x="6330" y="18622"/>
                </a:cubicBezTo>
                <a:cubicBezTo>
                  <a:pt x="6293" y="18622"/>
                  <a:pt x="6256" y="18488"/>
                  <a:pt x="6256" y="18353"/>
                </a:cubicBezTo>
                <a:cubicBezTo>
                  <a:pt x="6256" y="3280"/>
                  <a:pt x="6256" y="3280"/>
                  <a:pt x="6256" y="3280"/>
                </a:cubicBezTo>
                <a:cubicBezTo>
                  <a:pt x="6256" y="3118"/>
                  <a:pt x="6293" y="3011"/>
                  <a:pt x="6330" y="3011"/>
                </a:cubicBezTo>
                <a:close/>
                <a:moveTo>
                  <a:pt x="14374" y="2040"/>
                </a:moveTo>
                <a:cubicBezTo>
                  <a:pt x="14418" y="2040"/>
                  <a:pt x="14448" y="2148"/>
                  <a:pt x="14448" y="2310"/>
                </a:cubicBezTo>
                <a:cubicBezTo>
                  <a:pt x="14448" y="19323"/>
                  <a:pt x="14448" y="19323"/>
                  <a:pt x="14448" y="19323"/>
                </a:cubicBezTo>
                <a:cubicBezTo>
                  <a:pt x="14448" y="19458"/>
                  <a:pt x="14418" y="19593"/>
                  <a:pt x="14374" y="19593"/>
                </a:cubicBezTo>
                <a:cubicBezTo>
                  <a:pt x="14337" y="19593"/>
                  <a:pt x="14300" y="19458"/>
                  <a:pt x="14300" y="19323"/>
                </a:cubicBezTo>
                <a:cubicBezTo>
                  <a:pt x="14300" y="2310"/>
                  <a:pt x="14300" y="2310"/>
                  <a:pt x="14300" y="2310"/>
                </a:cubicBezTo>
                <a:cubicBezTo>
                  <a:pt x="14300" y="2148"/>
                  <a:pt x="14337" y="2040"/>
                  <a:pt x="14374" y="2040"/>
                </a:cubicBezTo>
                <a:close/>
                <a:moveTo>
                  <a:pt x="5794" y="1908"/>
                </a:moveTo>
                <a:cubicBezTo>
                  <a:pt x="5838" y="1908"/>
                  <a:pt x="5868" y="2043"/>
                  <a:pt x="5868" y="2178"/>
                </a:cubicBezTo>
                <a:cubicBezTo>
                  <a:pt x="5868" y="19422"/>
                  <a:pt x="5868" y="19422"/>
                  <a:pt x="5868" y="19422"/>
                </a:cubicBezTo>
                <a:cubicBezTo>
                  <a:pt x="5868" y="19584"/>
                  <a:pt x="5838" y="19692"/>
                  <a:pt x="5794" y="19692"/>
                </a:cubicBezTo>
                <a:cubicBezTo>
                  <a:pt x="5757" y="19692"/>
                  <a:pt x="5720" y="19584"/>
                  <a:pt x="5720" y="19422"/>
                </a:cubicBezTo>
                <a:cubicBezTo>
                  <a:pt x="5720" y="2178"/>
                  <a:pt x="5720" y="2178"/>
                  <a:pt x="5720" y="2178"/>
                </a:cubicBezTo>
                <a:cubicBezTo>
                  <a:pt x="5720" y="2043"/>
                  <a:pt x="5757" y="1908"/>
                  <a:pt x="5794" y="1908"/>
                </a:cubicBezTo>
                <a:close/>
                <a:moveTo>
                  <a:pt x="14196" y="1579"/>
                </a:moveTo>
                <a:cubicBezTo>
                  <a:pt x="14242" y="1579"/>
                  <a:pt x="14272" y="1714"/>
                  <a:pt x="14272" y="1849"/>
                </a:cubicBezTo>
                <a:cubicBezTo>
                  <a:pt x="14272" y="19751"/>
                  <a:pt x="14272" y="19751"/>
                  <a:pt x="14272" y="19751"/>
                </a:cubicBezTo>
                <a:cubicBezTo>
                  <a:pt x="14272" y="19913"/>
                  <a:pt x="14242" y="20021"/>
                  <a:pt x="14196" y="20021"/>
                </a:cubicBezTo>
                <a:cubicBezTo>
                  <a:pt x="14158" y="20021"/>
                  <a:pt x="14119" y="19913"/>
                  <a:pt x="14119" y="19751"/>
                </a:cubicBezTo>
                <a:cubicBezTo>
                  <a:pt x="14119" y="1849"/>
                  <a:pt x="14119" y="1849"/>
                  <a:pt x="14119" y="1849"/>
                </a:cubicBezTo>
                <a:cubicBezTo>
                  <a:pt x="14119" y="1714"/>
                  <a:pt x="14158" y="1579"/>
                  <a:pt x="14196" y="1579"/>
                </a:cubicBezTo>
                <a:close/>
                <a:moveTo>
                  <a:pt x="6152" y="1316"/>
                </a:moveTo>
                <a:cubicBezTo>
                  <a:pt x="6198" y="1316"/>
                  <a:pt x="6228" y="1451"/>
                  <a:pt x="6228" y="1585"/>
                </a:cubicBezTo>
                <a:cubicBezTo>
                  <a:pt x="6228" y="20014"/>
                  <a:pt x="6228" y="20014"/>
                  <a:pt x="6228" y="20014"/>
                </a:cubicBezTo>
                <a:cubicBezTo>
                  <a:pt x="6228" y="20176"/>
                  <a:pt x="6198" y="20284"/>
                  <a:pt x="6152" y="20284"/>
                </a:cubicBezTo>
                <a:cubicBezTo>
                  <a:pt x="6114" y="20284"/>
                  <a:pt x="6076" y="20176"/>
                  <a:pt x="6076" y="20014"/>
                </a:cubicBezTo>
                <a:cubicBezTo>
                  <a:pt x="6076" y="1585"/>
                  <a:pt x="6076" y="1585"/>
                  <a:pt x="6076" y="1585"/>
                </a:cubicBezTo>
                <a:cubicBezTo>
                  <a:pt x="6076" y="1451"/>
                  <a:pt x="6114" y="1316"/>
                  <a:pt x="6152" y="1316"/>
                </a:cubicBezTo>
                <a:close/>
                <a:moveTo>
                  <a:pt x="5972" y="642"/>
                </a:moveTo>
                <a:cubicBezTo>
                  <a:pt x="6018" y="642"/>
                  <a:pt x="6048" y="776"/>
                  <a:pt x="6048" y="911"/>
                </a:cubicBezTo>
                <a:cubicBezTo>
                  <a:pt x="6048" y="20689"/>
                  <a:pt x="6048" y="20689"/>
                  <a:pt x="6048" y="20689"/>
                </a:cubicBezTo>
                <a:cubicBezTo>
                  <a:pt x="6048" y="20851"/>
                  <a:pt x="6018" y="20958"/>
                  <a:pt x="5972" y="20958"/>
                </a:cubicBezTo>
                <a:cubicBezTo>
                  <a:pt x="5934" y="20958"/>
                  <a:pt x="5895" y="20851"/>
                  <a:pt x="5895" y="20689"/>
                </a:cubicBezTo>
                <a:cubicBezTo>
                  <a:pt x="5895" y="911"/>
                  <a:pt x="5895" y="911"/>
                  <a:pt x="5895" y="911"/>
                </a:cubicBezTo>
                <a:cubicBezTo>
                  <a:pt x="5895" y="776"/>
                  <a:pt x="5934" y="642"/>
                  <a:pt x="5972" y="642"/>
                </a:cubicBezTo>
                <a:close/>
                <a:moveTo>
                  <a:pt x="6688" y="477"/>
                </a:moveTo>
                <a:cubicBezTo>
                  <a:pt x="6734" y="477"/>
                  <a:pt x="6764" y="585"/>
                  <a:pt x="6764" y="747"/>
                </a:cubicBezTo>
                <a:cubicBezTo>
                  <a:pt x="6764" y="20853"/>
                  <a:pt x="6764" y="20853"/>
                  <a:pt x="6764" y="20853"/>
                </a:cubicBezTo>
                <a:cubicBezTo>
                  <a:pt x="6764" y="21015"/>
                  <a:pt x="6734" y="21123"/>
                  <a:pt x="6688" y="21123"/>
                </a:cubicBezTo>
                <a:cubicBezTo>
                  <a:pt x="6650" y="21123"/>
                  <a:pt x="6612" y="21015"/>
                  <a:pt x="6612" y="20853"/>
                </a:cubicBezTo>
                <a:cubicBezTo>
                  <a:pt x="6612" y="747"/>
                  <a:pt x="6612" y="747"/>
                  <a:pt x="6612" y="747"/>
                </a:cubicBezTo>
                <a:cubicBezTo>
                  <a:pt x="6612" y="585"/>
                  <a:pt x="6650" y="477"/>
                  <a:pt x="6688" y="477"/>
                </a:cubicBezTo>
                <a:close/>
                <a:moveTo>
                  <a:pt x="7044" y="296"/>
                </a:moveTo>
                <a:cubicBezTo>
                  <a:pt x="7090" y="296"/>
                  <a:pt x="7120" y="404"/>
                  <a:pt x="7120" y="566"/>
                </a:cubicBezTo>
                <a:cubicBezTo>
                  <a:pt x="7120" y="21067"/>
                  <a:pt x="7120" y="21067"/>
                  <a:pt x="7120" y="21067"/>
                </a:cubicBezTo>
                <a:cubicBezTo>
                  <a:pt x="7120" y="21202"/>
                  <a:pt x="7090" y="21337"/>
                  <a:pt x="7044" y="21337"/>
                </a:cubicBezTo>
                <a:cubicBezTo>
                  <a:pt x="7006" y="21337"/>
                  <a:pt x="6967" y="21202"/>
                  <a:pt x="6967" y="21067"/>
                </a:cubicBezTo>
                <a:cubicBezTo>
                  <a:pt x="6967" y="566"/>
                  <a:pt x="6967" y="566"/>
                  <a:pt x="6967" y="566"/>
                </a:cubicBezTo>
                <a:cubicBezTo>
                  <a:pt x="6967" y="404"/>
                  <a:pt x="7006" y="296"/>
                  <a:pt x="7044" y="296"/>
                </a:cubicBezTo>
                <a:close/>
                <a:moveTo>
                  <a:pt x="6866" y="0"/>
                </a:moveTo>
                <a:cubicBezTo>
                  <a:pt x="6910" y="0"/>
                  <a:pt x="6940" y="108"/>
                  <a:pt x="6940" y="269"/>
                </a:cubicBezTo>
                <a:cubicBezTo>
                  <a:pt x="6940" y="21331"/>
                  <a:pt x="6940" y="21331"/>
                  <a:pt x="6940" y="21331"/>
                </a:cubicBezTo>
                <a:cubicBezTo>
                  <a:pt x="6940" y="21492"/>
                  <a:pt x="6910" y="21600"/>
                  <a:pt x="6866" y="21600"/>
                </a:cubicBezTo>
                <a:cubicBezTo>
                  <a:pt x="6829" y="21600"/>
                  <a:pt x="6792" y="21492"/>
                  <a:pt x="6792" y="21331"/>
                </a:cubicBezTo>
                <a:cubicBezTo>
                  <a:pt x="6792" y="269"/>
                  <a:pt x="6792" y="269"/>
                  <a:pt x="6792" y="269"/>
                </a:cubicBezTo>
                <a:cubicBezTo>
                  <a:pt x="6792" y="108"/>
                  <a:pt x="6829" y="0"/>
                  <a:pt x="6866" y="0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57000">
                <a:srgbClr val="00F0FC">
                  <a:alpha val="80000"/>
                </a:srgbClr>
              </a:gs>
              <a:gs pos="100000">
                <a:srgbClr val="FF004F">
                  <a:alpha val="80000"/>
                </a:srgbClr>
              </a:gs>
            </a:gsLst>
          </a:gradFill>
          <a:ln w="12700">
            <a:miter lim="400000"/>
          </a:ln>
        </p:spPr>
        <p:txBody>
          <a:bodyPr lIns="19360" rIns="19360"/>
          <a:lstStyle/>
          <a:p>
            <a:pPr defTabSz="914377">
              <a:defRPr/>
            </a:pPr>
            <a:endParaRPr sz="763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225" name="图像" descr="图像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9186" y="344813"/>
            <a:ext cx="6652289" cy="835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Lark20180402-202249.jpeg" descr="Lark20180402-202249.jpeg">
            <a:extLst>
              <a:ext uri="{FF2B5EF4-FFF2-40B4-BE49-F238E27FC236}">
                <a16:creationId xmlns:a16="http://schemas.microsoft.com/office/drawing/2014/main" id="{368EF5CD-C953-4556-849C-850D6DCD16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7229" y="3480152"/>
            <a:ext cx="1512001" cy="2689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Lark20180402-202306.jpeg" descr="Lark20180402-202306.jpeg">
            <a:extLst>
              <a:ext uri="{FF2B5EF4-FFF2-40B4-BE49-F238E27FC236}">
                <a16:creationId xmlns:a16="http://schemas.microsoft.com/office/drawing/2014/main" id="{D0FC8652-823C-45E4-8B36-7934FF938C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5310" y="3480152"/>
            <a:ext cx="1512572" cy="2689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烈火-42e3b4392379444e5a718fdaada8f49f5.MP4" descr="烈火-42e3b4392379444e5a718fdaada8f49f5.MP4">
            <a:extLst>
              <a:ext uri="{FF2B5EF4-FFF2-40B4-BE49-F238E27FC236}">
                <a16:creationId xmlns:a16="http://schemas.microsoft.com/office/drawing/2014/main" id="{C7EBEE50-AFAA-4A48-88F0-427BB2467B4D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45894" y="3480152"/>
            <a:ext cx="1512572" cy="2689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烈火-2754e697fadd245a197ce6bb06b836f8d.MP4" descr="烈火-2754e697fadd245a197ce6bb06b836f8d.MP4">
            <a:extLst>
              <a:ext uri="{FF2B5EF4-FFF2-40B4-BE49-F238E27FC236}">
                <a16:creationId xmlns:a16="http://schemas.microsoft.com/office/drawing/2014/main" id="{B343E325-1230-475D-8D61-761905615C44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92721" y="3480152"/>
            <a:ext cx="1512572" cy="2689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图像" descr="图像">
            <a:extLst>
              <a:ext uri="{FF2B5EF4-FFF2-40B4-BE49-F238E27FC236}">
                <a16:creationId xmlns:a16="http://schemas.microsoft.com/office/drawing/2014/main" id="{E215B5EC-54E5-41FB-970A-9C7E185180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91722" y="1522001"/>
            <a:ext cx="5634409" cy="19819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4C9E8B0-A798-46ED-8A66-3BDDC838F618}"/>
              </a:ext>
            </a:extLst>
          </p:cNvPr>
          <p:cNvSpPr txBox="1"/>
          <p:nvPr/>
        </p:nvSpPr>
        <p:spPr>
          <a:xfrm>
            <a:off x="201914" y="2351313"/>
            <a:ext cx="7824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抖音 </a:t>
            </a:r>
            <a:r>
              <a:rPr lang="en-US" altLang="zh-CN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 </a:t>
            </a: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烈火如歌   </a:t>
            </a:r>
            <a:r>
              <a:rPr lang="en-US" altLang="zh-CN" sz="2400" b="1" dirty="0">
                <a:solidFill>
                  <a:srgbClr val="00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sz="2400" b="1" dirty="0">
                <a:solidFill>
                  <a:srgbClr val="00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烈火宠溺捧脸杀</a:t>
            </a:r>
            <a:r>
              <a:rPr lang="en-US" altLang="zh-CN" sz="2400" b="1" dirty="0">
                <a:solidFill>
                  <a:srgbClr val="00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</a:p>
          <a:p>
            <a:pPr defTabSz="914377">
              <a:defRPr/>
            </a:pPr>
            <a:r>
              <a: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377">
              <a:defRPr/>
            </a:pPr>
            <a:r>
              <a:rPr lang="zh-CN" altLang="en-US" sz="2800" dirty="0">
                <a:solidFill>
                  <a:srgbClr val="00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00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2200" dirty="0">
              <a:solidFill>
                <a:srgbClr val="00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EA570D9-8EE9-4644-9CE2-60178E75AF04}"/>
              </a:ext>
            </a:extLst>
          </p:cNvPr>
          <p:cNvSpPr/>
          <p:nvPr/>
        </p:nvSpPr>
        <p:spPr>
          <a:xfrm>
            <a:off x="188522" y="2783626"/>
            <a:ext cx="515293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dist" defTabSz="914377">
              <a:defRPr/>
            </a:pP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截取剧中片段引发关注，将影视</a:t>
            </a:r>
            <a:r>
              <a:rPr lang="en-US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与捧脸互动趣味绑定，</a:t>
            </a:r>
            <a:endParaRPr lang="en-US" altLang="zh-CN" sz="1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914377">
              <a:defRPr/>
            </a:pP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激发用户创作热情，打造风靡全平台的病毒式的传播效果</a:t>
            </a:r>
            <a:endParaRPr lang="en-US" altLang="zh-CN" sz="1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48">
            <a:extLst>
              <a:ext uri="{FF2B5EF4-FFF2-40B4-BE49-F238E27FC236}">
                <a16:creationId xmlns:a16="http://schemas.microsoft.com/office/drawing/2014/main" id="{18C53DF9-1087-4DC1-B844-807B181620B8}"/>
              </a:ext>
            </a:extLst>
          </p:cNvPr>
          <p:cNvSpPr/>
          <p:nvPr/>
        </p:nvSpPr>
        <p:spPr>
          <a:xfrm>
            <a:off x="5271618" y="6178714"/>
            <a:ext cx="6569183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1633" y="0"/>
                </a:lnTo>
                <a:close/>
              </a:path>
            </a:pathLst>
          </a:custGeom>
          <a:gradFill>
            <a:gsLst>
              <a:gs pos="0">
                <a:srgbClr val="06F7EF">
                  <a:alpha val="64999"/>
                </a:srgbClr>
              </a:gs>
              <a:gs pos="100000">
                <a:srgbClr val="06F7E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360" rIns="19360" anchor="ctr"/>
          <a:lstStyle/>
          <a:p>
            <a:pPr algn="ctr" defTabSz="804953">
              <a:defRPr sz="3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567">
              <a:solidFill>
                <a:srgbClr val="FFFFFF"/>
              </a:solidFill>
              <a:latin typeface="等线 Light" panose="020F0302020204030204"/>
              <a:ea typeface="微软雅黑"/>
              <a:sym typeface="Helvetica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6991538-A4FC-4114-84F0-19D97E2D489D}"/>
              </a:ext>
            </a:extLst>
          </p:cNvPr>
          <p:cNvGrpSpPr/>
          <p:nvPr/>
        </p:nvGrpSpPr>
        <p:grpSpPr>
          <a:xfrm>
            <a:off x="230595" y="1706647"/>
            <a:ext cx="5124715" cy="666340"/>
            <a:chOff x="934676" y="2324969"/>
            <a:chExt cx="4539046" cy="590799"/>
          </a:xfrm>
        </p:grpSpPr>
        <p:grpSp>
          <p:nvGrpSpPr>
            <p:cNvPr id="31" name="PA_组合 1">
              <a:extLst>
                <a:ext uri="{FF2B5EF4-FFF2-40B4-BE49-F238E27FC236}">
                  <a16:creationId xmlns:a16="http://schemas.microsoft.com/office/drawing/2014/main" id="{7194A218-4707-4315-891E-47D5A370831E}"/>
                </a:ext>
              </a:extLst>
            </p:cNvPr>
            <p:cNvGrpSpPr/>
            <p:nvPr/>
          </p:nvGrpSpPr>
          <p:grpSpPr>
            <a:xfrm flipV="1">
              <a:off x="934676" y="2324969"/>
              <a:ext cx="4539046" cy="590799"/>
              <a:chOff x="0" y="0"/>
              <a:chExt cx="9170235" cy="851217"/>
            </a:xfrm>
          </p:grpSpPr>
          <p:sp>
            <p:nvSpPr>
              <p:cNvPr id="33" name="PA_矩形 57">
                <a:extLst>
                  <a:ext uri="{FF2B5EF4-FFF2-40B4-BE49-F238E27FC236}">
                    <a16:creationId xmlns:a16="http://schemas.microsoft.com/office/drawing/2014/main" id="{33C98316-BF3C-41DB-9F55-06BC438C5CCD}"/>
                  </a:ext>
                </a:extLst>
              </p:cNvPr>
              <p:cNvSpPr/>
              <p:nvPr/>
            </p:nvSpPr>
            <p:spPr>
              <a:xfrm>
                <a:off x="-1" y="327989"/>
                <a:ext cx="6763202" cy="523229"/>
              </a:xfrm>
              <a:prstGeom prst="rect">
                <a:avLst/>
              </a:prstGeom>
              <a:gradFill flip="none" rotWithShape="1">
                <a:gsLst>
                  <a:gs pos="0">
                    <a:srgbClr val="06F7EF">
                      <a:alpha val="0"/>
                    </a:srgbClr>
                  </a:gs>
                  <a:gs pos="50000">
                    <a:srgbClr val="06F7EF">
                      <a:alpha val="90000"/>
                    </a:srgbClr>
                  </a:gs>
                  <a:gs pos="100000">
                    <a:srgbClr val="06F7EF">
                      <a:alpha val="0"/>
                    </a:srgbClr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900715">
                  <a:defRPr sz="3700">
                    <a:solidFill>
                      <a:srgbClr val="FFFFFF"/>
                    </a:solidFill>
                    <a:latin typeface="Heebo"/>
                    <a:ea typeface="Heebo"/>
                    <a:cs typeface="Heebo"/>
                    <a:sym typeface="Heebo"/>
                  </a:defRPr>
                </a:pPr>
                <a:endParaRPr sz="3700">
                  <a:solidFill>
                    <a:srgbClr val="FFFFFF"/>
                  </a:solidFill>
                  <a:latin typeface="Heebo"/>
                  <a:sym typeface="Heebo"/>
                </a:endParaRPr>
              </a:p>
            </p:txBody>
          </p:sp>
          <p:sp>
            <p:nvSpPr>
              <p:cNvPr id="34" name="PA_矩形 7">
                <a:extLst>
                  <a:ext uri="{FF2B5EF4-FFF2-40B4-BE49-F238E27FC236}">
                    <a16:creationId xmlns:a16="http://schemas.microsoft.com/office/drawing/2014/main" id="{B5BB11DE-5D85-41F2-8449-A79E8CBA9841}"/>
                  </a:ext>
                </a:extLst>
              </p:cNvPr>
              <p:cNvSpPr/>
              <p:nvPr/>
            </p:nvSpPr>
            <p:spPr>
              <a:xfrm>
                <a:off x="2407033" y="0"/>
                <a:ext cx="6763203" cy="523229"/>
              </a:xfrm>
              <a:prstGeom prst="rect">
                <a:avLst/>
              </a:prstGeom>
              <a:gradFill flip="none" rotWithShape="1">
                <a:gsLst>
                  <a:gs pos="0">
                    <a:srgbClr val="FF004F">
                      <a:alpha val="0"/>
                    </a:srgbClr>
                  </a:gs>
                  <a:gs pos="50000">
                    <a:srgbClr val="FF004F"/>
                  </a:gs>
                  <a:gs pos="100000">
                    <a:srgbClr val="FF004F">
                      <a:alpha val="0"/>
                    </a:srgbClr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900715">
                  <a:defRPr sz="3700">
                    <a:solidFill>
                      <a:srgbClr val="FFFFFF"/>
                    </a:solidFill>
                    <a:latin typeface="Heebo"/>
                    <a:ea typeface="Heebo"/>
                    <a:cs typeface="Heebo"/>
                    <a:sym typeface="Heebo"/>
                  </a:defRPr>
                </a:pPr>
                <a:endParaRPr sz="3700">
                  <a:solidFill>
                    <a:srgbClr val="FFFFFF"/>
                  </a:solidFill>
                  <a:latin typeface="Heebo"/>
                  <a:sym typeface="Heebo"/>
                </a:endParaRPr>
              </a:p>
            </p:txBody>
          </p:sp>
        </p:grpSp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3ADE6B96-29A5-4741-A1B6-25B8F2535C86}"/>
                </a:ext>
              </a:extLst>
            </p:cNvPr>
            <p:cNvSpPr/>
            <p:nvPr/>
          </p:nvSpPr>
          <p:spPr>
            <a:xfrm>
              <a:off x="1255860" y="2376407"/>
              <a:ext cx="3878826" cy="45006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zh-CN" altLang="en-US" sz="3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品牌挑战赛</a:t>
              </a:r>
            </a:p>
          </p:txBody>
        </p:sp>
      </p:grpSp>
      <p:pic>
        <p:nvPicPr>
          <p:cNvPr id="35" name="图像" descr="图像">
            <a:extLst>
              <a:ext uri="{FF2B5EF4-FFF2-40B4-BE49-F238E27FC236}">
                <a16:creationId xmlns:a16="http://schemas.microsoft.com/office/drawing/2014/main" id="{3C3D73A1-76B5-4920-B99D-242AA8968C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0379" y="3448930"/>
            <a:ext cx="5000639" cy="2758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烈火-1如歌信息流素材.mp4" descr="烈火-1如歌信息流素材.mp4">
            <a:extLst>
              <a:ext uri="{FF2B5EF4-FFF2-40B4-BE49-F238E27FC236}">
                <a16:creationId xmlns:a16="http://schemas.microsoft.com/office/drawing/2014/main" id="{1B392C23-980B-4DA7-8A7A-ABC3A253E3BB}"/>
              </a:ext>
            </a:extLst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0461" y="3480152"/>
            <a:ext cx="4780475" cy="26890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33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9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9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3698">
                <p:cTn id="1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49445">
                <p:cTn id="1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47779">
                <p:cTn id="1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48">
            <a:extLst>
              <a:ext uri="{FF2B5EF4-FFF2-40B4-BE49-F238E27FC236}">
                <a16:creationId xmlns:a16="http://schemas.microsoft.com/office/drawing/2014/main" id="{34C9A072-6267-4D9D-8911-8BCD4DFA07F9}"/>
              </a:ext>
            </a:extLst>
          </p:cNvPr>
          <p:cNvSpPr/>
          <p:nvPr/>
        </p:nvSpPr>
        <p:spPr>
          <a:xfrm>
            <a:off x="1" y="3192379"/>
            <a:ext cx="4642345" cy="2440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1633" y="0"/>
                </a:lnTo>
                <a:close/>
              </a:path>
            </a:pathLst>
          </a:custGeom>
          <a:gradFill>
            <a:gsLst>
              <a:gs pos="0">
                <a:srgbClr val="06F7EF">
                  <a:alpha val="64999"/>
                </a:srgbClr>
              </a:gs>
              <a:gs pos="100000">
                <a:srgbClr val="06F7E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360" rIns="19360" anchor="ctr"/>
          <a:lstStyle/>
          <a:p>
            <a:pPr algn="ctr" defTabSz="804953">
              <a:defRPr sz="3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567" dirty="0">
              <a:solidFill>
                <a:srgbClr val="FFFFFF"/>
              </a:solidFill>
              <a:latin typeface="等线 Light" panose="020F0302020204030204"/>
              <a:ea typeface="微软雅黑"/>
              <a:sym typeface="Helvetica"/>
            </a:endParaRPr>
          </a:p>
        </p:txBody>
      </p:sp>
      <p:pic>
        <p:nvPicPr>
          <p:cNvPr id="29" name="图片 17" descr="图片 17">
            <a:extLst>
              <a:ext uri="{FF2B5EF4-FFF2-40B4-BE49-F238E27FC236}">
                <a16:creationId xmlns:a16="http://schemas.microsoft.com/office/drawing/2014/main" id="{0E190A52-0EE3-4BAB-ACD4-9FDEADC305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"/>
          <a:stretch>
            <a:fillRect/>
          </a:stretch>
        </p:blipFill>
        <p:spPr>
          <a:xfrm>
            <a:off x="832530" y="1210112"/>
            <a:ext cx="2380447" cy="470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" y="0"/>
                </a:moveTo>
                <a:cubicBezTo>
                  <a:pt x="593" y="0"/>
                  <a:pt x="0" y="274"/>
                  <a:pt x="0" y="612"/>
                </a:cubicBezTo>
                <a:lnTo>
                  <a:pt x="0" y="20988"/>
                </a:lnTo>
                <a:cubicBezTo>
                  <a:pt x="0" y="21326"/>
                  <a:pt x="593" y="21600"/>
                  <a:pt x="1325" y="21600"/>
                </a:cubicBezTo>
                <a:lnTo>
                  <a:pt x="20275" y="21600"/>
                </a:lnTo>
                <a:cubicBezTo>
                  <a:pt x="21007" y="21600"/>
                  <a:pt x="21600" y="21326"/>
                  <a:pt x="21600" y="20988"/>
                </a:cubicBezTo>
                <a:lnTo>
                  <a:pt x="21600" y="612"/>
                </a:lnTo>
                <a:cubicBezTo>
                  <a:pt x="21600" y="274"/>
                  <a:pt x="21007" y="0"/>
                  <a:pt x="20275" y="0"/>
                </a:cubicBezTo>
                <a:lnTo>
                  <a:pt x="132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F69A101-9235-41D8-B2BF-CC8A9E240AA0}"/>
              </a:ext>
            </a:extLst>
          </p:cNvPr>
          <p:cNvSpPr/>
          <p:nvPr/>
        </p:nvSpPr>
        <p:spPr>
          <a:xfrm>
            <a:off x="3512292" y="1346670"/>
            <a:ext cx="8195027" cy="44269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8270CEBC-953A-4FA3-918C-F7B470FDF800}"/>
              </a:ext>
            </a:extLst>
          </p:cNvPr>
          <p:cNvSpPr/>
          <p:nvPr/>
        </p:nvSpPr>
        <p:spPr>
          <a:xfrm>
            <a:off x="3696930" y="1499071"/>
            <a:ext cx="7854641" cy="4134227"/>
          </a:xfrm>
          <a:prstGeom prst="rect">
            <a:avLst/>
          </a:prstGeom>
          <a:noFill/>
          <a:ln>
            <a:solidFill>
              <a:srgbClr val="FF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25961F2-4183-42DD-8226-31788195F320}"/>
              </a:ext>
            </a:extLst>
          </p:cNvPr>
          <p:cNvGrpSpPr/>
          <p:nvPr/>
        </p:nvGrpSpPr>
        <p:grpSpPr>
          <a:xfrm>
            <a:off x="8647999" y="3614490"/>
            <a:ext cx="637119" cy="637119"/>
            <a:chOff x="4777567" y="3605099"/>
            <a:chExt cx="637118" cy="63711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D7035D7-BFA2-4024-8233-7842D0B6C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9913" y="3711885"/>
              <a:ext cx="373025" cy="373025"/>
            </a:xfrm>
            <a:prstGeom prst="rect">
              <a:avLst/>
            </a:prstGeom>
          </p:spPr>
        </p:pic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1A4A851B-48C0-4406-96E7-AB42CA26C343}"/>
                </a:ext>
              </a:extLst>
            </p:cNvPr>
            <p:cNvSpPr/>
            <p:nvPr/>
          </p:nvSpPr>
          <p:spPr>
            <a:xfrm>
              <a:off x="4777567" y="3605099"/>
              <a:ext cx="637118" cy="63711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DB636BE-BC63-4A3D-B9BE-396EA4F943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407" y="3614490"/>
            <a:ext cx="657533" cy="657533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245B0FDA-6E8A-4CA6-B08E-029026AEC848}"/>
              </a:ext>
            </a:extLst>
          </p:cNvPr>
          <p:cNvGrpSpPr/>
          <p:nvPr/>
        </p:nvGrpSpPr>
        <p:grpSpPr>
          <a:xfrm>
            <a:off x="6970726" y="3614489"/>
            <a:ext cx="833439" cy="637118"/>
            <a:chOff x="7783100" y="3550532"/>
            <a:chExt cx="833439" cy="637118"/>
          </a:xfrm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8BCDB3E8-028D-4B18-B579-7CD83053D2B7}"/>
                </a:ext>
              </a:extLst>
            </p:cNvPr>
            <p:cNvSpPr/>
            <p:nvPr/>
          </p:nvSpPr>
          <p:spPr>
            <a:xfrm>
              <a:off x="7783100" y="3550532"/>
              <a:ext cx="637118" cy="63711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A230D92-E741-4FC2-9530-7C2D971DE500}"/>
                </a:ext>
              </a:extLst>
            </p:cNvPr>
            <p:cNvSpPr txBox="1"/>
            <p:nvPr/>
          </p:nvSpPr>
          <p:spPr>
            <a:xfrm>
              <a:off x="7868787" y="3896952"/>
              <a:ext cx="747752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1051" b="1" dirty="0">
                  <a:solidFill>
                    <a:prstClr val="white"/>
                  </a:solidFill>
                  <a:latin typeface="微软雅黑"/>
                  <a:ea typeface="微软雅黑"/>
                </a:rPr>
                <a:t>HOT</a:t>
              </a:r>
              <a:endParaRPr lang="zh-CN" altLang="en-US" sz="1051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81B0E04-80F1-4F7C-B0D6-72F61E80F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4414" y="3600036"/>
              <a:ext cx="330111" cy="328469"/>
            </a:xfrm>
            <a:prstGeom prst="rect">
              <a:avLst/>
            </a:prstGeom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0C68E70D-32BC-435F-90F9-B5B45D06E741}"/>
              </a:ext>
            </a:extLst>
          </p:cNvPr>
          <p:cNvSpPr/>
          <p:nvPr/>
        </p:nvSpPr>
        <p:spPr>
          <a:xfrm>
            <a:off x="3578250" y="4322424"/>
            <a:ext cx="14993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zh-CN" altLang="en-US" b="1" dirty="0">
                <a:solidFill>
                  <a:srgbClr val="FF004F"/>
                </a:solidFill>
                <a:latin typeface="微软雅黑"/>
                <a:ea typeface="微软雅黑"/>
              </a:rPr>
              <a:t>品牌视频</a:t>
            </a:r>
            <a:endParaRPr lang="en-US" altLang="zh-CN" b="1" dirty="0">
              <a:solidFill>
                <a:srgbClr val="FF004F"/>
              </a:solidFill>
              <a:latin typeface="微软雅黑"/>
              <a:ea typeface="微软雅黑"/>
            </a:endParaRPr>
          </a:p>
          <a:p>
            <a:pPr algn="ctr" defTabSz="914377"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/>
                <a:ea typeface="微软雅黑"/>
              </a:rPr>
              <a:t>原生</a:t>
            </a: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内容沉淀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01A82D7-4723-4104-A588-0C5E1B26BAA6}"/>
              </a:ext>
            </a:extLst>
          </p:cNvPr>
          <p:cNvSpPr/>
          <p:nvPr/>
        </p:nvSpPr>
        <p:spPr>
          <a:xfrm>
            <a:off x="4970583" y="4322424"/>
            <a:ext cx="15811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zh-CN" altLang="en-US" b="1" dirty="0">
                <a:solidFill>
                  <a:srgbClr val="FF004F"/>
                </a:solidFill>
                <a:latin typeface="微软雅黑"/>
                <a:ea typeface="微软雅黑"/>
              </a:rPr>
              <a:t>聚合传播</a:t>
            </a:r>
            <a:endParaRPr lang="en-US" altLang="zh-CN" b="1" dirty="0">
              <a:solidFill>
                <a:srgbClr val="FF004F"/>
              </a:solidFill>
              <a:latin typeface="微软雅黑"/>
              <a:ea typeface="微软雅黑"/>
            </a:endParaRPr>
          </a:p>
          <a:p>
            <a:pPr algn="ctr" defTabSz="914377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品牌、产品信息一站式经营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1DF9362E-7E34-4761-B72D-EC0A090A5DD4}"/>
              </a:ext>
            </a:extLst>
          </p:cNvPr>
          <p:cNvSpPr/>
          <p:nvPr/>
        </p:nvSpPr>
        <p:spPr>
          <a:xfrm>
            <a:off x="6582698" y="4322424"/>
            <a:ext cx="14993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zh-CN" altLang="en-US" b="1" dirty="0">
                <a:solidFill>
                  <a:srgbClr val="FF004F"/>
                </a:solidFill>
                <a:latin typeface="微软雅黑"/>
                <a:ea typeface="微软雅黑"/>
              </a:rPr>
              <a:t>爆点内容</a:t>
            </a:r>
            <a:endParaRPr lang="en-US" altLang="zh-CN" b="1" dirty="0">
              <a:solidFill>
                <a:srgbClr val="FF004F"/>
              </a:solidFill>
              <a:latin typeface="微软雅黑"/>
              <a:ea typeface="微软雅黑"/>
            </a:endParaRPr>
          </a:p>
          <a:p>
            <a:pPr algn="ctr" defTabSz="914377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制造和话题传播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7615F4E3-889A-4441-A205-75C3925A40CF}"/>
              </a:ext>
            </a:extLst>
          </p:cNvPr>
          <p:cNvSpPr/>
          <p:nvPr/>
        </p:nvSpPr>
        <p:spPr>
          <a:xfrm>
            <a:off x="8128357" y="4358393"/>
            <a:ext cx="16488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zh-CN" altLang="en-US" b="1" dirty="0">
                <a:solidFill>
                  <a:srgbClr val="FF004F"/>
                </a:solidFill>
                <a:latin typeface="微软雅黑"/>
                <a:ea typeface="微软雅黑"/>
              </a:rPr>
              <a:t>社交矩阵</a:t>
            </a:r>
            <a:endParaRPr lang="en-US" altLang="zh-CN" b="1" dirty="0">
              <a:solidFill>
                <a:srgbClr val="FF004F"/>
              </a:solidFill>
              <a:latin typeface="微软雅黑"/>
              <a:ea typeface="微软雅黑"/>
            </a:endParaRPr>
          </a:p>
          <a:p>
            <a:pPr algn="ctr" defTabSz="914377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达人资源整合联动，构建社交传播矩阵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69EB66F6-5F9C-4E53-B4C0-E3C17FC4315F}"/>
              </a:ext>
            </a:extLst>
          </p:cNvPr>
          <p:cNvGrpSpPr/>
          <p:nvPr/>
        </p:nvGrpSpPr>
        <p:grpSpPr>
          <a:xfrm>
            <a:off x="5489774" y="3614490"/>
            <a:ext cx="637119" cy="637119"/>
            <a:chOff x="6970568" y="3627298"/>
            <a:chExt cx="637118" cy="63711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D7A1D75-514F-4DF1-BC33-283BEC8F8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4623" y="3762532"/>
              <a:ext cx="359764" cy="359764"/>
            </a:xfrm>
            <a:prstGeom prst="rect">
              <a:avLst/>
            </a:prstGeom>
          </p:spPr>
        </p:pic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A67C22E3-19A7-4616-B921-2AB69FEC7C4D}"/>
                </a:ext>
              </a:extLst>
            </p:cNvPr>
            <p:cNvSpPr/>
            <p:nvPr/>
          </p:nvSpPr>
          <p:spPr>
            <a:xfrm>
              <a:off x="6970568" y="3627298"/>
              <a:ext cx="637118" cy="63711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78" name="椭圆 77">
            <a:extLst>
              <a:ext uri="{FF2B5EF4-FFF2-40B4-BE49-F238E27FC236}">
                <a16:creationId xmlns:a16="http://schemas.microsoft.com/office/drawing/2014/main" id="{82468EE5-AE02-4376-9BF8-0393A37353EB}"/>
              </a:ext>
            </a:extLst>
          </p:cNvPr>
          <p:cNvSpPr/>
          <p:nvPr/>
        </p:nvSpPr>
        <p:spPr>
          <a:xfrm>
            <a:off x="10259142" y="3614490"/>
            <a:ext cx="637119" cy="63711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ADEE1AB5-AACC-4AB5-87BA-5A860002E614}"/>
              </a:ext>
            </a:extLst>
          </p:cNvPr>
          <p:cNvSpPr/>
          <p:nvPr/>
        </p:nvSpPr>
        <p:spPr>
          <a:xfrm>
            <a:off x="9836517" y="4322424"/>
            <a:ext cx="16488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zh-CN" altLang="en-US" b="1" dirty="0">
                <a:solidFill>
                  <a:srgbClr val="FF004F"/>
                </a:solidFill>
                <a:latin typeface="微软雅黑"/>
                <a:ea typeface="微软雅黑"/>
              </a:rPr>
              <a:t>粉丝沉淀</a:t>
            </a:r>
            <a:endParaRPr lang="en-US" altLang="zh-CN" b="1" dirty="0">
              <a:solidFill>
                <a:srgbClr val="FF004F"/>
              </a:solidFill>
              <a:latin typeface="微软雅黑"/>
              <a:ea typeface="微软雅黑"/>
            </a:endParaRPr>
          </a:p>
          <a:p>
            <a:pPr algn="ctr" defTabSz="914377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营</a:t>
            </a:r>
            <a:r>
              <a:rPr lang="en-US" altLang="zh-CN" sz="1200" dirty="0">
                <a:solidFill>
                  <a:prstClr val="white"/>
                </a:solidFill>
                <a:latin typeface="微软雅黑"/>
                <a:ea typeface="微软雅黑"/>
              </a:rPr>
              <a:t>·</a:t>
            </a:r>
            <a:r>
              <a:rPr lang="zh-CN" altLang="en-US" sz="1200" dirty="0">
                <a:solidFill>
                  <a:prstClr val="white"/>
                </a:solidFill>
                <a:latin typeface="微软雅黑"/>
                <a:ea typeface="微软雅黑"/>
              </a:rPr>
              <a:t>销打通，内容赋能品牌营销</a:t>
            </a:r>
            <a:endParaRPr lang="en-US" altLang="zh-CN" sz="120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093172-E415-48C2-ABD1-1AE28A5AD7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600" y="3729145"/>
            <a:ext cx="444203" cy="444203"/>
          </a:xfrm>
          <a:prstGeom prst="rect">
            <a:avLst/>
          </a:prstGeom>
        </p:spPr>
      </p:pic>
      <p:pic>
        <p:nvPicPr>
          <p:cNvPr id="27" name="图像" descr="图像">
            <a:extLst>
              <a:ext uri="{FF2B5EF4-FFF2-40B4-BE49-F238E27FC236}">
                <a16:creationId xmlns:a16="http://schemas.microsoft.com/office/drawing/2014/main" id="{1B334DD7-029B-4671-A92E-4EB2A497F3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609" y="1177420"/>
            <a:ext cx="2481403" cy="4765416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3C98AF53-90FA-4D47-842D-A93C0AA64EE0}"/>
              </a:ext>
            </a:extLst>
          </p:cNvPr>
          <p:cNvSpPr txBox="1"/>
          <p:nvPr/>
        </p:nvSpPr>
        <p:spPr>
          <a:xfrm>
            <a:off x="3988407" y="1805682"/>
            <a:ext cx="7112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zh-CN" altLang="en-US" sz="4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抖音账号运营</a:t>
            </a:r>
            <a:endParaRPr lang="en-US" altLang="zh-CN" sz="4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377">
              <a:defRPr/>
            </a:pPr>
            <a:r>
              <a:rPr lang="zh-CN" altLang="en-US" sz="4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建立品牌传播阵地</a:t>
            </a:r>
          </a:p>
        </p:txBody>
      </p:sp>
    </p:spTree>
    <p:extLst>
      <p:ext uri="{BB962C8B-B14F-4D97-AF65-F5344CB8AC3E}">
        <p14:creationId xmlns:p14="http://schemas.microsoft.com/office/powerpoint/2010/main" val="1896348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像" descr="图像">
            <a:extLst>
              <a:ext uri="{FF2B5EF4-FFF2-40B4-BE49-F238E27FC236}">
                <a16:creationId xmlns:a16="http://schemas.microsoft.com/office/drawing/2014/main" id="{678AC22E-5AC3-4721-969F-2F920F1B0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02" y="1734260"/>
            <a:ext cx="2254799" cy="4032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图片 17" descr="图片 17">
            <a:extLst>
              <a:ext uri="{FF2B5EF4-FFF2-40B4-BE49-F238E27FC236}">
                <a16:creationId xmlns:a16="http://schemas.microsoft.com/office/drawing/2014/main" id="{697978ED-91D3-410D-B74A-9325A7F0A8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"/>
          <a:stretch>
            <a:fillRect/>
          </a:stretch>
        </p:blipFill>
        <p:spPr>
          <a:xfrm>
            <a:off x="2817885" y="1775924"/>
            <a:ext cx="2058833" cy="3991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" y="0"/>
                </a:moveTo>
                <a:cubicBezTo>
                  <a:pt x="593" y="0"/>
                  <a:pt x="0" y="274"/>
                  <a:pt x="0" y="612"/>
                </a:cubicBezTo>
                <a:lnTo>
                  <a:pt x="0" y="20988"/>
                </a:lnTo>
                <a:cubicBezTo>
                  <a:pt x="0" y="21326"/>
                  <a:pt x="593" y="21600"/>
                  <a:pt x="1325" y="21600"/>
                </a:cubicBezTo>
                <a:lnTo>
                  <a:pt x="20275" y="21600"/>
                </a:lnTo>
                <a:cubicBezTo>
                  <a:pt x="21007" y="21600"/>
                  <a:pt x="21600" y="21326"/>
                  <a:pt x="21600" y="20988"/>
                </a:cubicBezTo>
                <a:lnTo>
                  <a:pt x="21600" y="612"/>
                </a:lnTo>
                <a:cubicBezTo>
                  <a:pt x="21600" y="274"/>
                  <a:pt x="21007" y="0"/>
                  <a:pt x="20275" y="0"/>
                </a:cubicBezTo>
                <a:lnTo>
                  <a:pt x="1325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0F8F79FF-46F1-4CD8-9A41-4FA8F6BE1189}"/>
              </a:ext>
            </a:extLst>
          </p:cNvPr>
          <p:cNvGrpSpPr/>
          <p:nvPr/>
        </p:nvGrpSpPr>
        <p:grpSpPr>
          <a:xfrm>
            <a:off x="439403" y="1775923"/>
            <a:ext cx="2125063" cy="3973235"/>
            <a:chOff x="-2497559" y="1013540"/>
            <a:chExt cx="2476803" cy="4838263"/>
          </a:xfrm>
        </p:grpSpPr>
        <p:pic>
          <p:nvPicPr>
            <p:cNvPr id="119" name="图片 118">
              <a:extLst>
                <a:ext uri="{FF2B5EF4-FFF2-40B4-BE49-F238E27FC236}">
                  <a16:creationId xmlns:a16="http://schemas.microsoft.com/office/drawing/2014/main" id="{3EE690EE-0E20-49FB-9D51-2FA6B74E4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497559" y="1013540"/>
              <a:ext cx="2476803" cy="48382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10" name="矩形: 圆角 109">
              <a:extLst>
                <a:ext uri="{FF2B5EF4-FFF2-40B4-BE49-F238E27FC236}">
                  <a16:creationId xmlns:a16="http://schemas.microsoft.com/office/drawing/2014/main" id="{4DF362FA-1657-460F-8396-F0A121BEA795}"/>
                </a:ext>
              </a:extLst>
            </p:cNvPr>
            <p:cNvSpPr/>
            <p:nvPr/>
          </p:nvSpPr>
          <p:spPr>
            <a:xfrm>
              <a:off x="-1014566" y="3602066"/>
              <a:ext cx="698394" cy="260826"/>
            </a:xfrm>
            <a:prstGeom prst="roundRect">
              <a:avLst/>
            </a:prstGeom>
            <a:solidFill>
              <a:srgbClr val="E03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zh-CN" altLang="en-US" sz="1051" dirty="0">
                  <a:solidFill>
                    <a:prstClr val="white"/>
                  </a:solidFill>
                  <a:latin typeface="微软雅黑"/>
                  <a:ea typeface="微软雅黑"/>
                </a:rPr>
                <a:t>点赞</a:t>
              </a:r>
            </a:p>
          </p:txBody>
        </p:sp>
        <p:sp>
          <p:nvSpPr>
            <p:cNvPr id="112" name="矩形: 圆角 111">
              <a:extLst>
                <a:ext uri="{FF2B5EF4-FFF2-40B4-BE49-F238E27FC236}">
                  <a16:creationId xmlns:a16="http://schemas.microsoft.com/office/drawing/2014/main" id="{58AA3765-0D26-4B1B-A84F-66F49686FB72}"/>
                </a:ext>
              </a:extLst>
            </p:cNvPr>
            <p:cNvSpPr/>
            <p:nvPr/>
          </p:nvSpPr>
          <p:spPr>
            <a:xfrm>
              <a:off x="-1014566" y="5082695"/>
              <a:ext cx="698394" cy="260826"/>
            </a:xfrm>
            <a:prstGeom prst="roundRect">
              <a:avLst/>
            </a:prstGeom>
            <a:solidFill>
              <a:srgbClr val="E03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zh-CN" altLang="en-US" sz="1100" dirty="0">
                  <a:solidFill>
                    <a:prstClr val="white"/>
                  </a:solidFill>
                  <a:latin typeface="微软雅黑"/>
                  <a:ea typeface="微软雅黑"/>
                </a:rPr>
                <a:t>参与</a:t>
              </a:r>
            </a:p>
          </p:txBody>
        </p:sp>
        <p:sp>
          <p:nvSpPr>
            <p:cNvPr id="113" name="矩形: 圆角 112">
              <a:extLst>
                <a:ext uri="{FF2B5EF4-FFF2-40B4-BE49-F238E27FC236}">
                  <a16:creationId xmlns:a16="http://schemas.microsoft.com/office/drawing/2014/main" id="{564D332D-9A99-4420-95DA-A249A0F96630}"/>
                </a:ext>
              </a:extLst>
            </p:cNvPr>
            <p:cNvSpPr/>
            <p:nvPr/>
          </p:nvSpPr>
          <p:spPr>
            <a:xfrm>
              <a:off x="-1014566" y="4601597"/>
              <a:ext cx="698394" cy="260826"/>
            </a:xfrm>
            <a:prstGeom prst="roundRect">
              <a:avLst/>
            </a:prstGeom>
            <a:solidFill>
              <a:srgbClr val="E03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zh-CN" altLang="en-US" sz="1100" dirty="0">
                  <a:solidFill>
                    <a:prstClr val="white"/>
                  </a:solidFill>
                  <a:latin typeface="微软雅黑"/>
                  <a:ea typeface="微软雅黑"/>
                </a:rPr>
                <a:t>转发</a:t>
              </a:r>
            </a:p>
          </p:txBody>
        </p:sp>
        <p:sp>
          <p:nvSpPr>
            <p:cNvPr id="120" name="矩形: 圆角 119">
              <a:extLst>
                <a:ext uri="{FF2B5EF4-FFF2-40B4-BE49-F238E27FC236}">
                  <a16:creationId xmlns:a16="http://schemas.microsoft.com/office/drawing/2014/main" id="{D78C76E4-DFDD-4E10-9D7A-A1BC85EBEFCE}"/>
                </a:ext>
              </a:extLst>
            </p:cNvPr>
            <p:cNvSpPr/>
            <p:nvPr/>
          </p:nvSpPr>
          <p:spPr>
            <a:xfrm>
              <a:off x="-1012872" y="3096990"/>
              <a:ext cx="698394" cy="260826"/>
            </a:xfrm>
            <a:prstGeom prst="roundRect">
              <a:avLst/>
            </a:prstGeom>
            <a:solidFill>
              <a:srgbClr val="E03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zh-CN" altLang="en-US" sz="1051" dirty="0">
                  <a:solidFill>
                    <a:prstClr val="white"/>
                  </a:solidFill>
                  <a:latin typeface="微软雅黑"/>
                  <a:ea typeface="微软雅黑"/>
                </a:rPr>
                <a:t>关注</a:t>
              </a:r>
            </a:p>
          </p:txBody>
        </p:sp>
      </p:grp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C9670C08-D751-4F7D-86B4-B245D5ABD088}"/>
              </a:ext>
            </a:extLst>
          </p:cNvPr>
          <p:cNvCxnSpPr/>
          <p:nvPr/>
        </p:nvCxnSpPr>
        <p:spPr>
          <a:xfrm>
            <a:off x="3632448" y="3104842"/>
            <a:ext cx="0" cy="37912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id="{C6B197B2-A886-4B80-9A09-B359E4EF44D7}"/>
              </a:ext>
            </a:extLst>
          </p:cNvPr>
          <p:cNvCxnSpPr/>
          <p:nvPr/>
        </p:nvCxnSpPr>
        <p:spPr>
          <a:xfrm>
            <a:off x="3474519" y="3230063"/>
            <a:ext cx="105336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>
            <a:extLst>
              <a:ext uri="{FF2B5EF4-FFF2-40B4-BE49-F238E27FC236}">
                <a16:creationId xmlns:a16="http://schemas.microsoft.com/office/drawing/2014/main" id="{ADA6C5B4-0450-4C39-9B1B-85E3E23B0C41}"/>
              </a:ext>
            </a:extLst>
          </p:cNvPr>
          <p:cNvSpPr/>
          <p:nvPr/>
        </p:nvSpPr>
        <p:spPr>
          <a:xfrm>
            <a:off x="2879707" y="5185127"/>
            <a:ext cx="1967015" cy="285267"/>
          </a:xfrm>
          <a:prstGeom prst="roundRect">
            <a:avLst/>
          </a:prstGeom>
          <a:solidFill>
            <a:srgbClr val="E03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CN" altLang="en-US" sz="1100" dirty="0">
                <a:solidFill>
                  <a:prstClr val="white"/>
                </a:solidFill>
                <a:latin typeface="微软雅黑"/>
                <a:ea typeface="微软雅黑"/>
              </a:rPr>
              <a:t>历史视频内容浏览点击行为</a:t>
            </a:r>
          </a:p>
        </p:txBody>
      </p:sp>
      <p:sp>
        <p:nvSpPr>
          <p:cNvPr id="127" name="矩形: 圆角 126">
            <a:extLst>
              <a:ext uri="{FF2B5EF4-FFF2-40B4-BE49-F238E27FC236}">
                <a16:creationId xmlns:a16="http://schemas.microsoft.com/office/drawing/2014/main" id="{02C98490-9C36-42E0-AC37-94BE306CBF40}"/>
              </a:ext>
            </a:extLst>
          </p:cNvPr>
          <p:cNvSpPr/>
          <p:nvPr/>
        </p:nvSpPr>
        <p:spPr>
          <a:xfrm>
            <a:off x="4010782" y="2230393"/>
            <a:ext cx="747407" cy="226619"/>
          </a:xfrm>
          <a:prstGeom prst="roundRect">
            <a:avLst/>
          </a:prstGeom>
          <a:solidFill>
            <a:srgbClr val="E03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CN" altLang="en-US" sz="1051" dirty="0">
                <a:solidFill>
                  <a:prstClr val="white"/>
                </a:solidFill>
                <a:latin typeface="微软雅黑"/>
                <a:ea typeface="微软雅黑"/>
              </a:rPr>
              <a:t>关注行为</a:t>
            </a:r>
          </a:p>
        </p:txBody>
      </p:sp>
      <p:sp>
        <p:nvSpPr>
          <p:cNvPr id="128" name="矩形: 圆角 127">
            <a:extLst>
              <a:ext uri="{FF2B5EF4-FFF2-40B4-BE49-F238E27FC236}">
                <a16:creationId xmlns:a16="http://schemas.microsoft.com/office/drawing/2014/main" id="{CA8ABBE9-1DD2-4CB3-80B5-A350B9C3727C}"/>
              </a:ext>
            </a:extLst>
          </p:cNvPr>
          <p:cNvSpPr/>
          <p:nvPr/>
        </p:nvSpPr>
        <p:spPr>
          <a:xfrm>
            <a:off x="4033434" y="2727089"/>
            <a:ext cx="747407" cy="226619"/>
          </a:xfrm>
          <a:prstGeom prst="roundRect">
            <a:avLst/>
          </a:prstGeom>
          <a:solidFill>
            <a:srgbClr val="E03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CN" altLang="en-US" sz="1051" dirty="0">
                <a:solidFill>
                  <a:prstClr val="white"/>
                </a:solidFill>
                <a:latin typeface="微软雅黑"/>
                <a:ea typeface="微软雅黑"/>
              </a:rPr>
              <a:t>聊天行为</a:t>
            </a:r>
          </a:p>
        </p:txBody>
      </p:sp>
      <p:sp>
        <p:nvSpPr>
          <p:cNvPr id="129" name="矩形: 圆角 128">
            <a:extLst>
              <a:ext uri="{FF2B5EF4-FFF2-40B4-BE49-F238E27FC236}">
                <a16:creationId xmlns:a16="http://schemas.microsoft.com/office/drawing/2014/main" id="{62C07DEB-3C3A-4ABB-B311-ED52C9914B51}"/>
              </a:ext>
            </a:extLst>
          </p:cNvPr>
          <p:cNvSpPr/>
          <p:nvPr/>
        </p:nvSpPr>
        <p:spPr>
          <a:xfrm>
            <a:off x="4049166" y="3197936"/>
            <a:ext cx="747407" cy="226619"/>
          </a:xfrm>
          <a:prstGeom prst="roundRect">
            <a:avLst/>
          </a:prstGeom>
          <a:solidFill>
            <a:srgbClr val="E03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CN" altLang="en-US" sz="1051" dirty="0">
                <a:solidFill>
                  <a:prstClr val="white"/>
                </a:solidFill>
                <a:latin typeface="微软雅黑"/>
                <a:ea typeface="微软雅黑"/>
              </a:rPr>
              <a:t>查看行为</a:t>
            </a:r>
          </a:p>
        </p:txBody>
      </p:sp>
      <p:cxnSp>
        <p:nvCxnSpPr>
          <p:cNvPr id="136" name="连接符: 肘形 135">
            <a:extLst>
              <a:ext uri="{FF2B5EF4-FFF2-40B4-BE49-F238E27FC236}">
                <a16:creationId xmlns:a16="http://schemas.microsoft.com/office/drawing/2014/main" id="{EF7E92D4-727C-4B08-AEBD-358002B3F5C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332803" y="-715048"/>
            <a:ext cx="616964" cy="4314383"/>
          </a:xfrm>
          <a:prstGeom prst="bentConnector2">
            <a:avLst/>
          </a:prstGeom>
          <a:ln>
            <a:solidFill>
              <a:srgbClr val="00F5E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连接符: 肘形 142">
            <a:extLst>
              <a:ext uri="{FF2B5EF4-FFF2-40B4-BE49-F238E27FC236}">
                <a16:creationId xmlns:a16="http://schemas.microsoft.com/office/drawing/2014/main" id="{F44C57B3-10B3-4ABF-8F29-FDEBB887B685}"/>
              </a:ext>
            </a:extLst>
          </p:cNvPr>
          <p:cNvCxnSpPr>
            <a:cxnSpLocks/>
          </p:cNvCxnSpPr>
          <p:nvPr/>
        </p:nvCxnSpPr>
        <p:spPr>
          <a:xfrm flipV="1">
            <a:off x="4980288" y="3359262"/>
            <a:ext cx="4685800" cy="736015"/>
          </a:xfrm>
          <a:prstGeom prst="bentConnector3">
            <a:avLst/>
          </a:prstGeom>
          <a:ln>
            <a:solidFill>
              <a:srgbClr val="00F5E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07DB82EF-8085-4C88-9661-CE91C4350B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797" y="2293172"/>
            <a:ext cx="4621169" cy="19021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682C6ED-37B8-47C5-A6CA-53220E6D99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304" y="611350"/>
            <a:ext cx="4023709" cy="1981372"/>
          </a:xfrm>
          <a:prstGeom prst="rect">
            <a:avLst/>
          </a:prstGeom>
        </p:spPr>
      </p:pic>
      <p:pic>
        <p:nvPicPr>
          <p:cNvPr id="35" name="图像" descr="图像">
            <a:extLst>
              <a:ext uri="{FF2B5EF4-FFF2-40B4-BE49-F238E27FC236}">
                <a16:creationId xmlns:a16="http://schemas.microsoft.com/office/drawing/2014/main" id="{7D6474BF-F351-4DA3-8DFC-4462C9E2B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29" y="1716355"/>
            <a:ext cx="2180719" cy="4032803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E2A0A729-0B25-4326-B2DE-F87C62E2EE36}"/>
              </a:ext>
            </a:extLst>
          </p:cNvPr>
          <p:cNvSpPr/>
          <p:nvPr/>
        </p:nvSpPr>
        <p:spPr>
          <a:xfrm>
            <a:off x="1711791" y="4258457"/>
            <a:ext cx="599212" cy="214193"/>
          </a:xfrm>
          <a:prstGeom prst="roundRect">
            <a:avLst/>
          </a:prstGeom>
          <a:solidFill>
            <a:srgbClr val="E03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CN" altLang="en-US" sz="1051" dirty="0">
                <a:solidFill>
                  <a:prstClr val="white"/>
                </a:solidFill>
                <a:latin typeface="微软雅黑"/>
                <a:ea typeface="微软雅黑"/>
              </a:rPr>
              <a:t>评论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3D1F48-CBE8-4003-809F-493854103E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189" y="5008106"/>
            <a:ext cx="7515089" cy="11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02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466">
            <a:extLst>
              <a:ext uri="{FF2B5EF4-FFF2-40B4-BE49-F238E27FC236}">
                <a16:creationId xmlns:a16="http://schemas.microsoft.com/office/drawing/2014/main" id="{17FE341B-1AD4-44DD-B5A6-DDB6D4C7CCAE}"/>
              </a:ext>
            </a:extLst>
          </p:cNvPr>
          <p:cNvSpPr/>
          <p:nvPr/>
        </p:nvSpPr>
        <p:spPr>
          <a:xfrm>
            <a:off x="-4035" y="0"/>
            <a:ext cx="12196035" cy="6858000"/>
          </a:xfrm>
          <a:prstGeom prst="rect">
            <a:avLst/>
          </a:prstGeom>
          <a:gradFill>
            <a:gsLst>
              <a:gs pos="0">
                <a:srgbClr val="000000">
                  <a:alpha val="69000"/>
                </a:srgbClr>
              </a:gs>
              <a:gs pos="100000">
                <a:srgbClr val="000000">
                  <a:alpha val="89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19360" rIns="19360" anchor="ctr"/>
          <a:lstStyle/>
          <a:p>
            <a:pPr algn="ctr" defTabSz="914377">
              <a:defRPr>
                <a:solidFill>
                  <a:srgbClr val="FFFFFF"/>
                </a:solidFill>
              </a:defRPr>
            </a:pPr>
            <a:endParaRPr sz="763" dirty="0">
              <a:solidFill>
                <a:srgbClr val="FFFFFF"/>
              </a:solidFill>
              <a:latin typeface="等线" panose="020F0502020204030204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3956E69-B8CF-46A3-81B8-726FDAB42BB1}"/>
              </a:ext>
            </a:extLst>
          </p:cNvPr>
          <p:cNvSpPr/>
          <p:nvPr/>
        </p:nvSpPr>
        <p:spPr>
          <a:xfrm>
            <a:off x="749600" y="3107607"/>
            <a:ext cx="5208145" cy="303818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47BA796-F615-4197-B30E-BB6BB7677146}"/>
              </a:ext>
            </a:extLst>
          </p:cNvPr>
          <p:cNvSpPr/>
          <p:nvPr/>
        </p:nvSpPr>
        <p:spPr>
          <a:xfrm>
            <a:off x="300038" y="1576562"/>
            <a:ext cx="360000" cy="1426320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公域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流量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492952DE-3B3C-4EEC-9BF3-3C944D77565E}"/>
              </a:ext>
            </a:extLst>
          </p:cNvPr>
          <p:cNvSpPr/>
          <p:nvPr/>
        </p:nvSpPr>
        <p:spPr>
          <a:xfrm>
            <a:off x="300038" y="3096454"/>
            <a:ext cx="360000" cy="3049332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商域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流量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9E3B2A46-9773-406D-AA96-5F333EC08145}"/>
              </a:ext>
            </a:extLst>
          </p:cNvPr>
          <p:cNvSpPr/>
          <p:nvPr/>
        </p:nvSpPr>
        <p:spPr>
          <a:xfrm>
            <a:off x="300038" y="6213220"/>
            <a:ext cx="11571120" cy="416179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抖音大数据营销工具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-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云图 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| 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内容营销工具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-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星图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\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即合平台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\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创意中心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D06D8E70-FC7D-4DF5-B734-4F8B322596E9}"/>
              </a:ext>
            </a:extLst>
          </p:cNvPr>
          <p:cNvSpPr/>
          <p:nvPr/>
        </p:nvSpPr>
        <p:spPr>
          <a:xfrm>
            <a:off x="6091809" y="1566113"/>
            <a:ext cx="360000" cy="4603831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私域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流量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663F128D-7C8E-4AA7-9EF3-8C930C05FF6A}"/>
              </a:ext>
            </a:extLst>
          </p:cNvPr>
          <p:cNvSpPr/>
          <p:nvPr/>
        </p:nvSpPr>
        <p:spPr>
          <a:xfrm>
            <a:off x="2509565" y="1576562"/>
            <a:ext cx="1697071" cy="41257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达人</a:t>
            </a: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内容</a:t>
            </a: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34F66E88-3B72-4F70-A7F4-BC098A7F44AD}"/>
              </a:ext>
            </a:extLst>
          </p:cNvPr>
          <p:cNvSpPr/>
          <p:nvPr/>
        </p:nvSpPr>
        <p:spPr>
          <a:xfrm>
            <a:off x="734441" y="1576562"/>
            <a:ext cx="1697071" cy="41257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明星</a:t>
            </a: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内容</a:t>
            </a:r>
            <a:endParaRPr kumimoji="1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49ADC5E5-D7E8-47CE-9741-CB625DB8F85D}"/>
              </a:ext>
            </a:extLst>
          </p:cNvPr>
          <p:cNvSpPr/>
          <p:nvPr/>
        </p:nvSpPr>
        <p:spPr>
          <a:xfrm>
            <a:off x="4280395" y="1576562"/>
            <a:ext cx="1697071" cy="41257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素人</a:t>
            </a:r>
            <a:endParaRPr kumimoji="1" lang="en-US" altLang="zh-CN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内容</a:t>
            </a:r>
            <a:endParaRPr kumimoji="1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7C122B47-3BEC-4EF2-B235-55D28F459B3E}"/>
              </a:ext>
            </a:extLst>
          </p:cNvPr>
          <p:cNvSpPr/>
          <p:nvPr/>
        </p:nvSpPr>
        <p:spPr>
          <a:xfrm>
            <a:off x="734290" y="2290910"/>
            <a:ext cx="5250801" cy="257261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连池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-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用户标签化管理平台</a:t>
            </a:r>
          </a:p>
        </p:txBody>
      </p:sp>
      <p:sp>
        <p:nvSpPr>
          <p:cNvPr id="73" name="三角形 13">
            <a:extLst>
              <a:ext uri="{FF2B5EF4-FFF2-40B4-BE49-F238E27FC236}">
                <a16:creationId xmlns:a16="http://schemas.microsoft.com/office/drawing/2014/main" id="{8A0830DC-1DBE-46C4-8648-2FD14625831E}"/>
              </a:ext>
            </a:extLst>
          </p:cNvPr>
          <p:cNvSpPr/>
          <p:nvPr/>
        </p:nvSpPr>
        <p:spPr>
          <a:xfrm rot="10800000" flipH="1">
            <a:off x="3272589" y="2491591"/>
            <a:ext cx="645596" cy="307798"/>
          </a:xfrm>
          <a:prstGeom prst="triangle">
            <a:avLst/>
          </a:prstGeom>
          <a:gradFill flip="none" rotWithShape="1">
            <a:gsLst>
              <a:gs pos="100000">
                <a:schemeClr val="accent2">
                  <a:lumMod val="0"/>
                  <a:lumOff val="100000"/>
                  <a:alpha val="60000"/>
                </a:schemeClr>
              </a:gs>
              <a:gs pos="49000">
                <a:srgbClr val="BBB8B8"/>
              </a:gs>
              <a:gs pos="5000">
                <a:schemeClr val="bg2">
                  <a:lumMod val="50000"/>
                  <a:alpha val="58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0C814593-B27A-43B9-BA2D-1D34BFCA663A}"/>
              </a:ext>
            </a:extLst>
          </p:cNvPr>
          <p:cNvSpPr/>
          <p:nvPr/>
        </p:nvSpPr>
        <p:spPr>
          <a:xfrm>
            <a:off x="734440" y="1989138"/>
            <a:ext cx="3484633" cy="257261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星图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\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挑战赛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\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贴纸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\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音乐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1F2FA54B-96A2-498C-84A4-9E5B5C02C9AF}"/>
              </a:ext>
            </a:extLst>
          </p:cNvPr>
          <p:cNvSpPr txBox="1"/>
          <p:nvPr/>
        </p:nvSpPr>
        <p:spPr>
          <a:xfrm>
            <a:off x="2545211" y="2451597"/>
            <a:ext cx="270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DOU+       LINK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计划</a:t>
            </a: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2B67019D-F8E1-48EA-897C-F926E5F5F6F0}"/>
              </a:ext>
            </a:extLst>
          </p:cNvPr>
          <p:cNvSpPr/>
          <p:nvPr/>
        </p:nvSpPr>
        <p:spPr>
          <a:xfrm>
            <a:off x="1134215" y="3159243"/>
            <a:ext cx="603968" cy="242615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开屏</a:t>
            </a: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FDF4ABE2-61E3-426F-88AD-C05A033F580B}"/>
              </a:ext>
            </a:extLst>
          </p:cNvPr>
          <p:cNvSpPr/>
          <p:nvPr/>
        </p:nvSpPr>
        <p:spPr>
          <a:xfrm>
            <a:off x="1134215" y="3429080"/>
            <a:ext cx="603968" cy="242615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信息流</a:t>
            </a: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373636BF-237D-4992-92CE-74F84ED7EE20}"/>
              </a:ext>
            </a:extLst>
          </p:cNvPr>
          <p:cNvSpPr/>
          <p:nvPr/>
        </p:nvSpPr>
        <p:spPr>
          <a:xfrm>
            <a:off x="1134215" y="3785582"/>
            <a:ext cx="603968" cy="242615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搜索类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2504A0C6-27B8-4EF9-9536-760957099CA5}"/>
              </a:ext>
            </a:extLst>
          </p:cNvPr>
          <p:cNvSpPr/>
          <p:nvPr/>
        </p:nvSpPr>
        <p:spPr>
          <a:xfrm>
            <a:off x="1134215" y="4055418"/>
            <a:ext cx="603968" cy="388334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话题类</a:t>
            </a: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E97396DC-BD8E-4D15-AC7C-32919ABF3A0A}"/>
              </a:ext>
            </a:extLst>
          </p:cNvPr>
          <p:cNvSpPr/>
          <p:nvPr/>
        </p:nvSpPr>
        <p:spPr>
          <a:xfrm>
            <a:off x="1134215" y="4490828"/>
            <a:ext cx="603968" cy="242615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曝光类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E86D5969-3124-4769-8C81-4769E7286CA5}"/>
              </a:ext>
            </a:extLst>
          </p:cNvPr>
          <p:cNvSpPr/>
          <p:nvPr/>
        </p:nvSpPr>
        <p:spPr>
          <a:xfrm>
            <a:off x="1134215" y="4772396"/>
            <a:ext cx="603968" cy="242615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直播类</a:t>
            </a: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3D2A0D52-5640-4A9D-97D4-3B575CFCDD5D}"/>
              </a:ext>
            </a:extLst>
          </p:cNvPr>
          <p:cNvSpPr/>
          <p:nvPr/>
        </p:nvSpPr>
        <p:spPr>
          <a:xfrm>
            <a:off x="1134215" y="5057098"/>
            <a:ext cx="603968" cy="501371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定制类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E1C05B61-18F9-44C2-8160-777D2D60ADDA}"/>
              </a:ext>
            </a:extLst>
          </p:cNvPr>
          <p:cNvSpPr/>
          <p:nvPr/>
        </p:nvSpPr>
        <p:spPr>
          <a:xfrm>
            <a:off x="1134215" y="5586843"/>
            <a:ext cx="603968" cy="242615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音乐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D8E65A8C-76AA-4582-BD94-DD4B6094634C}"/>
              </a:ext>
            </a:extLst>
          </p:cNvPr>
          <p:cNvSpPr/>
          <p:nvPr/>
        </p:nvSpPr>
        <p:spPr>
          <a:xfrm>
            <a:off x="1134215" y="5874014"/>
            <a:ext cx="603968" cy="242615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消息类</a:t>
            </a: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7579EA16-4E19-40A2-88D1-6BDFD484BC86}"/>
              </a:ext>
            </a:extLst>
          </p:cNvPr>
          <p:cNvSpPr/>
          <p:nvPr/>
        </p:nvSpPr>
        <p:spPr>
          <a:xfrm>
            <a:off x="1733009" y="3159243"/>
            <a:ext cx="4146787" cy="242615"/>
          </a:xfrm>
          <a:prstGeom prst="rect">
            <a:avLst/>
          </a:prstGeom>
          <a:ln>
            <a:gradFill>
              <a:gsLst>
                <a:gs pos="0">
                  <a:srgbClr val="1C5AB3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2BCDC"/>
                </a:gs>
              </a:gsLst>
              <a:lin ang="1200000" scaled="0"/>
            </a:gra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CPT | GD 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四端联屏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C9B63A92-0379-45DD-AB21-C6A5E5BEC9D6}"/>
              </a:ext>
            </a:extLst>
          </p:cNvPr>
          <p:cNvSpPr/>
          <p:nvPr/>
        </p:nvSpPr>
        <p:spPr>
          <a:xfrm>
            <a:off x="1753480" y="3429080"/>
            <a:ext cx="4146787" cy="242615"/>
          </a:xfrm>
          <a:prstGeom prst="rect">
            <a:avLst/>
          </a:prstGeom>
          <a:ln>
            <a:gradFill>
              <a:gsLst>
                <a:gs pos="0">
                  <a:srgbClr val="1C5AB3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2BCDC"/>
                </a:gs>
              </a:gsLst>
              <a:lin ang="1200000" scaled="0"/>
            </a:gra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CPT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（全时域）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GD | DTV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84000">
                    <a:srgbClr val="575DB8"/>
                  </a:gs>
                  <a:gs pos="0">
                    <a:srgbClr val="FB5A99"/>
                  </a:gs>
                </a:gsLst>
                <a:lin ang="1530000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D944A81B-29F2-4034-B224-0687318C2D24}"/>
              </a:ext>
            </a:extLst>
          </p:cNvPr>
          <p:cNvSpPr/>
          <p:nvPr/>
        </p:nvSpPr>
        <p:spPr>
          <a:xfrm>
            <a:off x="1753480" y="3785582"/>
            <a:ext cx="4146787" cy="242615"/>
          </a:xfrm>
          <a:prstGeom prst="rect">
            <a:avLst/>
          </a:prstGeom>
          <a:ln>
            <a:gradFill>
              <a:gsLst>
                <a:gs pos="0">
                  <a:srgbClr val="1C5AB3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2BCDC"/>
                </a:gs>
              </a:gsLst>
              <a:lin ang="1200000" scaled="0"/>
            </a:gra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预置搜索词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热搜话题热搜榜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品牌专区 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明星专区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彩蛋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05D9CB1F-EFBC-4211-9C53-484AA303C8E9}"/>
              </a:ext>
            </a:extLst>
          </p:cNvPr>
          <p:cNvSpPr/>
          <p:nvPr/>
        </p:nvSpPr>
        <p:spPr>
          <a:xfrm>
            <a:off x="1753480" y="4055418"/>
            <a:ext cx="4146787" cy="388334"/>
          </a:xfrm>
          <a:prstGeom prst="rect">
            <a:avLst/>
          </a:prstGeom>
          <a:ln>
            <a:gradFill>
              <a:gsLst>
                <a:gs pos="0">
                  <a:srgbClr val="1C5AB3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2BCDC"/>
                </a:gs>
              </a:gsLst>
              <a:lin ang="1200000" scaled="0"/>
            </a:gra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热搜话题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热搜预置词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挑战赛话题位置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发现页聚合挑战赛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TAG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话题广场</a:t>
            </a: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5B1D3EAE-6C11-4BFE-856B-E471B693A89A}"/>
              </a:ext>
            </a:extLst>
          </p:cNvPr>
          <p:cNvSpPr/>
          <p:nvPr/>
        </p:nvSpPr>
        <p:spPr>
          <a:xfrm>
            <a:off x="1753480" y="4490828"/>
            <a:ext cx="4146787" cy="242615"/>
          </a:xfrm>
          <a:prstGeom prst="rect">
            <a:avLst/>
          </a:prstGeom>
          <a:ln>
            <a:gradFill>
              <a:gsLst>
                <a:gs pos="0">
                  <a:srgbClr val="1C5AB3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2BCDC"/>
                </a:gs>
              </a:gsLst>
              <a:lin ang="1200000" scaled="0"/>
            </a:gra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热</a:t>
            </a:r>
            <a:r>
              <a:rPr kumimoji="1" lang="zh-CN" altLang="en-US" sz="11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搜顶部</a:t>
            </a: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Banner</a:t>
            </a:r>
            <a:r>
              <a:rPr kumimoji="1" lang="zh-CN" altLang="en-US" sz="11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发现页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banner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310DD2F7-90ED-4A65-A036-FC5448235CF3}"/>
              </a:ext>
            </a:extLst>
          </p:cNvPr>
          <p:cNvSpPr/>
          <p:nvPr/>
        </p:nvSpPr>
        <p:spPr>
          <a:xfrm>
            <a:off x="1753480" y="4772396"/>
            <a:ext cx="4146787" cy="242615"/>
          </a:xfrm>
          <a:prstGeom prst="rect">
            <a:avLst/>
          </a:prstGeom>
          <a:ln>
            <a:gradFill>
              <a:gsLst>
                <a:gs pos="0">
                  <a:srgbClr val="1C5AB3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2BCDC"/>
                </a:gs>
              </a:gsLst>
              <a:lin ang="1200000" scaled="0"/>
            </a:gra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1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天窗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直播首页</a:t>
            </a: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banner </a:t>
            </a:r>
            <a:r>
              <a:rPr kumimoji="1" lang="zh-CN" altLang="en-US" sz="11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 H5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直播</a:t>
            </a:r>
            <a:r>
              <a:rPr kumimoji="1" lang="zh-CN" altLang="en-US" sz="11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聚合页</a:t>
            </a:r>
            <a:endParaRPr kumimoji="1" lang="en-US" altLang="zh-CN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84000">
                    <a:srgbClr val="575DB8"/>
                  </a:gs>
                  <a:gs pos="0">
                    <a:srgbClr val="FB5A99"/>
                  </a:gs>
                </a:gsLst>
                <a:lin ang="1530000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99F426FD-D11D-4774-90BE-0C63AC5BFFF4}"/>
              </a:ext>
            </a:extLst>
          </p:cNvPr>
          <p:cNvSpPr/>
          <p:nvPr/>
        </p:nvSpPr>
        <p:spPr>
          <a:xfrm>
            <a:off x="1753480" y="5057098"/>
            <a:ext cx="4146787" cy="501371"/>
          </a:xfrm>
          <a:prstGeom prst="rect">
            <a:avLst/>
          </a:prstGeom>
          <a:ln>
            <a:gradFill>
              <a:gsLst>
                <a:gs pos="0">
                  <a:srgbClr val="1C5AB3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2BCDC"/>
                </a:gs>
              </a:gsLst>
              <a:lin ang="1200000" scaled="0"/>
            </a:gra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头像挂件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视频挂件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用户红包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手势红包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用户贴纸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POI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页面定制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挑战赛页面定制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直播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H5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定制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扫一扫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5BF950BE-7708-4A98-A994-1956749E84D3}"/>
              </a:ext>
            </a:extLst>
          </p:cNvPr>
          <p:cNvSpPr/>
          <p:nvPr/>
        </p:nvSpPr>
        <p:spPr>
          <a:xfrm>
            <a:off x="1753480" y="5586843"/>
            <a:ext cx="4146787" cy="242615"/>
          </a:xfrm>
          <a:prstGeom prst="rect">
            <a:avLst/>
          </a:prstGeom>
          <a:ln>
            <a:gradFill>
              <a:gsLst>
                <a:gs pos="0">
                  <a:srgbClr val="1C5AB3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2BCDC"/>
                </a:gs>
              </a:gsLst>
              <a:lin ang="1200000" scaled="0"/>
            </a:gra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音乐</a:t>
            </a:r>
            <a:r>
              <a:rPr kumimoji="1" lang="zh-CN" altLang="en-US" sz="11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入库 </a:t>
            </a: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| </a:t>
            </a: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音乐榜单</a:t>
            </a: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0DA07CC4-651F-4CCB-A3AB-58EA3A180040}"/>
              </a:ext>
            </a:extLst>
          </p:cNvPr>
          <p:cNvSpPr/>
          <p:nvPr/>
        </p:nvSpPr>
        <p:spPr>
          <a:xfrm>
            <a:off x="1753480" y="5874014"/>
            <a:ext cx="4146787" cy="242615"/>
          </a:xfrm>
          <a:prstGeom prst="rect">
            <a:avLst/>
          </a:prstGeom>
          <a:ln>
            <a:gradFill>
              <a:gsLst>
                <a:gs pos="0">
                  <a:srgbClr val="1C5AB3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2BCDC"/>
                </a:gs>
              </a:gsLst>
              <a:lin ang="1200000" scaled="0"/>
            </a:gra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站内信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675CF551-B0FB-4AD4-9059-4E76593A94F0}"/>
              </a:ext>
            </a:extLst>
          </p:cNvPr>
          <p:cNvSpPr/>
          <p:nvPr/>
        </p:nvSpPr>
        <p:spPr>
          <a:xfrm>
            <a:off x="786011" y="2847236"/>
            <a:ext cx="308827" cy="824460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硬广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DD2A8A03-9801-43D2-9A39-1091D00257E4}"/>
              </a:ext>
            </a:extLst>
          </p:cNvPr>
          <p:cNvSpPr/>
          <p:nvPr/>
        </p:nvSpPr>
        <p:spPr>
          <a:xfrm>
            <a:off x="786011" y="3785583"/>
            <a:ext cx="308827" cy="2331046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创新</a:t>
            </a:r>
            <a:endParaRPr kumimoji="0" lang="en-US" altLang="zh-CN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非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标</a:t>
            </a:r>
          </a:p>
        </p:txBody>
      </p:sp>
      <p:sp>
        <p:nvSpPr>
          <p:cNvPr id="96" name="标题 1">
            <a:extLst>
              <a:ext uri="{FF2B5EF4-FFF2-40B4-BE49-F238E27FC236}">
                <a16:creationId xmlns:a16="http://schemas.microsoft.com/office/drawing/2014/main" id="{76553FEB-52CE-4141-9057-3AA8C08F3B2D}"/>
              </a:ext>
            </a:extLst>
          </p:cNvPr>
          <p:cNvSpPr txBox="1">
            <a:spLocks/>
          </p:cNvSpPr>
          <p:nvPr/>
        </p:nvSpPr>
        <p:spPr>
          <a:xfrm>
            <a:off x="734290" y="801700"/>
            <a:ext cx="10695709" cy="4530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defRPr>
            </a:lvl1pPr>
          </a:lstStyle>
          <a:p>
            <a:r>
              <a:rPr lang="zh-CN" altLang="en-US"/>
              <a:t>抖音三域合一营销体系一览</a:t>
            </a:r>
            <a:endParaRPr lang="zh-CN" altLang="en-US" dirty="0"/>
          </a:p>
        </p:txBody>
      </p: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E57D8A08-5D7A-4CA2-95FE-B4D5DBEE6638}"/>
              </a:ext>
            </a:extLst>
          </p:cNvPr>
          <p:cNvGrpSpPr/>
          <p:nvPr/>
        </p:nvGrpSpPr>
        <p:grpSpPr>
          <a:xfrm>
            <a:off x="9814124" y="1624393"/>
            <a:ext cx="2022975" cy="4523189"/>
            <a:chOff x="9745084" y="1625016"/>
            <a:chExt cx="2235923" cy="4589897"/>
          </a:xfrm>
        </p:grpSpPr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B20DF633-AFC2-489D-8231-1E7541BF71D5}"/>
                </a:ext>
              </a:extLst>
            </p:cNvPr>
            <p:cNvSpPr txBox="1"/>
            <p:nvPr/>
          </p:nvSpPr>
          <p:spPr>
            <a:xfrm>
              <a:off x="9745084" y="1625016"/>
              <a:ext cx="2235923" cy="1582076"/>
            </a:xfrm>
            <a:prstGeom prst="rect">
              <a:avLst/>
            </a:prstGeom>
            <a:noFill/>
            <a:ln w="28575" cap="rnd" cmpd="sng" algn="ctr">
              <a:solidFill>
                <a:srgbClr val="FF0000"/>
              </a:solidFill>
              <a:prstDash val="solid"/>
              <a:round/>
              <a:headEnd type="none"/>
              <a:tailEnd type="none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 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C5AB3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展示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 落地页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 话题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 直播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 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扫一扫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CE575830-3B4A-4396-BEEB-95CCBE6B0027}"/>
                </a:ext>
              </a:extLst>
            </p:cNvPr>
            <p:cNvSpPr txBox="1"/>
            <p:nvPr/>
          </p:nvSpPr>
          <p:spPr>
            <a:xfrm>
              <a:off x="9761514" y="3495409"/>
              <a:ext cx="2203945" cy="2719504"/>
            </a:xfrm>
            <a:prstGeom prst="rect">
              <a:avLst/>
            </a:prstGeom>
            <a:noFill/>
            <a:ln w="28575" cap="rnd" cmpd="sng" algn="ctr">
              <a:solidFill>
                <a:srgbClr val="FF0000"/>
              </a:solidFill>
              <a:prstDash val="solid"/>
              <a:round/>
              <a:headEnd type="none"/>
              <a:tailEnd type="none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/>
                  <a:ea typeface="微软雅黑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C5AB3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C5AB3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C5AB3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转化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- 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即时引导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POI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小程序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快闪店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商品橱窗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购物车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- 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转化提升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卡券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下载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表单直达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电话拨打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00" name="三角形 13">
              <a:extLst>
                <a:ext uri="{FF2B5EF4-FFF2-40B4-BE49-F238E27FC236}">
                  <a16:creationId xmlns:a16="http://schemas.microsoft.com/office/drawing/2014/main" id="{78F467D6-60AA-4762-B3A5-2B354EA0E204}"/>
                </a:ext>
              </a:extLst>
            </p:cNvPr>
            <p:cNvSpPr/>
            <p:nvPr/>
          </p:nvSpPr>
          <p:spPr>
            <a:xfrm flipH="1" flipV="1">
              <a:off x="10671005" y="3229816"/>
              <a:ext cx="435586" cy="266344"/>
            </a:xfrm>
            <a:prstGeom prst="triangle">
              <a:avLst/>
            </a:prstGeom>
            <a:gradFill flip="none" rotWithShape="1">
              <a:gsLst>
                <a:gs pos="100000">
                  <a:srgbClr val="3F3F3F">
                    <a:lumMod val="0"/>
                    <a:lumOff val="100000"/>
                    <a:alpha val="60000"/>
                  </a:srgbClr>
                </a:gs>
                <a:gs pos="49000">
                  <a:srgbClr val="BBB8B8"/>
                </a:gs>
                <a:gs pos="5000">
                  <a:srgbClr val="FFFFFF">
                    <a:lumMod val="50000"/>
                    <a:alpha val="58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 w="952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1" name="矩形 100">
            <a:extLst>
              <a:ext uri="{FF2B5EF4-FFF2-40B4-BE49-F238E27FC236}">
                <a16:creationId xmlns:a16="http://schemas.microsoft.com/office/drawing/2014/main" id="{3FF3749E-AE4F-4DA7-8F2F-8B7C66A55575}"/>
              </a:ext>
            </a:extLst>
          </p:cNvPr>
          <p:cNvSpPr/>
          <p:nvPr/>
        </p:nvSpPr>
        <p:spPr>
          <a:xfrm>
            <a:off x="6491440" y="1576563"/>
            <a:ext cx="2589682" cy="279475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蓝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V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主页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DCDB64EE-525B-4A8A-BE1A-64491CD78842}"/>
              </a:ext>
            </a:extLst>
          </p:cNvPr>
          <p:cNvSpPr/>
          <p:nvPr/>
        </p:nvSpPr>
        <p:spPr>
          <a:xfrm>
            <a:off x="9352547" y="1588168"/>
            <a:ext cx="378066" cy="4557618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应用层</a:t>
            </a: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41E73677-1481-4805-ADD7-E38C5D7864B7}"/>
              </a:ext>
            </a:extLst>
          </p:cNvPr>
          <p:cNvSpPr/>
          <p:nvPr/>
        </p:nvSpPr>
        <p:spPr>
          <a:xfrm>
            <a:off x="6493444" y="1941100"/>
            <a:ext cx="2574030" cy="420468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100" b="0" i="0" u="none" strike="noStrike" kern="1200" cap="none" spc="0" normalizeH="0" baseline="0" noProof="0">
              <a:ln>
                <a:noFill/>
              </a:ln>
              <a:gradFill>
                <a:gsLst>
                  <a:gs pos="84000">
                    <a:srgbClr val="575DB8"/>
                  </a:gs>
                  <a:gs pos="0">
                    <a:srgbClr val="FB5A99"/>
                  </a:gs>
                </a:gsLst>
                <a:lin ang="1530000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4AF0C588-EFDF-4FCB-A9B5-57AE9E761834}"/>
              </a:ext>
            </a:extLst>
          </p:cNvPr>
          <p:cNvGrpSpPr/>
          <p:nvPr/>
        </p:nvGrpSpPr>
        <p:grpSpPr>
          <a:xfrm>
            <a:off x="6635045" y="2262339"/>
            <a:ext cx="2282793" cy="3096573"/>
            <a:chOff x="6933145" y="1888439"/>
            <a:chExt cx="2282793" cy="2119511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5D1E522C-6BCC-4412-9B7D-CAA84A0EA04D}"/>
                </a:ext>
              </a:extLst>
            </p:cNvPr>
            <p:cNvSpPr/>
            <p:nvPr/>
          </p:nvSpPr>
          <p:spPr>
            <a:xfrm>
              <a:off x="6933145" y="1888439"/>
              <a:ext cx="2282793" cy="7451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装饰搭建：</a:t>
              </a:r>
              <a:endPara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头图 </a:t>
              </a:r>
              <a:endPara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头像挂件</a:t>
              </a: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\</a:t>
              </a: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头图互动位</a:t>
              </a: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1AD85F53-5F3B-457A-9160-061D3D965ADD}"/>
                </a:ext>
              </a:extLst>
            </p:cNvPr>
            <p:cNvSpPr/>
            <p:nvPr/>
          </p:nvSpPr>
          <p:spPr>
            <a:xfrm>
              <a:off x="6933145" y="2677547"/>
              <a:ext cx="2282793" cy="7027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组件：</a:t>
              </a:r>
              <a:endPara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官网链接</a:t>
              </a: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/</a:t>
              </a: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话题</a:t>
              </a: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快闪店</a:t>
              </a: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/</a:t>
              </a: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商品橱窗</a:t>
              </a: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小程序入口</a:t>
              </a:r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5245071E-EA7A-4445-96CB-DA40DDB29DC8}"/>
                </a:ext>
              </a:extLst>
            </p:cNvPr>
            <p:cNvSpPr/>
            <p:nvPr/>
          </p:nvSpPr>
          <p:spPr>
            <a:xfrm>
              <a:off x="6933145" y="3449275"/>
              <a:ext cx="2282793" cy="5586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93DE8180-DEF4-4BE1-9DAE-9B62352E488B}"/>
                </a:ext>
              </a:extLst>
            </p:cNvPr>
            <p:cNvSpPr/>
            <p:nvPr/>
          </p:nvSpPr>
          <p:spPr>
            <a:xfrm>
              <a:off x="7057855" y="3631718"/>
              <a:ext cx="492443" cy="1895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视频</a:t>
              </a:r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C5B71C3D-0CAC-4A26-9715-9D755E26FC3E}"/>
                </a:ext>
              </a:extLst>
            </p:cNvPr>
            <p:cNvSpPr/>
            <p:nvPr/>
          </p:nvSpPr>
          <p:spPr>
            <a:xfrm>
              <a:off x="7503519" y="3592080"/>
              <a:ext cx="449387" cy="28399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置顶</a:t>
              </a:r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144E6362-8532-47C4-B325-7875F74CA793}"/>
                </a:ext>
              </a:extLst>
            </p:cNvPr>
            <p:cNvSpPr/>
            <p:nvPr/>
          </p:nvSpPr>
          <p:spPr>
            <a:xfrm>
              <a:off x="8016578" y="3592080"/>
              <a:ext cx="449387" cy="28399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CB5B3C70-CDEC-449A-BB4F-71028A5B67ED}"/>
                </a:ext>
              </a:extLst>
            </p:cNvPr>
            <p:cNvSpPr/>
            <p:nvPr/>
          </p:nvSpPr>
          <p:spPr>
            <a:xfrm>
              <a:off x="8529638" y="3592080"/>
              <a:ext cx="449387" cy="28399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12" name="矩形 111">
            <a:extLst>
              <a:ext uri="{FF2B5EF4-FFF2-40B4-BE49-F238E27FC236}">
                <a16:creationId xmlns:a16="http://schemas.microsoft.com/office/drawing/2014/main" id="{09EB0682-44A0-49E7-9CAF-B46D077C7FF6}"/>
              </a:ext>
            </a:extLst>
          </p:cNvPr>
          <p:cNvSpPr/>
          <p:nvPr/>
        </p:nvSpPr>
        <p:spPr>
          <a:xfrm>
            <a:off x="6627024" y="5433033"/>
            <a:ext cx="2282793" cy="64420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双向沟通：私信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63426F74-9E0A-4EB2-ADD7-E0A61F0DD392}"/>
              </a:ext>
            </a:extLst>
          </p:cNvPr>
          <p:cNvSpPr/>
          <p:nvPr/>
        </p:nvSpPr>
        <p:spPr>
          <a:xfrm>
            <a:off x="1128595" y="2847235"/>
            <a:ext cx="797438" cy="155647"/>
          </a:xfrm>
          <a:prstGeom prst="rect">
            <a:avLst/>
          </a:prstGeom>
          <a:solidFill>
            <a:srgbClr val="F9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00" b="1" kern="0" dirty="0" err="1">
                <a:solidFill>
                  <a:prstClr val="white"/>
                </a:solidFill>
                <a:latin typeface="微软雅黑"/>
                <a:ea typeface="微软雅黑"/>
              </a:rPr>
              <a:t>Topview</a:t>
            </a:r>
            <a:endParaRPr kumimoji="0" lang="zh-CN" altLang="en-US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0069700B-7598-4BB6-A6F0-2C6F3C691D54}"/>
              </a:ext>
            </a:extLst>
          </p:cNvPr>
          <p:cNvSpPr/>
          <p:nvPr/>
        </p:nvSpPr>
        <p:spPr>
          <a:xfrm>
            <a:off x="1931546" y="2812629"/>
            <a:ext cx="4146787" cy="242615"/>
          </a:xfrm>
          <a:prstGeom prst="rect">
            <a:avLst/>
          </a:prstGeom>
          <a:ln>
            <a:gradFill>
              <a:gsLst>
                <a:gs pos="0">
                  <a:srgbClr val="1C5AB3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2BCDC"/>
                </a:gs>
              </a:gsLst>
              <a:lin ang="1200000" scaled="0"/>
            </a:gra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4000">
                      <a:srgbClr val="575DB8"/>
                    </a:gs>
                    <a:gs pos="0">
                      <a:srgbClr val="FB5A99"/>
                    </a:gs>
                  </a:gsLst>
                  <a:lin ang="153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CPT| GD | DTV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84000">
                    <a:srgbClr val="575DB8"/>
                  </a:gs>
                  <a:gs pos="0">
                    <a:srgbClr val="FB5A99"/>
                  </a:gs>
                </a:gsLst>
                <a:lin ang="1530000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084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幻灯片编号占位符 7"/>
          <p:cNvSpPr>
            <a:spLocks noGrp="1"/>
          </p:cNvSpPr>
          <p:nvPr>
            <p:ph type="sldNum" sz="quarter" idx="4"/>
          </p:nvPr>
        </p:nvSpPr>
        <p:spPr>
          <a:xfrm>
            <a:off x="11308106" y="6330950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6EC0E-4F5E-44D8-9DF6-A31813D96CBE}" type="slidenum">
              <a:rPr lang="zh-CN" altLang="en-US" smtClean="0"/>
              <a:pPr/>
              <a:t>27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76" y="1874520"/>
            <a:ext cx="5297424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7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692754" y="1339676"/>
            <a:ext cx="10851255" cy="5024519"/>
            <a:chOff x="692754" y="1339676"/>
            <a:chExt cx="10851255" cy="502451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screen"/>
            <a:srcRect t="9899" b="24259"/>
            <a:stretch/>
          </p:blipFill>
          <p:spPr>
            <a:xfrm>
              <a:off x="692754" y="5440756"/>
              <a:ext cx="10758670" cy="923439"/>
            </a:xfrm>
            <a:prstGeom prst="round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582E3B2-9C7D-F84A-B72C-777AE53353EF}"/>
                </a:ext>
              </a:extLst>
            </p:cNvPr>
            <p:cNvSpPr txBox="1"/>
            <p:nvPr/>
          </p:nvSpPr>
          <p:spPr>
            <a:xfrm>
              <a:off x="706756" y="2190718"/>
              <a:ext cx="10744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 dirty="0">
                  <a:solidFill>
                    <a:srgbClr val="EB3345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-</a:t>
              </a:r>
              <a:r>
                <a:rPr kumimoji="1" lang="zh-CN" altLang="en-US" b="1" dirty="0">
                  <a:solidFill>
                    <a:srgbClr val="EB3345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 智 能 策 略 管 理 </a:t>
              </a:r>
              <a:r>
                <a:rPr kumimoji="1" lang="en-US" altLang="zh-CN" b="1" dirty="0">
                  <a:solidFill>
                    <a:srgbClr val="EB3345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-</a:t>
              </a:r>
              <a:endParaRPr kumimoji="1" lang="zh-CN" altLang="en-US" b="1" dirty="0">
                <a:solidFill>
                  <a:srgbClr val="EB3345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81AA4525-5206-214B-AA74-BD15C0FDF7D9}"/>
                </a:ext>
              </a:extLst>
            </p:cNvPr>
            <p:cNvSpPr/>
            <p:nvPr/>
          </p:nvSpPr>
          <p:spPr>
            <a:xfrm>
              <a:off x="706756" y="2097089"/>
              <a:ext cx="10744668" cy="1902621"/>
            </a:xfrm>
            <a:prstGeom prst="roundRect">
              <a:avLst/>
            </a:prstGeom>
            <a:noFill/>
            <a:ln w="6350">
              <a:solidFill>
                <a:srgbClr val="E74149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FAFBA8BB-7607-FD4C-979E-1A3B2185F661}"/>
                </a:ext>
              </a:extLst>
            </p:cNvPr>
            <p:cNvCxnSpPr>
              <a:cxnSpLocks/>
            </p:cNvCxnSpPr>
            <p:nvPr/>
          </p:nvCxnSpPr>
          <p:spPr>
            <a:xfrm>
              <a:off x="3380636" y="2703186"/>
              <a:ext cx="0" cy="10314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6">
              <a:extLst>
                <a:ext uri="{FF2B5EF4-FFF2-40B4-BE49-F238E27FC236}">
                  <a16:creationId xmlns:a16="http://schemas.microsoft.com/office/drawing/2014/main" id="{E7C0F916-AE58-A64D-854B-88AAF37B49C2}"/>
                </a:ext>
              </a:extLst>
            </p:cNvPr>
            <p:cNvCxnSpPr>
              <a:cxnSpLocks/>
            </p:cNvCxnSpPr>
            <p:nvPr/>
          </p:nvCxnSpPr>
          <p:spPr>
            <a:xfrm>
              <a:off x="6095898" y="2698953"/>
              <a:ext cx="0" cy="10314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线连接符 7">
              <a:extLst>
                <a:ext uri="{FF2B5EF4-FFF2-40B4-BE49-F238E27FC236}">
                  <a16:creationId xmlns:a16="http://schemas.microsoft.com/office/drawing/2014/main" id="{8EB5E68A-5DB0-394C-9374-D4CC1F4B4FDA}"/>
                </a:ext>
              </a:extLst>
            </p:cNvPr>
            <p:cNvCxnSpPr>
              <a:cxnSpLocks/>
            </p:cNvCxnSpPr>
            <p:nvPr/>
          </p:nvCxnSpPr>
          <p:spPr>
            <a:xfrm>
              <a:off x="8791237" y="2698953"/>
              <a:ext cx="0" cy="10314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9C190BB-DF3E-F44E-A3F5-E4019489F8E3}"/>
                </a:ext>
              </a:extLst>
            </p:cNvPr>
            <p:cNvSpPr txBox="1"/>
            <p:nvPr/>
          </p:nvSpPr>
          <p:spPr>
            <a:xfrm>
              <a:off x="1256915" y="2608404"/>
              <a:ext cx="158303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zh-CN" altLang="en-US" sz="1500" b="1" dirty="0">
                  <a:solidFill>
                    <a:srgbClr val="EB334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智能营销洞察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3BB9BDA-5D37-6445-900A-8622A02ABC52}"/>
                </a:ext>
              </a:extLst>
            </p:cNvPr>
            <p:cNvSpPr txBox="1"/>
            <p:nvPr/>
          </p:nvSpPr>
          <p:spPr>
            <a:xfrm>
              <a:off x="3972177" y="2598082"/>
              <a:ext cx="158303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zh-CN" altLang="en-US" sz="1500" b="1" dirty="0">
                  <a:solidFill>
                    <a:srgbClr val="EB334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智能策略辅助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2641F3A-E78D-D344-8ECF-113A57B47165}"/>
                </a:ext>
              </a:extLst>
            </p:cNvPr>
            <p:cNvSpPr txBox="1"/>
            <p:nvPr/>
          </p:nvSpPr>
          <p:spPr>
            <a:xfrm>
              <a:off x="6574241" y="2604967"/>
              <a:ext cx="177387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zh-CN" altLang="en-US" sz="1500" b="1" dirty="0">
                  <a:solidFill>
                    <a:srgbClr val="EB334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智能动态优化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98C1B56-4A52-3046-B4A5-792B776C4924}"/>
                </a:ext>
              </a:extLst>
            </p:cNvPr>
            <p:cNvSpPr txBox="1"/>
            <p:nvPr/>
          </p:nvSpPr>
          <p:spPr>
            <a:xfrm>
              <a:off x="9235727" y="2599513"/>
              <a:ext cx="1759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zh-CN" altLang="en-US" sz="1500" b="1" dirty="0">
                  <a:solidFill>
                    <a:srgbClr val="EB334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智能投后归因</a:t>
              </a:r>
            </a:p>
          </p:txBody>
        </p:sp>
        <p:grpSp>
          <p:nvGrpSpPr>
            <p:cNvPr id="13" name="组合 39">
              <a:extLst>
                <a:ext uri="{FF2B5EF4-FFF2-40B4-BE49-F238E27FC236}">
                  <a16:creationId xmlns:a16="http://schemas.microsoft.com/office/drawing/2014/main" id="{73913BA3-F5EB-2644-B7F7-E35D8799A809}"/>
                </a:ext>
              </a:extLst>
            </p:cNvPr>
            <p:cNvGrpSpPr/>
            <p:nvPr/>
          </p:nvGrpSpPr>
          <p:grpSpPr>
            <a:xfrm>
              <a:off x="706503" y="4124237"/>
              <a:ext cx="10753660" cy="1156346"/>
              <a:chOff x="706503" y="4124237"/>
              <a:chExt cx="10753660" cy="1395365"/>
            </a:xfrm>
          </p:grpSpPr>
          <p:sp>
            <p:nvSpPr>
              <p:cNvPr id="25" name="圆角矩形 24">
                <a:extLst>
                  <a:ext uri="{FF2B5EF4-FFF2-40B4-BE49-F238E27FC236}">
                    <a16:creationId xmlns:a16="http://schemas.microsoft.com/office/drawing/2014/main" id="{3E4637E0-4ACF-204E-839B-D514774FFC20}"/>
                  </a:ext>
                </a:extLst>
              </p:cNvPr>
              <p:cNvSpPr/>
              <p:nvPr/>
            </p:nvSpPr>
            <p:spPr>
              <a:xfrm>
                <a:off x="706755" y="4124237"/>
                <a:ext cx="10744669" cy="1395365"/>
              </a:xfrm>
              <a:prstGeom prst="roundRect">
                <a:avLst/>
              </a:prstGeom>
              <a:noFill/>
              <a:ln w="6350">
                <a:solidFill>
                  <a:srgbClr val="E74149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zh-CN" altLang="en-US" dirty="0">
                  <a:solidFill>
                    <a:srgbClr val="EB3345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1126E98-5A13-9F46-85C8-55E2B6780783}"/>
                  </a:ext>
                </a:extLst>
              </p:cNvPr>
              <p:cNvSpPr txBox="1"/>
              <p:nvPr/>
            </p:nvSpPr>
            <p:spPr>
              <a:xfrm>
                <a:off x="4264629" y="4220124"/>
                <a:ext cx="3628416" cy="445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b="1" dirty="0">
                    <a:solidFill>
                      <a:srgbClr val="EB3345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-</a:t>
                </a:r>
                <a:r>
                  <a:rPr kumimoji="1" lang="zh-CN" altLang="en-US" b="1" dirty="0">
                    <a:solidFill>
                      <a:srgbClr val="EB3345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 智 能 人 群 管 理 </a:t>
                </a:r>
                <a:r>
                  <a:rPr kumimoji="1" lang="en-US" altLang="zh-CN" b="1" dirty="0">
                    <a:solidFill>
                      <a:srgbClr val="EB3345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-</a:t>
                </a:r>
                <a:endParaRPr kumimoji="1" lang="zh-CN" altLang="en-US" b="1" dirty="0">
                  <a:solidFill>
                    <a:srgbClr val="EB3345"/>
                  </a:solidFill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cxnSp>
            <p:nvCxnSpPr>
              <p:cNvPr id="27" name="直线连接符 26">
                <a:extLst>
                  <a:ext uri="{FF2B5EF4-FFF2-40B4-BE49-F238E27FC236}">
                    <a16:creationId xmlns:a16="http://schemas.microsoft.com/office/drawing/2014/main" id="{21E2FB47-00E6-9B42-AFC9-84BC07AD9F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6887" y="4807451"/>
                <a:ext cx="0" cy="57798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线连接符 27">
                <a:extLst>
                  <a:ext uri="{FF2B5EF4-FFF2-40B4-BE49-F238E27FC236}">
                    <a16:creationId xmlns:a16="http://schemas.microsoft.com/office/drawing/2014/main" id="{3FD11146-ABA8-C84E-AB95-0AEC7CCAFE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5898" y="4807449"/>
                <a:ext cx="0" cy="57798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线连接符 28">
                <a:extLst>
                  <a:ext uri="{FF2B5EF4-FFF2-40B4-BE49-F238E27FC236}">
                    <a16:creationId xmlns:a16="http://schemas.microsoft.com/office/drawing/2014/main" id="{4A0A0324-76F2-9240-9574-308B6FD5F4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91237" y="4807451"/>
                <a:ext cx="0" cy="57798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D7F85C7-4865-CD4F-A366-1696C162CA88}"/>
                  </a:ext>
                </a:extLst>
              </p:cNvPr>
              <p:cNvSpPr txBox="1"/>
              <p:nvPr/>
            </p:nvSpPr>
            <p:spPr>
              <a:xfrm>
                <a:off x="1243166" y="4712668"/>
                <a:ext cx="1583038" cy="389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kumimoji="1" lang="zh-CN" altLang="en-US" sz="1500" b="1" dirty="0">
                    <a:solidFill>
                      <a:srgbClr val="EB3345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人群资产沉淀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34D4381C-8686-6D49-9EAD-EF634593ABE6}"/>
                  </a:ext>
                </a:extLst>
              </p:cNvPr>
              <p:cNvSpPr txBox="1"/>
              <p:nvPr/>
            </p:nvSpPr>
            <p:spPr>
              <a:xfrm>
                <a:off x="3972177" y="4706579"/>
                <a:ext cx="1583038" cy="389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kumimoji="1" lang="zh-CN" altLang="en-US" sz="1500" b="1" dirty="0">
                    <a:solidFill>
                      <a:srgbClr val="EB3345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精细化人群创建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E2486846-0DA9-024F-976A-D28CD6D49822}"/>
                  </a:ext>
                </a:extLst>
              </p:cNvPr>
              <p:cNvSpPr txBox="1"/>
              <p:nvPr/>
            </p:nvSpPr>
            <p:spPr>
              <a:xfrm>
                <a:off x="6574241" y="4713465"/>
                <a:ext cx="1773873" cy="389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kumimoji="1" lang="zh-CN" altLang="en-US" sz="1500" b="1" dirty="0">
                    <a:solidFill>
                      <a:srgbClr val="EB3345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实时人群运算</a:t>
                </a: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73B487D-C9DD-CF45-B0DC-9DA8024DD06A}"/>
                  </a:ext>
                </a:extLst>
              </p:cNvPr>
              <p:cNvSpPr txBox="1"/>
              <p:nvPr/>
            </p:nvSpPr>
            <p:spPr>
              <a:xfrm>
                <a:off x="9234361" y="4708406"/>
                <a:ext cx="1759120" cy="389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kumimoji="1" lang="zh-CN" altLang="en-US" sz="1500" b="1" dirty="0">
                    <a:solidFill>
                      <a:srgbClr val="EB3345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多维度人群洞察</a:t>
                </a: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C483ACA5-81EC-4743-AE29-1DD90A60B2D8}"/>
                  </a:ext>
                </a:extLst>
              </p:cNvPr>
              <p:cNvSpPr/>
              <p:nvPr/>
            </p:nvSpPr>
            <p:spPr>
              <a:xfrm>
                <a:off x="706503" y="5097623"/>
                <a:ext cx="2660384" cy="315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</a:pPr>
                <a:r>
                  <a:rPr lang="zh-CN" altLang="en-US" sz="1100" dirty="0">
                    <a:solidFill>
                      <a:srgbClr val="EB33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触达人群 </a:t>
                </a:r>
                <a:r>
                  <a:rPr lang="en-US" altLang="zh-CN" sz="1100" dirty="0">
                    <a:solidFill>
                      <a:srgbClr val="EB33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|</a:t>
                </a:r>
                <a:r>
                  <a:rPr lang="zh-CN" altLang="en-US" sz="1100" dirty="0">
                    <a:solidFill>
                      <a:srgbClr val="EB33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互动人群</a:t>
                </a: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7CA1C2DA-6A61-5643-8FD3-66B66FDF19DB}"/>
                  </a:ext>
                </a:extLst>
              </p:cNvPr>
              <p:cNvSpPr/>
              <p:nvPr/>
            </p:nvSpPr>
            <p:spPr>
              <a:xfrm>
                <a:off x="3384364" y="5097623"/>
                <a:ext cx="2711533" cy="315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</a:pPr>
                <a:r>
                  <a:rPr lang="zh-CN" altLang="en-US" sz="1100" dirty="0">
                    <a:solidFill>
                      <a:srgbClr val="EB33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五大维度  精准捕获</a:t>
                </a: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6C1AF57F-FFE7-104E-ACD1-909C50B5A443}"/>
                  </a:ext>
                </a:extLst>
              </p:cNvPr>
              <p:cNvSpPr/>
              <p:nvPr/>
            </p:nvSpPr>
            <p:spPr>
              <a:xfrm>
                <a:off x="6113376" y="5097623"/>
                <a:ext cx="2660384" cy="315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</a:pPr>
                <a:r>
                  <a:rPr lang="zh-CN" altLang="en-US" sz="1100" dirty="0">
                    <a:solidFill>
                      <a:srgbClr val="EB33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人群合并 </a:t>
                </a:r>
                <a:r>
                  <a:rPr lang="en-US" altLang="zh-CN" sz="1100" dirty="0">
                    <a:solidFill>
                      <a:srgbClr val="EB33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|</a:t>
                </a:r>
                <a:r>
                  <a:rPr lang="zh-CN" altLang="en-US" sz="1100" dirty="0">
                    <a:solidFill>
                      <a:srgbClr val="EB33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人群交叉 </a:t>
                </a:r>
                <a:r>
                  <a:rPr lang="en-US" altLang="zh-CN" sz="1100" dirty="0">
                    <a:solidFill>
                      <a:srgbClr val="EB33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|</a:t>
                </a:r>
                <a:r>
                  <a:rPr lang="zh-CN" altLang="en-US" sz="1100" dirty="0">
                    <a:solidFill>
                      <a:srgbClr val="EB33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人群排除</a:t>
                </a: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B460E87B-4C95-D943-98D4-D7CD2E212DC0}"/>
                  </a:ext>
                </a:extLst>
              </p:cNvPr>
              <p:cNvSpPr/>
              <p:nvPr/>
            </p:nvSpPr>
            <p:spPr>
              <a:xfrm>
                <a:off x="8799779" y="5106923"/>
                <a:ext cx="2660384" cy="315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</a:pPr>
                <a:r>
                  <a:rPr lang="zh-CN" altLang="en-US" sz="1100" dirty="0">
                    <a:solidFill>
                      <a:srgbClr val="EB33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自定义人群画像 </a:t>
                </a:r>
                <a:r>
                  <a:rPr lang="en-US" altLang="zh-CN" sz="1100" dirty="0">
                    <a:solidFill>
                      <a:srgbClr val="EB33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|</a:t>
                </a:r>
                <a:r>
                  <a:rPr lang="zh-CN" altLang="en-US" sz="1100" dirty="0">
                    <a:solidFill>
                      <a:srgbClr val="EB33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人群对比分析</a:t>
                </a:r>
              </a:p>
            </p:txBody>
          </p:sp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34FCE2D-FB6D-1D45-9766-1C9519F4D037}"/>
                </a:ext>
              </a:extLst>
            </p:cNvPr>
            <p:cNvSpPr/>
            <p:nvPr/>
          </p:nvSpPr>
          <p:spPr>
            <a:xfrm>
              <a:off x="2695575" y="1339676"/>
              <a:ext cx="68199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-apple-system"/>
                  <a:ea typeface="Microsoft YaHei Light" panose="020B0502040204020203" pitchFamily="34" charset="-122"/>
                </a:rPr>
                <a:t>品牌数据资产的统一沉淀、可视管理与智能应用</a:t>
              </a:r>
            </a:p>
          </p:txBody>
        </p:sp>
        <p:cxnSp>
          <p:nvCxnSpPr>
            <p:cNvPr id="15" name="直线连接符 14">
              <a:extLst>
                <a:ext uri="{FF2B5EF4-FFF2-40B4-BE49-F238E27FC236}">
                  <a16:creationId xmlns:a16="http://schemas.microsoft.com/office/drawing/2014/main" id="{549A3D4F-66A8-E14B-AFA7-36058469B45B}"/>
                </a:ext>
              </a:extLst>
            </p:cNvPr>
            <p:cNvCxnSpPr>
              <a:cxnSpLocks/>
            </p:cNvCxnSpPr>
            <p:nvPr/>
          </p:nvCxnSpPr>
          <p:spPr>
            <a:xfrm>
              <a:off x="3472822" y="1889787"/>
              <a:ext cx="5384851" cy="0"/>
            </a:xfrm>
            <a:prstGeom prst="line">
              <a:avLst/>
            </a:prstGeom>
            <a:ln>
              <a:gradFill flip="none" rotWithShape="1">
                <a:gsLst>
                  <a:gs pos="6000">
                    <a:schemeClr val="bg1">
                      <a:lumMod val="50000"/>
                      <a:alpha val="17000"/>
                    </a:schemeClr>
                  </a:gs>
                  <a:gs pos="57991">
                    <a:srgbClr val="7F7F7F"/>
                  </a:gs>
                  <a:gs pos="46000">
                    <a:srgbClr val="7F7F7F"/>
                  </a:gs>
                  <a:gs pos="96000">
                    <a:schemeClr val="bg1">
                      <a:lumMod val="50000"/>
                      <a:alpha val="18000"/>
                    </a:schemeClr>
                  </a:gs>
                </a:gsLst>
                <a:lin ang="10800000" scaled="1"/>
                <a:tileRect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C279B97D-6B03-7644-8353-DB894216CAD2}"/>
                </a:ext>
              </a:extLst>
            </p:cNvPr>
            <p:cNvSpPr/>
            <p:nvPr/>
          </p:nvSpPr>
          <p:spPr>
            <a:xfrm>
              <a:off x="5279109" y="1871315"/>
              <a:ext cx="1633780" cy="59966"/>
            </a:xfrm>
            <a:prstGeom prst="roundRect">
              <a:avLst/>
            </a:prstGeom>
            <a:solidFill>
              <a:srgbClr val="F92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E27BA9B-ACF3-C943-9E90-F2595149A8A4}"/>
                </a:ext>
              </a:extLst>
            </p:cNvPr>
            <p:cNvSpPr txBox="1"/>
            <p:nvPr/>
          </p:nvSpPr>
          <p:spPr>
            <a:xfrm>
              <a:off x="4276272" y="5599614"/>
              <a:ext cx="3636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-</a:t>
              </a:r>
              <a:r>
                <a:rPr kumimoji="1" lang="zh-CN" altLang="en-US" b="1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 智能数据管理 </a:t>
              </a:r>
              <a:r>
                <a:rPr kumimoji="1" lang="en-US" altLang="zh-CN" b="1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-</a:t>
              </a:r>
              <a:endParaRPr kumimoji="1" lang="zh-CN" altLang="en-US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E37123E-6B1E-D047-B3AD-783FECC34CFC}"/>
                </a:ext>
              </a:extLst>
            </p:cNvPr>
            <p:cNvSpPr txBox="1"/>
            <p:nvPr/>
          </p:nvSpPr>
          <p:spPr>
            <a:xfrm>
              <a:off x="1313106" y="5948648"/>
              <a:ext cx="9548098" cy="29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b="1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广告主第一方数据        字节跳动用户行为大数据        合作第三方数据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797C86A-2AA1-CD40-A83C-AB20B0AA0ECA}"/>
                </a:ext>
              </a:extLst>
            </p:cNvPr>
            <p:cNvSpPr txBox="1"/>
            <p:nvPr/>
          </p:nvSpPr>
          <p:spPr>
            <a:xfrm>
              <a:off x="720251" y="2955848"/>
              <a:ext cx="2660385" cy="444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200"/>
                </a:spcBef>
              </a:pPr>
              <a:r>
                <a:rPr kumimoji="1"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360° </a:t>
              </a:r>
              <a:r>
                <a:rPr kumimoji="1"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内容洞察体系</a:t>
              </a:r>
            </a:p>
            <a:p>
              <a:pPr algn="ctr">
                <a:lnSpc>
                  <a:spcPct val="110000"/>
                </a:lnSpc>
                <a:spcBef>
                  <a:spcPts val="200"/>
                </a:spcBef>
              </a:pP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内容热点 </a:t>
              </a:r>
              <a:r>
                <a:rPr kumimoji="1" lang="en-US" altLang="zh-CN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达人热度 </a:t>
              </a:r>
              <a:r>
                <a:rPr kumimoji="1" lang="en-US" altLang="zh-CN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行业舆情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5516B762-7D37-E844-9772-190A37D0AEAE}"/>
                </a:ext>
              </a:extLst>
            </p:cNvPr>
            <p:cNvSpPr txBox="1"/>
            <p:nvPr/>
          </p:nvSpPr>
          <p:spPr>
            <a:xfrm>
              <a:off x="706503" y="3377004"/>
              <a:ext cx="2674131" cy="444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200"/>
                </a:spcBef>
              </a:pPr>
              <a:r>
                <a:rPr kumimoji="1"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投放环境多维度洞察</a:t>
              </a:r>
            </a:p>
            <a:p>
              <a:pPr algn="ctr">
                <a:lnSpc>
                  <a:spcPct val="110000"/>
                </a:lnSpc>
                <a:spcBef>
                  <a:spcPts val="200"/>
                </a:spcBef>
              </a:pP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行业分析 </a:t>
              </a:r>
              <a:r>
                <a:rPr kumimoji="1" lang="en-US" altLang="zh-CN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品牌分析 </a:t>
              </a:r>
              <a:r>
                <a:rPr kumimoji="1" lang="en-US" altLang="zh-CN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竞品分析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A0D7A14-7274-3A47-8DCC-025DB61213E0}"/>
                </a:ext>
              </a:extLst>
            </p:cNvPr>
            <p:cNvSpPr txBox="1"/>
            <p:nvPr/>
          </p:nvSpPr>
          <p:spPr>
            <a:xfrm>
              <a:off x="8780825" y="2921822"/>
              <a:ext cx="2668924" cy="444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200"/>
                </a:spcBef>
              </a:pPr>
              <a:r>
                <a:rPr kumimoji="1"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构建科学的价值评估体系</a:t>
              </a:r>
            </a:p>
            <a:p>
              <a:pPr algn="ctr">
                <a:lnSpc>
                  <a:spcPct val="110000"/>
                </a:lnSpc>
                <a:spcBef>
                  <a:spcPts val="200"/>
                </a:spcBef>
              </a:pP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人群资产 </a:t>
              </a:r>
              <a:r>
                <a:rPr kumimoji="1" lang="en-US" altLang="zh-CN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品牌调研 </a:t>
              </a:r>
              <a:r>
                <a:rPr kumimoji="1" lang="en-US" altLang="zh-CN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相对点击率</a:t>
              </a:r>
              <a:r>
                <a:rPr kumimoji="1" lang="en-US" altLang="zh-CN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……</a:t>
              </a:r>
              <a:endParaRPr kumimoji="1" lang="zh-CN" altLang="en-US" sz="1000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2436616-DCF0-5E49-8445-941804133022}"/>
                </a:ext>
              </a:extLst>
            </p:cNvPr>
            <p:cNvSpPr txBox="1"/>
            <p:nvPr/>
          </p:nvSpPr>
          <p:spPr>
            <a:xfrm>
              <a:off x="8686565" y="3376608"/>
              <a:ext cx="2857444" cy="444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200"/>
                </a:spcBef>
              </a:pPr>
              <a:r>
                <a:rPr kumimoji="1"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投后归因 构建营销闭环</a:t>
              </a:r>
            </a:p>
            <a:p>
              <a:pPr algn="ctr">
                <a:lnSpc>
                  <a:spcPct val="110000"/>
                </a:lnSpc>
                <a:spcBef>
                  <a:spcPts val="200"/>
                </a:spcBef>
              </a:pP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人群贡献度 </a:t>
              </a:r>
              <a:r>
                <a:rPr kumimoji="1" lang="en-US" altLang="zh-CN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创意分析 </a:t>
              </a:r>
              <a:r>
                <a:rPr kumimoji="1" lang="en-US" altLang="zh-CN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落地页热力图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57D346A-5B06-514E-8EB9-469F15051D34}"/>
                </a:ext>
              </a:extLst>
            </p:cNvPr>
            <p:cNvSpPr txBox="1"/>
            <p:nvPr/>
          </p:nvSpPr>
          <p:spPr>
            <a:xfrm>
              <a:off x="6095894" y="3013510"/>
              <a:ext cx="2703885" cy="63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200"/>
                </a:spcBef>
              </a:pPr>
              <a:r>
                <a:rPr kumimoji="1"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无缝对接</a:t>
              </a:r>
              <a:r>
                <a:rPr kumimoji="1"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AD</a:t>
              </a:r>
              <a:r>
                <a:rPr kumimoji="1"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后台，算法智能优化</a:t>
              </a:r>
            </a:p>
            <a:p>
              <a:pPr algn="ctr">
                <a:lnSpc>
                  <a:spcPct val="110000"/>
                </a:lnSpc>
                <a:spcBef>
                  <a:spcPts val="200"/>
                </a:spcBef>
              </a:pP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匹配营销目标，算法实时优化投放效果</a:t>
              </a:r>
              <a:endParaRPr kumimoji="1" lang="en-US" altLang="zh-CN" sz="1000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>
                <a:lnSpc>
                  <a:spcPct val="110000"/>
                </a:lnSpc>
                <a:spcBef>
                  <a:spcPts val="200"/>
                </a:spcBef>
              </a:pP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智能匹配目标人群 </a:t>
              </a:r>
              <a:r>
                <a:rPr kumimoji="1" lang="en-US" altLang="zh-CN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多创意动态分发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BE4ABE5-FBB3-874E-8000-C49DE86C393B}"/>
                </a:ext>
              </a:extLst>
            </p:cNvPr>
            <p:cNvSpPr txBox="1"/>
            <p:nvPr/>
          </p:nvSpPr>
          <p:spPr>
            <a:xfrm>
              <a:off x="3366885" y="3022501"/>
              <a:ext cx="2720270" cy="63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200"/>
                </a:spcBef>
              </a:pPr>
              <a:r>
                <a:rPr kumimoji="1"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可视化报表系统 辅助营销决策</a:t>
              </a:r>
            </a:p>
            <a:p>
              <a:pPr algn="ctr">
                <a:lnSpc>
                  <a:spcPct val="110000"/>
                </a:lnSpc>
                <a:spcBef>
                  <a:spcPts val="200"/>
                </a:spcBef>
              </a:pP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实时呈现投放效果 便于动态优化策略</a:t>
              </a:r>
              <a:endParaRPr kumimoji="1" lang="en-US" altLang="zh-CN" sz="1000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>
                <a:lnSpc>
                  <a:spcPct val="110000"/>
                </a:lnSpc>
                <a:spcBef>
                  <a:spcPts val="200"/>
                </a:spcBef>
              </a:pP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投放位置 </a:t>
              </a:r>
              <a:r>
                <a:rPr kumimoji="1" lang="en-US" altLang="zh-CN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人群圈选 </a:t>
              </a:r>
              <a:r>
                <a:rPr kumimoji="1" lang="en-US" altLang="zh-CN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素材创意</a:t>
              </a:r>
            </a:p>
          </p:txBody>
        </p:sp>
      </p:grpSp>
      <p:sp>
        <p:nvSpPr>
          <p:cNvPr id="39" name="幻灯片编号占位符 38"/>
          <p:cNvSpPr>
            <a:spLocks noGrp="1"/>
          </p:cNvSpPr>
          <p:nvPr>
            <p:ph type="sldNum" sz="quarter" idx="4"/>
          </p:nvPr>
        </p:nvSpPr>
        <p:spPr>
          <a:xfrm>
            <a:off x="11308106" y="6330950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6EC0E-4F5E-44D8-9DF6-A31813D96CBE}" type="slidenum">
              <a:rPr lang="zh-CN" altLang="en-US" smtClean="0"/>
              <a:pPr/>
              <a:t>28</a:t>
            </a:fld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75" y="303830"/>
            <a:ext cx="5583936" cy="96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8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42031" y="1412197"/>
            <a:ext cx="4903907" cy="357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1600" b="1" dirty="0">
                <a:solidFill>
                  <a:srgbClr val="EB3345"/>
                </a:solidFill>
                <a:latin typeface="Lantinghei SC Extralight" charset="-122"/>
                <a:ea typeface="Lantinghei SC Extralight" charset="-122"/>
                <a:cs typeface="Lantinghei SC Extralight" charset="-122"/>
              </a:rPr>
              <a:t>底层数据深度融合，实现品牌数据的跨平台融合管理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 t="9899" b="24259"/>
          <a:stretch/>
        </p:blipFill>
        <p:spPr>
          <a:xfrm flipH="1">
            <a:off x="444776" y="1364824"/>
            <a:ext cx="97255" cy="439028"/>
          </a:xfrm>
          <a:prstGeom prst="roundRect">
            <a:avLst>
              <a:gd name="adj" fmla="val 0"/>
            </a:avLst>
          </a:prstGeom>
        </p:spPr>
      </p:pic>
      <p:sp>
        <p:nvSpPr>
          <p:cNvPr id="3" name="幻灯片编号占位符 2"/>
          <p:cNvSpPr>
            <a:spLocks noGrp="1"/>
          </p:cNvSpPr>
          <p:nvPr>
            <p:ph type="sldNum" sz="quarter" idx="4"/>
          </p:nvPr>
        </p:nvSpPr>
        <p:spPr>
          <a:xfrm>
            <a:off x="11308106" y="6330950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6EC0E-4F5E-44D8-9DF6-A31813D96CBE}" type="slidenum">
              <a:rPr lang="zh-CN" altLang="en-US" smtClean="0"/>
              <a:pPr/>
              <a:t>29</a:t>
            </a:fld>
            <a:endParaRPr lang="zh-CN" altLang="en-US"/>
          </a:p>
        </p:txBody>
      </p:sp>
      <p:grpSp>
        <p:nvGrpSpPr>
          <p:cNvPr id="91" name="组 90"/>
          <p:cNvGrpSpPr/>
          <p:nvPr/>
        </p:nvGrpSpPr>
        <p:grpSpPr>
          <a:xfrm>
            <a:off x="828924" y="2172324"/>
            <a:ext cx="10508048" cy="3718742"/>
            <a:chOff x="828924" y="2172324"/>
            <a:chExt cx="10508048" cy="3718742"/>
          </a:xfrm>
        </p:grpSpPr>
        <p:grpSp>
          <p:nvGrpSpPr>
            <p:cNvPr id="25" name="组合 29">
              <a:extLst>
                <a:ext uri="{FF2B5EF4-FFF2-40B4-BE49-F238E27FC236}">
                  <a16:creationId xmlns:a16="http://schemas.microsoft.com/office/drawing/2014/main" id="{34DF681D-468E-2448-B93C-2095E0AFF176}"/>
                </a:ext>
              </a:extLst>
            </p:cNvPr>
            <p:cNvGrpSpPr/>
            <p:nvPr/>
          </p:nvGrpSpPr>
          <p:grpSpPr>
            <a:xfrm>
              <a:off x="5018431" y="2662653"/>
              <a:ext cx="1714293" cy="1771107"/>
              <a:chOff x="7024622" y="2262954"/>
              <a:chExt cx="1845057" cy="1906204"/>
            </a:xfrm>
          </p:grpSpPr>
          <p:grpSp>
            <p:nvGrpSpPr>
              <p:cNvPr id="51" name="组 99">
                <a:extLst>
                  <a:ext uri="{FF2B5EF4-FFF2-40B4-BE49-F238E27FC236}">
                    <a16:creationId xmlns:a16="http://schemas.microsoft.com/office/drawing/2014/main" id="{868630E1-A9D2-5243-8FDD-152AD29545C1}"/>
                  </a:ext>
                </a:extLst>
              </p:cNvPr>
              <p:cNvGrpSpPr/>
              <p:nvPr/>
            </p:nvGrpSpPr>
            <p:grpSpPr>
              <a:xfrm>
                <a:off x="7024622" y="2262954"/>
                <a:ext cx="1845057" cy="1902625"/>
                <a:chOff x="4780079" y="1946987"/>
                <a:chExt cx="4651076" cy="4572055"/>
              </a:xfrm>
            </p:grpSpPr>
            <p:cxnSp>
              <p:nvCxnSpPr>
                <p:cNvPr id="53" name="直线连接符 100">
                  <a:extLst>
                    <a:ext uri="{FF2B5EF4-FFF2-40B4-BE49-F238E27FC236}">
                      <a16:creationId xmlns:a16="http://schemas.microsoft.com/office/drawing/2014/main" id="{BF0BFCAA-060A-4147-953E-F6CE7EFA6083}"/>
                    </a:ext>
                  </a:extLst>
                </p:cNvPr>
                <p:cNvCxnSpPr/>
                <p:nvPr/>
              </p:nvCxnSpPr>
              <p:spPr>
                <a:xfrm>
                  <a:off x="5001616" y="5719641"/>
                  <a:ext cx="1154886" cy="744221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线连接符 101">
                  <a:extLst>
                    <a:ext uri="{FF2B5EF4-FFF2-40B4-BE49-F238E27FC236}">
                      <a16:creationId xmlns:a16="http://schemas.microsoft.com/office/drawing/2014/main" id="{31082E8D-D5F7-1249-8085-75F493AD1D0E}"/>
                    </a:ext>
                  </a:extLst>
                </p:cNvPr>
                <p:cNvCxnSpPr/>
                <p:nvPr/>
              </p:nvCxnSpPr>
              <p:spPr>
                <a:xfrm flipV="1">
                  <a:off x="5001616" y="1946987"/>
                  <a:ext cx="2586395" cy="377265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线连接符 102">
                  <a:extLst>
                    <a:ext uri="{FF2B5EF4-FFF2-40B4-BE49-F238E27FC236}">
                      <a16:creationId xmlns:a16="http://schemas.microsoft.com/office/drawing/2014/main" id="{1A56C55F-22A2-7142-8DA5-1DC3CC66F9D8}"/>
                    </a:ext>
                  </a:extLst>
                </p:cNvPr>
                <p:cNvCxnSpPr/>
                <p:nvPr/>
              </p:nvCxnSpPr>
              <p:spPr>
                <a:xfrm>
                  <a:off x="5356408" y="3107394"/>
                  <a:ext cx="3619164" cy="302866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线连接符 103">
                  <a:extLst>
                    <a:ext uri="{FF2B5EF4-FFF2-40B4-BE49-F238E27FC236}">
                      <a16:creationId xmlns:a16="http://schemas.microsoft.com/office/drawing/2014/main" id="{58690DFD-EEBC-DE4B-8C85-4A291FD5677E}"/>
                    </a:ext>
                  </a:extLst>
                </p:cNvPr>
                <p:cNvCxnSpPr/>
                <p:nvPr/>
              </p:nvCxnSpPr>
              <p:spPr>
                <a:xfrm flipV="1">
                  <a:off x="5001616" y="3107394"/>
                  <a:ext cx="354792" cy="261224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线连接符 104">
                  <a:extLst>
                    <a:ext uri="{FF2B5EF4-FFF2-40B4-BE49-F238E27FC236}">
                      <a16:creationId xmlns:a16="http://schemas.microsoft.com/office/drawing/2014/main" id="{598756CD-0FDF-A444-95A8-8D9529BDB084}"/>
                    </a:ext>
                  </a:extLst>
                </p:cNvPr>
                <p:cNvCxnSpPr/>
                <p:nvPr/>
              </p:nvCxnSpPr>
              <p:spPr>
                <a:xfrm flipH="1" flipV="1">
                  <a:off x="7588011" y="1946987"/>
                  <a:ext cx="1387561" cy="1463273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线连接符 105">
                  <a:extLst>
                    <a:ext uri="{FF2B5EF4-FFF2-40B4-BE49-F238E27FC236}">
                      <a16:creationId xmlns:a16="http://schemas.microsoft.com/office/drawing/2014/main" id="{D3CCA5DD-1E9B-A14B-9613-C73638EEB194}"/>
                    </a:ext>
                  </a:extLst>
                </p:cNvPr>
                <p:cNvCxnSpPr/>
                <p:nvPr/>
              </p:nvCxnSpPr>
              <p:spPr>
                <a:xfrm flipV="1">
                  <a:off x="5356408" y="1946987"/>
                  <a:ext cx="2231603" cy="116040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线连接符 106">
                  <a:extLst>
                    <a:ext uri="{FF2B5EF4-FFF2-40B4-BE49-F238E27FC236}">
                      <a16:creationId xmlns:a16="http://schemas.microsoft.com/office/drawing/2014/main" id="{F87B878E-B9FF-694E-ABBB-6A45E5997CF8}"/>
                    </a:ext>
                  </a:extLst>
                </p:cNvPr>
                <p:cNvCxnSpPr/>
                <p:nvPr/>
              </p:nvCxnSpPr>
              <p:spPr>
                <a:xfrm flipH="1" flipV="1">
                  <a:off x="8975572" y="3410260"/>
                  <a:ext cx="455583" cy="1234286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线连接符 107">
                  <a:extLst>
                    <a:ext uri="{FF2B5EF4-FFF2-40B4-BE49-F238E27FC236}">
                      <a16:creationId xmlns:a16="http://schemas.microsoft.com/office/drawing/2014/main" id="{CEE314E5-1D2C-8343-86C8-693720C67591}"/>
                    </a:ext>
                  </a:extLst>
                </p:cNvPr>
                <p:cNvCxnSpPr/>
                <p:nvPr/>
              </p:nvCxnSpPr>
              <p:spPr>
                <a:xfrm flipH="1" flipV="1">
                  <a:off x="7588011" y="1946987"/>
                  <a:ext cx="1843144" cy="2697559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线连接符 108">
                  <a:extLst>
                    <a:ext uri="{FF2B5EF4-FFF2-40B4-BE49-F238E27FC236}">
                      <a16:creationId xmlns:a16="http://schemas.microsoft.com/office/drawing/2014/main" id="{D54E9CCD-4481-5448-BECF-8DB41758A616}"/>
                    </a:ext>
                  </a:extLst>
                </p:cNvPr>
                <p:cNvCxnSpPr/>
                <p:nvPr/>
              </p:nvCxnSpPr>
              <p:spPr>
                <a:xfrm flipV="1">
                  <a:off x="9034752" y="4644546"/>
                  <a:ext cx="396403" cy="1244372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线连接符 109">
                  <a:extLst>
                    <a:ext uri="{FF2B5EF4-FFF2-40B4-BE49-F238E27FC236}">
                      <a16:creationId xmlns:a16="http://schemas.microsoft.com/office/drawing/2014/main" id="{210DBA72-A48C-7144-AEDC-19DD099CCEB9}"/>
                    </a:ext>
                  </a:extLst>
                </p:cNvPr>
                <p:cNvCxnSpPr/>
                <p:nvPr/>
              </p:nvCxnSpPr>
              <p:spPr>
                <a:xfrm flipV="1">
                  <a:off x="8509583" y="5888918"/>
                  <a:ext cx="525169" cy="57494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线连接符 110">
                  <a:extLst>
                    <a:ext uri="{FF2B5EF4-FFF2-40B4-BE49-F238E27FC236}">
                      <a16:creationId xmlns:a16="http://schemas.microsoft.com/office/drawing/2014/main" id="{A5BB97E0-BB8A-A94F-8759-71E1FE66EC74}"/>
                    </a:ext>
                  </a:extLst>
                </p:cNvPr>
                <p:cNvCxnSpPr/>
                <p:nvPr/>
              </p:nvCxnSpPr>
              <p:spPr>
                <a:xfrm flipV="1">
                  <a:off x="5001616" y="4644546"/>
                  <a:ext cx="4429539" cy="1075095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线连接符 111">
                  <a:extLst>
                    <a:ext uri="{FF2B5EF4-FFF2-40B4-BE49-F238E27FC236}">
                      <a16:creationId xmlns:a16="http://schemas.microsoft.com/office/drawing/2014/main" id="{69A7AC69-769E-1B44-8833-F7E8E5778D9F}"/>
                    </a:ext>
                  </a:extLst>
                </p:cNvPr>
                <p:cNvCxnSpPr/>
                <p:nvPr/>
              </p:nvCxnSpPr>
              <p:spPr>
                <a:xfrm flipH="1" flipV="1">
                  <a:off x="7588011" y="1946987"/>
                  <a:ext cx="1446741" cy="3941931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线连接符 112">
                  <a:extLst>
                    <a:ext uri="{FF2B5EF4-FFF2-40B4-BE49-F238E27FC236}">
                      <a16:creationId xmlns:a16="http://schemas.microsoft.com/office/drawing/2014/main" id="{0CACED1B-3FDA-B24A-B2E1-86533A049E30}"/>
                    </a:ext>
                  </a:extLst>
                </p:cNvPr>
                <p:cNvCxnSpPr/>
                <p:nvPr/>
              </p:nvCxnSpPr>
              <p:spPr>
                <a:xfrm flipH="1" flipV="1">
                  <a:off x="5356408" y="3107394"/>
                  <a:ext cx="800097" cy="341164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线连接符 113">
                  <a:extLst>
                    <a:ext uri="{FF2B5EF4-FFF2-40B4-BE49-F238E27FC236}">
                      <a16:creationId xmlns:a16="http://schemas.microsoft.com/office/drawing/2014/main" id="{21F8F823-E68D-8944-9750-EBD5F7EA2813}"/>
                    </a:ext>
                  </a:extLst>
                </p:cNvPr>
                <p:cNvCxnSpPr/>
                <p:nvPr/>
              </p:nvCxnSpPr>
              <p:spPr>
                <a:xfrm flipV="1">
                  <a:off x="8493071" y="3410260"/>
                  <a:ext cx="482501" cy="3053603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线连接符 114">
                  <a:extLst>
                    <a:ext uri="{FF2B5EF4-FFF2-40B4-BE49-F238E27FC236}">
                      <a16:creationId xmlns:a16="http://schemas.microsoft.com/office/drawing/2014/main" id="{7F4A0F19-0AD8-354A-B103-CB6A703823CD}"/>
                    </a:ext>
                  </a:extLst>
                </p:cNvPr>
                <p:cNvCxnSpPr/>
                <p:nvPr/>
              </p:nvCxnSpPr>
              <p:spPr>
                <a:xfrm flipH="1">
                  <a:off x="4780079" y="3107394"/>
                  <a:ext cx="576329" cy="186232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线连接符 115">
                  <a:extLst>
                    <a:ext uri="{FF2B5EF4-FFF2-40B4-BE49-F238E27FC236}">
                      <a16:creationId xmlns:a16="http://schemas.microsoft.com/office/drawing/2014/main" id="{F6A38DBA-CEF0-4047-820B-4BBB674E0EE0}"/>
                    </a:ext>
                  </a:extLst>
                </p:cNvPr>
                <p:cNvCxnSpPr/>
                <p:nvPr/>
              </p:nvCxnSpPr>
              <p:spPr>
                <a:xfrm flipH="1" flipV="1">
                  <a:off x="4780079" y="4969718"/>
                  <a:ext cx="221537" cy="749923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" name="图片 43">
                <a:extLst>
                  <a:ext uri="{FF2B5EF4-FFF2-40B4-BE49-F238E27FC236}">
                    <a16:creationId xmlns:a16="http://schemas.microsoft.com/office/drawing/2014/main" id="{6810B649-85AE-134D-BD08-7E57A40F6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4812" y="2782911"/>
                <a:ext cx="1109085" cy="1386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DE5B7F1F-58C7-764A-88D4-A515C4F0E7D8}"/>
                </a:ext>
              </a:extLst>
            </p:cNvPr>
            <p:cNvSpPr txBox="1"/>
            <p:nvPr/>
          </p:nvSpPr>
          <p:spPr>
            <a:xfrm>
              <a:off x="5350466" y="2832542"/>
              <a:ext cx="1397404" cy="2754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用户</a:t>
              </a:r>
              <a:r>
                <a:rPr kumimoji="1" lang="en-US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UID</a:t>
              </a:r>
              <a:endParaRPr kumimoji="1"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DC32FE3-92A7-7D4C-A253-C12D5D8139F8}"/>
                </a:ext>
              </a:extLst>
            </p:cNvPr>
            <p:cNvSpPr txBox="1"/>
            <p:nvPr/>
          </p:nvSpPr>
          <p:spPr>
            <a:xfrm>
              <a:off x="846394" y="2172919"/>
              <a:ext cx="2390108" cy="338554"/>
            </a:xfrm>
            <a:prstGeom prst="rect">
              <a:avLst/>
            </a:prstGeom>
            <a:solidFill>
              <a:srgbClr val="EB334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广告主第一方数据</a:t>
              </a:r>
            </a:p>
          </p:txBody>
        </p:sp>
        <p:grpSp>
          <p:nvGrpSpPr>
            <p:cNvPr id="102" name="组 101"/>
            <p:cNvGrpSpPr/>
            <p:nvPr/>
          </p:nvGrpSpPr>
          <p:grpSpPr>
            <a:xfrm>
              <a:off x="829673" y="2608576"/>
              <a:ext cx="2416628" cy="3164192"/>
              <a:chOff x="829673" y="2608576"/>
              <a:chExt cx="2416628" cy="2594138"/>
            </a:xfrm>
          </p:grpSpPr>
          <p:grpSp>
            <p:nvGrpSpPr>
              <p:cNvPr id="9" name="组合 13">
                <a:extLst>
                  <a:ext uri="{FF2B5EF4-FFF2-40B4-BE49-F238E27FC236}">
                    <a16:creationId xmlns:a16="http://schemas.microsoft.com/office/drawing/2014/main" id="{9DF7C43B-3632-5A45-8D98-06D190B699D7}"/>
                  </a:ext>
                </a:extLst>
              </p:cNvPr>
              <p:cNvGrpSpPr/>
              <p:nvPr/>
            </p:nvGrpSpPr>
            <p:grpSpPr>
              <a:xfrm>
                <a:off x="846386" y="2608576"/>
                <a:ext cx="2390153" cy="556355"/>
                <a:chOff x="709305" y="2321860"/>
                <a:chExt cx="2742106" cy="556355"/>
              </a:xfrm>
            </p:grpSpPr>
            <p:sp>
              <p:nvSpPr>
                <p:cNvPr id="98" name="剪去单角的矩形 97">
                  <a:extLst>
                    <a:ext uri="{FF2B5EF4-FFF2-40B4-BE49-F238E27FC236}">
                      <a16:creationId xmlns:a16="http://schemas.microsoft.com/office/drawing/2014/main" id="{EE419DB4-1F2B-914B-940C-96C37C2FBB60}"/>
                    </a:ext>
                  </a:extLst>
                </p:cNvPr>
                <p:cNvSpPr/>
                <p:nvPr/>
              </p:nvSpPr>
              <p:spPr>
                <a:xfrm>
                  <a:off x="709308" y="2321860"/>
                  <a:ext cx="2742103" cy="556355"/>
                </a:xfrm>
                <a:prstGeom prst="snip1Rect">
                  <a:avLst>
                    <a:gd name="adj" fmla="val 19045"/>
                  </a:avLst>
                </a:prstGeom>
                <a:noFill/>
                <a:ln w="635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99" name="文本框 98">
                  <a:extLst>
                    <a:ext uri="{FF2B5EF4-FFF2-40B4-BE49-F238E27FC236}">
                      <a16:creationId xmlns:a16="http://schemas.microsoft.com/office/drawing/2014/main" id="{FB9007C3-1476-6A4B-81FB-974D93BF46FC}"/>
                    </a:ext>
                  </a:extLst>
                </p:cNvPr>
                <p:cNvSpPr txBox="1"/>
                <p:nvPr/>
              </p:nvSpPr>
              <p:spPr>
                <a:xfrm>
                  <a:off x="709305" y="2417530"/>
                  <a:ext cx="2742103" cy="252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zh-CN" altLang="en-US" sz="1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企业官网数据</a:t>
                  </a:r>
                </a:p>
              </p:txBody>
            </p:sp>
            <p:sp>
              <p:nvSpPr>
                <p:cNvPr id="100" name="文本框 99">
                  <a:extLst>
                    <a:ext uri="{FF2B5EF4-FFF2-40B4-BE49-F238E27FC236}">
                      <a16:creationId xmlns:a16="http://schemas.microsoft.com/office/drawing/2014/main" id="{D250070D-F1AA-A24D-8F76-5A15FB787EEC}"/>
                    </a:ext>
                  </a:extLst>
                </p:cNvPr>
                <p:cNvSpPr txBox="1"/>
                <p:nvPr/>
              </p:nvSpPr>
              <p:spPr>
                <a:xfrm>
                  <a:off x="709306" y="2608611"/>
                  <a:ext cx="2742103" cy="189246"/>
                </a:xfrm>
                <a:prstGeom prst="rect">
                  <a:avLst/>
                </a:prstGeom>
                <a:noFill/>
              </p:spPr>
              <p:txBody>
                <a:bodyPr wrap="square" numCol="2" rtlCol="0">
                  <a:spAutoFit/>
                </a:bodyPr>
                <a:lstStyle/>
                <a:p>
                  <a:pPr algn="ctr"/>
                  <a:r>
                    <a:rPr kumimoji="1" lang="zh-CN" altLang="en-US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数据标识：</a:t>
                  </a:r>
                  <a:r>
                    <a:rPr kumimoji="1" lang="en-US" altLang="zh-CN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cookie</a:t>
                  </a:r>
                </a:p>
                <a:p>
                  <a:pPr algn="ctr"/>
                  <a:r>
                    <a:rPr kumimoji="1" lang="zh-CN" altLang="en-US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接入方式：</a:t>
                  </a:r>
                  <a:r>
                    <a:rPr kumimoji="1" lang="en-US" altLang="zh-CN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JS/API</a:t>
                  </a:r>
                  <a:endParaRPr kumimoji="1" lang="zh-CN" alt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10" name="组合 14">
                <a:extLst>
                  <a:ext uri="{FF2B5EF4-FFF2-40B4-BE49-F238E27FC236}">
                    <a16:creationId xmlns:a16="http://schemas.microsoft.com/office/drawing/2014/main" id="{43DB738F-9EDA-544D-BE6B-B776BF0B83F7}"/>
                  </a:ext>
                </a:extLst>
              </p:cNvPr>
              <p:cNvGrpSpPr/>
              <p:nvPr/>
            </p:nvGrpSpPr>
            <p:grpSpPr>
              <a:xfrm>
                <a:off x="846090" y="3287837"/>
                <a:ext cx="2390443" cy="556355"/>
                <a:chOff x="708965" y="2321860"/>
                <a:chExt cx="2742446" cy="556355"/>
              </a:xfrm>
            </p:grpSpPr>
            <p:sp>
              <p:nvSpPr>
                <p:cNvPr id="95" name="剪去单角的矩形 94">
                  <a:extLst>
                    <a:ext uri="{FF2B5EF4-FFF2-40B4-BE49-F238E27FC236}">
                      <a16:creationId xmlns:a16="http://schemas.microsoft.com/office/drawing/2014/main" id="{622CF835-20F7-184E-A4AA-AAC42D286ED1}"/>
                    </a:ext>
                  </a:extLst>
                </p:cNvPr>
                <p:cNvSpPr/>
                <p:nvPr/>
              </p:nvSpPr>
              <p:spPr>
                <a:xfrm>
                  <a:off x="709308" y="2321860"/>
                  <a:ext cx="2742103" cy="556355"/>
                </a:xfrm>
                <a:prstGeom prst="snip1Rect">
                  <a:avLst>
                    <a:gd name="adj" fmla="val 19045"/>
                  </a:avLst>
                </a:prstGeom>
                <a:noFill/>
                <a:ln w="635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96" name="文本框 95">
                  <a:extLst>
                    <a:ext uri="{FF2B5EF4-FFF2-40B4-BE49-F238E27FC236}">
                      <a16:creationId xmlns:a16="http://schemas.microsoft.com/office/drawing/2014/main" id="{64C3FFAC-BB56-4F40-B0D1-F408369DBB68}"/>
                    </a:ext>
                  </a:extLst>
                </p:cNvPr>
                <p:cNvSpPr txBox="1"/>
                <p:nvPr/>
              </p:nvSpPr>
              <p:spPr>
                <a:xfrm>
                  <a:off x="708965" y="2436899"/>
                  <a:ext cx="2742103" cy="252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zh-CN" altLang="en-US" sz="1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企业</a:t>
                  </a:r>
                  <a:r>
                    <a:rPr kumimoji="1" lang="en-US" altLang="zh-CN" sz="1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APP</a:t>
                  </a:r>
                  <a:r>
                    <a:rPr kumimoji="1" lang="zh-CN" altLang="en-US" sz="1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数据</a:t>
                  </a:r>
                </a:p>
              </p:txBody>
            </p:sp>
          </p:grpSp>
          <p:grpSp>
            <p:nvGrpSpPr>
              <p:cNvPr id="11" name="组合 15">
                <a:extLst>
                  <a:ext uri="{FF2B5EF4-FFF2-40B4-BE49-F238E27FC236}">
                    <a16:creationId xmlns:a16="http://schemas.microsoft.com/office/drawing/2014/main" id="{8A930E50-0E92-404C-ABFA-7B6AFF12B367}"/>
                  </a:ext>
                </a:extLst>
              </p:cNvPr>
              <p:cNvGrpSpPr/>
              <p:nvPr/>
            </p:nvGrpSpPr>
            <p:grpSpPr>
              <a:xfrm>
                <a:off x="829673" y="3967098"/>
                <a:ext cx="2416628" cy="556355"/>
                <a:chOff x="690130" y="2321860"/>
                <a:chExt cx="2772495" cy="556355"/>
              </a:xfrm>
            </p:grpSpPr>
            <p:sp>
              <p:nvSpPr>
                <p:cNvPr id="92" name="剪去单角的矩形 91">
                  <a:extLst>
                    <a:ext uri="{FF2B5EF4-FFF2-40B4-BE49-F238E27FC236}">
                      <a16:creationId xmlns:a16="http://schemas.microsoft.com/office/drawing/2014/main" id="{B72B0FE7-9842-334F-9B4C-A67A967F00B3}"/>
                    </a:ext>
                  </a:extLst>
                </p:cNvPr>
                <p:cNvSpPr/>
                <p:nvPr/>
              </p:nvSpPr>
              <p:spPr>
                <a:xfrm>
                  <a:off x="709308" y="2321860"/>
                  <a:ext cx="2742103" cy="556355"/>
                </a:xfrm>
                <a:prstGeom prst="snip1Rect">
                  <a:avLst>
                    <a:gd name="adj" fmla="val 19045"/>
                  </a:avLst>
                </a:prstGeom>
                <a:noFill/>
                <a:ln w="635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93" name="文本框 92">
                  <a:extLst>
                    <a:ext uri="{FF2B5EF4-FFF2-40B4-BE49-F238E27FC236}">
                      <a16:creationId xmlns:a16="http://schemas.microsoft.com/office/drawing/2014/main" id="{1EC6934D-CD3C-5E46-8180-78ECB27F60B8}"/>
                    </a:ext>
                  </a:extLst>
                </p:cNvPr>
                <p:cNvSpPr txBox="1"/>
                <p:nvPr/>
              </p:nvSpPr>
              <p:spPr>
                <a:xfrm>
                  <a:off x="720522" y="2415823"/>
                  <a:ext cx="2742103" cy="252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zh-CN" altLang="en-US" sz="1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企业</a:t>
                  </a:r>
                  <a:r>
                    <a:rPr kumimoji="1" lang="en-US" altLang="zh-CN" sz="1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CRM</a:t>
                  </a:r>
                  <a:r>
                    <a:rPr kumimoji="1" lang="zh-CN" altLang="en-US" sz="1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数据</a:t>
                  </a:r>
                </a:p>
              </p:txBody>
            </p:sp>
            <p:sp>
              <p:nvSpPr>
                <p:cNvPr id="94" name="文本框 93">
                  <a:extLst>
                    <a:ext uri="{FF2B5EF4-FFF2-40B4-BE49-F238E27FC236}">
                      <a16:creationId xmlns:a16="http://schemas.microsoft.com/office/drawing/2014/main" id="{72E9430B-9F6F-9E46-B78F-0E7856B6DB70}"/>
                    </a:ext>
                  </a:extLst>
                </p:cNvPr>
                <p:cNvSpPr txBox="1"/>
                <p:nvPr/>
              </p:nvSpPr>
              <p:spPr>
                <a:xfrm>
                  <a:off x="690130" y="2618070"/>
                  <a:ext cx="2742102" cy="189246"/>
                </a:xfrm>
                <a:prstGeom prst="rect">
                  <a:avLst/>
                </a:prstGeom>
                <a:noFill/>
              </p:spPr>
              <p:txBody>
                <a:bodyPr wrap="square" numCol="2" rtlCol="0">
                  <a:spAutoFit/>
                </a:bodyPr>
                <a:lstStyle/>
                <a:p>
                  <a:pPr algn="ctr"/>
                  <a:r>
                    <a:rPr kumimoji="1" lang="zh-CN" altLang="en-US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数据标识：手机号码</a:t>
                  </a:r>
                  <a:endParaRPr kumimoji="1"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kumimoji="1" lang="zh-CN" altLang="en-US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接入方式：自主上传</a:t>
                  </a:r>
                </a:p>
              </p:txBody>
            </p:sp>
          </p:grpSp>
          <p:grpSp>
            <p:nvGrpSpPr>
              <p:cNvPr id="13" name="组合 17">
                <a:extLst>
                  <a:ext uri="{FF2B5EF4-FFF2-40B4-BE49-F238E27FC236}">
                    <a16:creationId xmlns:a16="http://schemas.microsoft.com/office/drawing/2014/main" id="{EE5AEECA-9DEC-984D-ADB0-C17D64FC3F4C}"/>
                  </a:ext>
                </a:extLst>
              </p:cNvPr>
              <p:cNvGrpSpPr/>
              <p:nvPr/>
            </p:nvGrpSpPr>
            <p:grpSpPr>
              <a:xfrm>
                <a:off x="846109" y="4646359"/>
                <a:ext cx="2390404" cy="556355"/>
                <a:chOff x="708987" y="2321860"/>
                <a:chExt cx="2742424" cy="556355"/>
              </a:xfrm>
            </p:grpSpPr>
            <p:sp>
              <p:nvSpPr>
                <p:cNvPr id="86" name="剪去单角的矩形 85">
                  <a:extLst>
                    <a:ext uri="{FF2B5EF4-FFF2-40B4-BE49-F238E27FC236}">
                      <a16:creationId xmlns:a16="http://schemas.microsoft.com/office/drawing/2014/main" id="{3252253F-BE04-7748-B000-DDB7B9DF16C4}"/>
                    </a:ext>
                  </a:extLst>
                </p:cNvPr>
                <p:cNvSpPr/>
                <p:nvPr/>
              </p:nvSpPr>
              <p:spPr>
                <a:xfrm>
                  <a:off x="709308" y="2321860"/>
                  <a:ext cx="2742103" cy="556355"/>
                </a:xfrm>
                <a:prstGeom prst="snip1Rect">
                  <a:avLst>
                    <a:gd name="adj" fmla="val 19045"/>
                  </a:avLst>
                </a:prstGeom>
                <a:noFill/>
                <a:ln w="635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47F2203-0460-CE4D-819F-41C3931F72A2}"/>
                    </a:ext>
                  </a:extLst>
                </p:cNvPr>
                <p:cNvSpPr txBox="1"/>
                <p:nvPr/>
              </p:nvSpPr>
              <p:spPr>
                <a:xfrm>
                  <a:off x="708987" y="2428195"/>
                  <a:ext cx="2742103" cy="252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zh-CN" altLang="en-US" sz="1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企业线下门店卡券核销数据</a:t>
                  </a:r>
                </a:p>
              </p:txBody>
            </p:sp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DB1AC666-C45C-E643-A50E-DAF2D450251A}"/>
                    </a:ext>
                  </a:extLst>
                </p:cNvPr>
                <p:cNvSpPr txBox="1"/>
                <p:nvPr/>
              </p:nvSpPr>
              <p:spPr>
                <a:xfrm>
                  <a:off x="708989" y="2619396"/>
                  <a:ext cx="2742102" cy="189246"/>
                </a:xfrm>
                <a:prstGeom prst="rect">
                  <a:avLst/>
                </a:prstGeom>
                <a:noFill/>
              </p:spPr>
              <p:txBody>
                <a:bodyPr wrap="square" numCol="2" rtlCol="0">
                  <a:spAutoFit/>
                </a:bodyPr>
                <a:lstStyle/>
                <a:p>
                  <a:pPr algn="ctr"/>
                  <a:r>
                    <a:rPr kumimoji="1" lang="zh-CN" altLang="en-US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数据标识：</a:t>
                  </a:r>
                  <a:r>
                    <a:rPr kumimoji="1" lang="en-US" altLang="zh-CN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User</a:t>
                  </a:r>
                  <a:r>
                    <a:rPr kumimoji="1" lang="zh-CN" altLang="en-US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 </a:t>
                  </a:r>
                  <a:r>
                    <a:rPr kumimoji="1" lang="en-US" altLang="zh-CN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ID</a:t>
                  </a:r>
                </a:p>
                <a:p>
                  <a:pPr algn="ctr"/>
                  <a:r>
                    <a:rPr kumimoji="1" lang="zh-CN" altLang="en-US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接入方式：</a:t>
                  </a:r>
                  <a:r>
                    <a:rPr kumimoji="1" lang="en-US" altLang="zh-CN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API</a:t>
                  </a:r>
                  <a:endParaRPr kumimoji="1" lang="zh-CN" alt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</p:grpSp>
        <p:grpSp>
          <p:nvGrpSpPr>
            <p:cNvPr id="15" name="组合 19">
              <a:extLst>
                <a:ext uri="{FF2B5EF4-FFF2-40B4-BE49-F238E27FC236}">
                  <a16:creationId xmlns:a16="http://schemas.microsoft.com/office/drawing/2014/main" id="{DD56B313-A54C-A945-9139-A4A8AB31CEBB}"/>
                </a:ext>
              </a:extLst>
            </p:cNvPr>
            <p:cNvGrpSpPr/>
            <p:nvPr/>
          </p:nvGrpSpPr>
          <p:grpSpPr>
            <a:xfrm>
              <a:off x="3436908" y="5064479"/>
              <a:ext cx="5223334" cy="369366"/>
              <a:chOff x="3735549" y="4741903"/>
              <a:chExt cx="5223334" cy="369366"/>
            </a:xfrm>
          </p:grpSpPr>
          <p:grpSp>
            <p:nvGrpSpPr>
              <p:cNvPr id="69" name="组合 73">
                <a:extLst>
                  <a:ext uri="{FF2B5EF4-FFF2-40B4-BE49-F238E27FC236}">
                    <a16:creationId xmlns:a16="http://schemas.microsoft.com/office/drawing/2014/main" id="{B7226659-7070-3143-BD00-EE12FF4D52F2}"/>
                  </a:ext>
                </a:extLst>
              </p:cNvPr>
              <p:cNvGrpSpPr/>
              <p:nvPr/>
            </p:nvGrpSpPr>
            <p:grpSpPr>
              <a:xfrm>
                <a:off x="3735549" y="4741903"/>
                <a:ext cx="2581472" cy="369366"/>
                <a:chOff x="709308" y="2508849"/>
                <a:chExt cx="2742103" cy="369366"/>
              </a:xfrm>
            </p:grpSpPr>
            <p:sp>
              <p:nvSpPr>
                <p:cNvPr id="73" name="剪去单角的矩形 72">
                  <a:extLst>
                    <a:ext uri="{FF2B5EF4-FFF2-40B4-BE49-F238E27FC236}">
                      <a16:creationId xmlns:a16="http://schemas.microsoft.com/office/drawing/2014/main" id="{73E8E4E1-B52D-0345-9569-0E319403DA02}"/>
                    </a:ext>
                  </a:extLst>
                </p:cNvPr>
                <p:cNvSpPr/>
                <p:nvPr/>
              </p:nvSpPr>
              <p:spPr>
                <a:xfrm>
                  <a:off x="709308" y="2508849"/>
                  <a:ext cx="2742103" cy="369366"/>
                </a:xfrm>
                <a:prstGeom prst="snip1Rect">
                  <a:avLst>
                    <a:gd name="adj" fmla="val 19045"/>
                  </a:avLst>
                </a:prstGeom>
                <a:noFill/>
                <a:ln w="635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74" name="文本框 73">
                  <a:extLst>
                    <a:ext uri="{FF2B5EF4-FFF2-40B4-BE49-F238E27FC236}">
                      <a16:creationId xmlns:a16="http://schemas.microsoft.com/office/drawing/2014/main" id="{C6175437-72FC-5A47-BBCB-EDC707BB3878}"/>
                    </a:ext>
                  </a:extLst>
                </p:cNvPr>
                <p:cNvSpPr txBox="1"/>
                <p:nvPr/>
              </p:nvSpPr>
              <p:spPr>
                <a:xfrm>
                  <a:off x="709308" y="2559988"/>
                  <a:ext cx="274210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zh-CN" altLang="en-US" sz="12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用户行为数据库</a:t>
                  </a:r>
                </a:p>
              </p:txBody>
            </p:sp>
          </p:grpSp>
          <p:grpSp>
            <p:nvGrpSpPr>
              <p:cNvPr id="70" name="组合 74">
                <a:extLst>
                  <a:ext uri="{FF2B5EF4-FFF2-40B4-BE49-F238E27FC236}">
                    <a16:creationId xmlns:a16="http://schemas.microsoft.com/office/drawing/2014/main" id="{1B5145E6-6373-E845-AB4F-B4D0BB323B8A}"/>
                  </a:ext>
                </a:extLst>
              </p:cNvPr>
              <p:cNvGrpSpPr/>
              <p:nvPr/>
            </p:nvGrpSpPr>
            <p:grpSpPr>
              <a:xfrm>
                <a:off x="6377411" y="4741903"/>
                <a:ext cx="2581472" cy="369366"/>
                <a:chOff x="709308" y="2508849"/>
                <a:chExt cx="2742103" cy="369366"/>
              </a:xfrm>
            </p:grpSpPr>
            <p:sp>
              <p:nvSpPr>
                <p:cNvPr id="71" name="剪去单角的矩形 70">
                  <a:extLst>
                    <a:ext uri="{FF2B5EF4-FFF2-40B4-BE49-F238E27FC236}">
                      <a16:creationId xmlns:a16="http://schemas.microsoft.com/office/drawing/2014/main" id="{718F45F6-51D6-D145-9672-63F4DBC05DF0}"/>
                    </a:ext>
                  </a:extLst>
                </p:cNvPr>
                <p:cNvSpPr/>
                <p:nvPr/>
              </p:nvSpPr>
              <p:spPr>
                <a:xfrm>
                  <a:off x="709308" y="2508849"/>
                  <a:ext cx="2742103" cy="369366"/>
                </a:xfrm>
                <a:prstGeom prst="snip1Rect">
                  <a:avLst>
                    <a:gd name="adj" fmla="val 19045"/>
                  </a:avLst>
                </a:prstGeom>
                <a:noFill/>
                <a:ln w="635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72" name="文本框 71">
                  <a:extLst>
                    <a:ext uri="{FF2B5EF4-FFF2-40B4-BE49-F238E27FC236}">
                      <a16:creationId xmlns:a16="http://schemas.microsoft.com/office/drawing/2014/main" id="{F074A827-3DAA-C944-8B05-49FC8F441513}"/>
                    </a:ext>
                  </a:extLst>
                </p:cNvPr>
                <p:cNvSpPr txBox="1"/>
                <p:nvPr/>
              </p:nvSpPr>
              <p:spPr>
                <a:xfrm>
                  <a:off x="709308" y="2559987"/>
                  <a:ext cx="274210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zh-CN" altLang="en-US" sz="12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广告营销数据库</a:t>
                  </a:r>
                </a:p>
              </p:txBody>
            </p:sp>
          </p:grp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C608477-D7C5-CB4B-9E02-834A6F286001}"/>
                </a:ext>
              </a:extLst>
            </p:cNvPr>
            <p:cNvSpPr txBox="1"/>
            <p:nvPr/>
          </p:nvSpPr>
          <p:spPr>
            <a:xfrm>
              <a:off x="3436908" y="4667726"/>
              <a:ext cx="52173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solidFill>
                    <a:srgbClr val="EB334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今日头条及其公司用户大数据</a:t>
              </a:r>
            </a:p>
          </p:txBody>
        </p:sp>
        <p:cxnSp>
          <p:nvCxnSpPr>
            <p:cNvPr id="17" name="直线连接符 16">
              <a:extLst>
                <a:ext uri="{FF2B5EF4-FFF2-40B4-BE49-F238E27FC236}">
                  <a16:creationId xmlns:a16="http://schemas.microsoft.com/office/drawing/2014/main" id="{3D5FE8C0-0290-E045-ACF3-28EE4265B0D4}"/>
                </a:ext>
              </a:extLst>
            </p:cNvPr>
            <p:cNvCxnSpPr>
              <a:cxnSpLocks/>
            </p:cNvCxnSpPr>
            <p:nvPr/>
          </p:nvCxnSpPr>
          <p:spPr>
            <a:xfrm>
              <a:off x="3336662" y="2604112"/>
              <a:ext cx="0" cy="3286827"/>
            </a:xfrm>
            <a:prstGeom prst="line">
              <a:avLst/>
            </a:prstGeom>
            <a:noFill/>
            <a:ln w="6350">
              <a:solidFill>
                <a:schemeClr val="bg1">
                  <a:lumMod val="75000"/>
                  <a:alpha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直线连接符 17">
              <a:extLst>
                <a:ext uri="{FF2B5EF4-FFF2-40B4-BE49-F238E27FC236}">
                  <a16:creationId xmlns:a16="http://schemas.microsoft.com/office/drawing/2014/main" id="{079D2025-FA07-DC44-9C97-1EE533B6E4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6909" y="4635017"/>
              <a:ext cx="5217363" cy="0"/>
            </a:xfrm>
            <a:prstGeom prst="line">
              <a:avLst/>
            </a:prstGeom>
            <a:noFill/>
            <a:ln w="6350">
              <a:solidFill>
                <a:schemeClr val="bg1">
                  <a:lumMod val="75000"/>
                  <a:alpha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9" name="剪去单角的矩形 18">
              <a:extLst>
                <a:ext uri="{FF2B5EF4-FFF2-40B4-BE49-F238E27FC236}">
                  <a16:creationId xmlns:a16="http://schemas.microsoft.com/office/drawing/2014/main" id="{2EC45A80-55BD-4F4E-9972-7922E0F577FE}"/>
                </a:ext>
              </a:extLst>
            </p:cNvPr>
            <p:cNvSpPr/>
            <p:nvPr/>
          </p:nvSpPr>
          <p:spPr>
            <a:xfrm>
              <a:off x="3434644" y="2614688"/>
              <a:ext cx="5219628" cy="1905909"/>
            </a:xfrm>
            <a:prstGeom prst="snip1Rect">
              <a:avLst>
                <a:gd name="adj" fmla="val 8697"/>
              </a:avLst>
            </a:prstGeom>
            <a:noFill/>
            <a:ln w="6350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16A8A49-1E40-8240-8960-C58C15DBE3DF}"/>
                </a:ext>
              </a:extLst>
            </p:cNvPr>
            <p:cNvSpPr txBox="1"/>
            <p:nvPr/>
          </p:nvSpPr>
          <p:spPr>
            <a:xfrm>
              <a:off x="3434644" y="2172919"/>
              <a:ext cx="5219628" cy="338554"/>
            </a:xfrm>
            <a:prstGeom prst="rect">
              <a:avLst/>
            </a:prstGeom>
            <a:solidFill>
              <a:srgbClr val="EB334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数据融合系统</a:t>
              </a:r>
            </a:p>
          </p:txBody>
        </p:sp>
        <p:sp>
          <p:nvSpPr>
            <p:cNvPr id="21" name="剪去单角的矩形 20">
              <a:extLst>
                <a:ext uri="{FF2B5EF4-FFF2-40B4-BE49-F238E27FC236}">
                  <a16:creationId xmlns:a16="http://schemas.microsoft.com/office/drawing/2014/main" id="{852FBD99-F7FF-3B4D-8C9F-7431A231BD6F}"/>
                </a:ext>
              </a:extLst>
            </p:cNvPr>
            <p:cNvSpPr/>
            <p:nvPr/>
          </p:nvSpPr>
          <p:spPr>
            <a:xfrm>
              <a:off x="3583069" y="2822905"/>
              <a:ext cx="1685742" cy="342026"/>
            </a:xfrm>
            <a:prstGeom prst="snip1Rect">
              <a:avLst>
                <a:gd name="adj" fmla="val 19045"/>
              </a:avLst>
            </a:prstGeom>
            <a:solidFill>
              <a:srgbClr val="EB334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zh-CN" altLang="en-US" sz="1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数据清洗</a:t>
              </a:r>
            </a:p>
          </p:txBody>
        </p:sp>
        <p:sp>
          <p:nvSpPr>
            <p:cNvPr id="22" name="剪去单角的矩形 21">
              <a:extLst>
                <a:ext uri="{FF2B5EF4-FFF2-40B4-BE49-F238E27FC236}">
                  <a16:creationId xmlns:a16="http://schemas.microsoft.com/office/drawing/2014/main" id="{9F94E3D9-32D6-044B-B8EF-04C5C9F5F645}"/>
                </a:ext>
              </a:extLst>
            </p:cNvPr>
            <p:cNvSpPr/>
            <p:nvPr/>
          </p:nvSpPr>
          <p:spPr>
            <a:xfrm>
              <a:off x="3583069" y="3244072"/>
              <a:ext cx="1685742" cy="342026"/>
            </a:xfrm>
            <a:prstGeom prst="snip1Rect">
              <a:avLst>
                <a:gd name="adj" fmla="val 19045"/>
              </a:avLst>
            </a:prstGeom>
            <a:solidFill>
              <a:srgbClr val="EB334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zh-CN" altLang="en-US" sz="1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结构化处理</a:t>
              </a:r>
            </a:p>
          </p:txBody>
        </p:sp>
        <p:sp>
          <p:nvSpPr>
            <p:cNvPr id="23" name="剪去单角的矩形 22">
              <a:extLst>
                <a:ext uri="{FF2B5EF4-FFF2-40B4-BE49-F238E27FC236}">
                  <a16:creationId xmlns:a16="http://schemas.microsoft.com/office/drawing/2014/main" id="{2472CFEC-CA61-8544-8E02-87ABAA7FEC58}"/>
                </a:ext>
              </a:extLst>
            </p:cNvPr>
            <p:cNvSpPr/>
            <p:nvPr/>
          </p:nvSpPr>
          <p:spPr>
            <a:xfrm>
              <a:off x="3583069" y="3665239"/>
              <a:ext cx="1685742" cy="342026"/>
            </a:xfrm>
            <a:prstGeom prst="snip1Rect">
              <a:avLst>
                <a:gd name="adj" fmla="val 19045"/>
              </a:avLst>
            </a:prstGeom>
            <a:solidFill>
              <a:srgbClr val="EB334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zh-CN" altLang="en-US" sz="1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脱敏保护</a:t>
              </a:r>
            </a:p>
          </p:txBody>
        </p:sp>
        <p:sp>
          <p:nvSpPr>
            <p:cNvPr id="24" name="剪去单角的矩形 23">
              <a:extLst>
                <a:ext uri="{FF2B5EF4-FFF2-40B4-BE49-F238E27FC236}">
                  <a16:creationId xmlns:a16="http://schemas.microsoft.com/office/drawing/2014/main" id="{1BD5790F-7AC1-514A-9FF0-704F3FDBC2A5}"/>
                </a:ext>
              </a:extLst>
            </p:cNvPr>
            <p:cNvSpPr/>
            <p:nvPr/>
          </p:nvSpPr>
          <p:spPr>
            <a:xfrm>
              <a:off x="3583069" y="4086406"/>
              <a:ext cx="1685742" cy="342026"/>
            </a:xfrm>
            <a:prstGeom prst="snip1Rect">
              <a:avLst>
                <a:gd name="adj" fmla="val 19045"/>
              </a:avLst>
            </a:prstGeom>
            <a:solidFill>
              <a:srgbClr val="EB334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zh-CN" altLang="en-US" sz="1200" b="1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</a:t>
              </a:r>
              <a:r>
                <a:rPr kumimoji="1" lang="en-US" altLang="zh-CN" sz="1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Mapping</a:t>
              </a:r>
              <a:endParaRPr kumimoji="1"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Shape 3718">
              <a:extLst>
                <a:ext uri="{FF2B5EF4-FFF2-40B4-BE49-F238E27FC236}">
                  <a16:creationId xmlns:a16="http://schemas.microsoft.com/office/drawing/2014/main" id="{637C1556-5B24-474A-955C-C9CF790E8741}"/>
                </a:ext>
              </a:extLst>
            </p:cNvPr>
            <p:cNvSpPr/>
            <p:nvPr/>
          </p:nvSpPr>
          <p:spPr>
            <a:xfrm>
              <a:off x="6938464" y="3332752"/>
              <a:ext cx="527853" cy="52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727"/>
                  </a:moveTo>
                  <a:lnTo>
                    <a:pt x="982" y="14727"/>
                  </a:ln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9" y="982"/>
                    <a:pt x="20618" y="1422"/>
                    <a:pt x="20618" y="1964"/>
                  </a:cubicBezTo>
                  <a:cubicBezTo>
                    <a:pt x="20618" y="1964"/>
                    <a:pt x="20618" y="14727"/>
                    <a:pt x="20618" y="14727"/>
                  </a:cubicBezTo>
                  <a:close/>
                  <a:moveTo>
                    <a:pt x="20618" y="16691"/>
                  </a:moveTo>
                  <a:cubicBezTo>
                    <a:pt x="20618" y="17233"/>
                    <a:pt x="20179" y="17673"/>
                    <a:pt x="19636" y="17673"/>
                  </a:cubicBezTo>
                  <a:lnTo>
                    <a:pt x="1964" y="17673"/>
                  </a:lnTo>
                  <a:cubicBezTo>
                    <a:pt x="1421" y="17673"/>
                    <a:pt x="982" y="17233"/>
                    <a:pt x="982" y="16691"/>
                  </a:cubicBezTo>
                  <a:lnTo>
                    <a:pt x="982" y="15709"/>
                  </a:lnTo>
                  <a:lnTo>
                    <a:pt x="20618" y="15709"/>
                  </a:lnTo>
                  <a:cubicBezTo>
                    <a:pt x="20618" y="15709"/>
                    <a:pt x="20618" y="16691"/>
                    <a:pt x="20618" y="16691"/>
                  </a:cubicBezTo>
                  <a:close/>
                  <a:moveTo>
                    <a:pt x="11782" y="20618"/>
                  </a:moveTo>
                  <a:lnTo>
                    <a:pt x="9818" y="20618"/>
                  </a:lnTo>
                  <a:lnTo>
                    <a:pt x="9818" y="18655"/>
                  </a:lnTo>
                  <a:lnTo>
                    <a:pt x="11782" y="18655"/>
                  </a:lnTo>
                  <a:cubicBezTo>
                    <a:pt x="11782" y="18655"/>
                    <a:pt x="11782" y="20618"/>
                    <a:pt x="11782" y="20618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6691"/>
                  </a:lnTo>
                  <a:cubicBezTo>
                    <a:pt x="0" y="17775"/>
                    <a:pt x="879" y="18655"/>
                    <a:pt x="1964" y="18655"/>
                  </a:cubicBezTo>
                  <a:lnTo>
                    <a:pt x="8836" y="18655"/>
                  </a:lnTo>
                  <a:lnTo>
                    <a:pt x="8836" y="20618"/>
                  </a:lnTo>
                  <a:lnTo>
                    <a:pt x="7364" y="20618"/>
                  </a:lnTo>
                  <a:cubicBezTo>
                    <a:pt x="7093" y="20618"/>
                    <a:pt x="6873" y="20838"/>
                    <a:pt x="6873" y="21109"/>
                  </a:cubicBezTo>
                  <a:cubicBezTo>
                    <a:pt x="6873" y="21380"/>
                    <a:pt x="7093" y="21600"/>
                    <a:pt x="7364" y="21600"/>
                  </a:cubicBezTo>
                  <a:lnTo>
                    <a:pt x="14236" y="21600"/>
                  </a:lnTo>
                  <a:cubicBezTo>
                    <a:pt x="14507" y="21600"/>
                    <a:pt x="14727" y="21380"/>
                    <a:pt x="14727" y="21109"/>
                  </a:cubicBezTo>
                  <a:cubicBezTo>
                    <a:pt x="14727" y="20838"/>
                    <a:pt x="14507" y="20618"/>
                    <a:pt x="14236" y="20618"/>
                  </a:cubicBezTo>
                  <a:lnTo>
                    <a:pt x="12764" y="20618"/>
                  </a:lnTo>
                  <a:lnTo>
                    <a:pt x="12764" y="18655"/>
                  </a:lnTo>
                  <a:lnTo>
                    <a:pt x="19636" y="18655"/>
                  </a:lnTo>
                  <a:cubicBezTo>
                    <a:pt x="20721" y="18655"/>
                    <a:pt x="21600" y="17775"/>
                    <a:pt x="21600" y="16691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0774" y="5201"/>
                  </a:moveTo>
                  <a:cubicBezTo>
                    <a:pt x="10711" y="5093"/>
                    <a:pt x="10614" y="5023"/>
                    <a:pt x="10504" y="4986"/>
                  </a:cubicBezTo>
                  <a:lnTo>
                    <a:pt x="10517" y="4938"/>
                  </a:lnTo>
                  <a:cubicBezTo>
                    <a:pt x="10483" y="4941"/>
                    <a:pt x="10451" y="4949"/>
                    <a:pt x="10419" y="4957"/>
                  </a:cubicBezTo>
                  <a:lnTo>
                    <a:pt x="8464" y="4434"/>
                  </a:lnTo>
                  <a:cubicBezTo>
                    <a:pt x="8343" y="4401"/>
                    <a:pt x="8209" y="4414"/>
                    <a:pt x="8091" y="4482"/>
                  </a:cubicBezTo>
                  <a:cubicBezTo>
                    <a:pt x="7856" y="4618"/>
                    <a:pt x="7776" y="4918"/>
                    <a:pt x="7912" y="5153"/>
                  </a:cubicBezTo>
                  <a:cubicBezTo>
                    <a:pt x="7979" y="5271"/>
                    <a:pt x="8088" y="5349"/>
                    <a:pt x="8210" y="5382"/>
                  </a:cubicBezTo>
                  <a:lnTo>
                    <a:pt x="8964" y="5584"/>
                  </a:lnTo>
                  <a:cubicBezTo>
                    <a:pt x="8292" y="6116"/>
                    <a:pt x="7855" y="6927"/>
                    <a:pt x="7855" y="7855"/>
                  </a:cubicBezTo>
                  <a:cubicBezTo>
                    <a:pt x="7855" y="9081"/>
                    <a:pt x="8605" y="10131"/>
                    <a:pt x="9671" y="10574"/>
                  </a:cubicBezTo>
                  <a:lnTo>
                    <a:pt x="9934" y="9609"/>
                  </a:lnTo>
                  <a:cubicBezTo>
                    <a:pt x="9286" y="9289"/>
                    <a:pt x="8836" y="8627"/>
                    <a:pt x="8836" y="7855"/>
                  </a:cubicBezTo>
                  <a:cubicBezTo>
                    <a:pt x="8836" y="7221"/>
                    <a:pt x="9142" y="6666"/>
                    <a:pt x="9609" y="6309"/>
                  </a:cubicBezTo>
                  <a:lnTo>
                    <a:pt x="9335" y="7331"/>
                  </a:lnTo>
                  <a:cubicBezTo>
                    <a:pt x="9303" y="7453"/>
                    <a:pt x="9316" y="7586"/>
                    <a:pt x="9384" y="7704"/>
                  </a:cubicBezTo>
                  <a:cubicBezTo>
                    <a:pt x="9520" y="7939"/>
                    <a:pt x="9820" y="8019"/>
                    <a:pt x="10055" y="7883"/>
                  </a:cubicBezTo>
                  <a:cubicBezTo>
                    <a:pt x="10172" y="7815"/>
                    <a:pt x="10251" y="7707"/>
                    <a:pt x="10284" y="7585"/>
                  </a:cubicBezTo>
                  <a:lnTo>
                    <a:pt x="10823" y="5574"/>
                  </a:lnTo>
                  <a:cubicBezTo>
                    <a:pt x="10855" y="5452"/>
                    <a:pt x="10841" y="5319"/>
                    <a:pt x="10774" y="5201"/>
                  </a:cubicBezTo>
                  <a:moveTo>
                    <a:pt x="13421" y="10344"/>
                  </a:moveTo>
                  <a:lnTo>
                    <a:pt x="12630" y="10132"/>
                  </a:lnTo>
                  <a:cubicBezTo>
                    <a:pt x="13306" y="9599"/>
                    <a:pt x="13745" y="8785"/>
                    <a:pt x="13745" y="7855"/>
                  </a:cubicBezTo>
                  <a:cubicBezTo>
                    <a:pt x="13745" y="6644"/>
                    <a:pt x="13013" y="5604"/>
                    <a:pt x="11967" y="5153"/>
                  </a:cubicBezTo>
                  <a:lnTo>
                    <a:pt x="11702" y="6121"/>
                  </a:lnTo>
                  <a:cubicBezTo>
                    <a:pt x="12330" y="6448"/>
                    <a:pt x="12764" y="7098"/>
                    <a:pt x="12764" y="7855"/>
                  </a:cubicBezTo>
                  <a:cubicBezTo>
                    <a:pt x="12764" y="8468"/>
                    <a:pt x="12477" y="9008"/>
                    <a:pt x="12035" y="9366"/>
                  </a:cubicBezTo>
                  <a:lnTo>
                    <a:pt x="12295" y="8394"/>
                  </a:lnTo>
                  <a:cubicBezTo>
                    <a:pt x="12328" y="8273"/>
                    <a:pt x="12314" y="8139"/>
                    <a:pt x="12246" y="8021"/>
                  </a:cubicBezTo>
                  <a:cubicBezTo>
                    <a:pt x="12111" y="7786"/>
                    <a:pt x="11811" y="7706"/>
                    <a:pt x="11576" y="7842"/>
                  </a:cubicBezTo>
                  <a:cubicBezTo>
                    <a:pt x="11458" y="7910"/>
                    <a:pt x="11380" y="8019"/>
                    <a:pt x="11347" y="8140"/>
                  </a:cubicBezTo>
                  <a:lnTo>
                    <a:pt x="10808" y="10152"/>
                  </a:lnTo>
                  <a:lnTo>
                    <a:pt x="10808" y="10152"/>
                  </a:lnTo>
                  <a:cubicBezTo>
                    <a:pt x="10776" y="10274"/>
                    <a:pt x="10789" y="10407"/>
                    <a:pt x="10857" y="10524"/>
                  </a:cubicBezTo>
                  <a:cubicBezTo>
                    <a:pt x="10920" y="10634"/>
                    <a:pt x="11021" y="10706"/>
                    <a:pt x="11133" y="10742"/>
                  </a:cubicBezTo>
                  <a:lnTo>
                    <a:pt x="11126" y="10767"/>
                  </a:lnTo>
                  <a:cubicBezTo>
                    <a:pt x="11142" y="10765"/>
                    <a:pt x="11157" y="10762"/>
                    <a:pt x="11173" y="10758"/>
                  </a:cubicBezTo>
                  <a:lnTo>
                    <a:pt x="13167" y="11292"/>
                  </a:lnTo>
                  <a:cubicBezTo>
                    <a:pt x="13288" y="11324"/>
                    <a:pt x="13422" y="11311"/>
                    <a:pt x="13540" y="11243"/>
                  </a:cubicBezTo>
                  <a:cubicBezTo>
                    <a:pt x="13775" y="11107"/>
                    <a:pt x="13855" y="10807"/>
                    <a:pt x="13719" y="10573"/>
                  </a:cubicBezTo>
                  <a:cubicBezTo>
                    <a:pt x="13651" y="10455"/>
                    <a:pt x="13542" y="10376"/>
                    <a:pt x="13421" y="10344"/>
                  </a:cubicBezTo>
                </a:path>
              </a:pathLst>
            </a:custGeom>
            <a:solidFill>
              <a:srgbClr val="EB334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A401827-0F63-4644-AF78-84CF802263B4}"/>
                </a:ext>
              </a:extLst>
            </p:cNvPr>
            <p:cNvSpPr txBox="1"/>
            <p:nvPr/>
          </p:nvSpPr>
          <p:spPr>
            <a:xfrm>
              <a:off x="6703617" y="3896984"/>
              <a:ext cx="9975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机器学习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8E784EE-DCEF-5A46-86AF-89C13F3B1E99}"/>
                </a:ext>
              </a:extLst>
            </p:cNvPr>
            <p:cNvSpPr txBox="1"/>
            <p:nvPr/>
          </p:nvSpPr>
          <p:spPr>
            <a:xfrm>
              <a:off x="7564989" y="3896984"/>
              <a:ext cx="9975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人群建模</a:t>
              </a:r>
            </a:p>
          </p:txBody>
        </p:sp>
        <p:sp>
          <p:nvSpPr>
            <p:cNvPr id="30" name="Shape 3690">
              <a:extLst>
                <a:ext uri="{FF2B5EF4-FFF2-40B4-BE49-F238E27FC236}">
                  <a16:creationId xmlns:a16="http://schemas.microsoft.com/office/drawing/2014/main" id="{23FC73AB-B8F5-B448-B9E2-3850E89054B0}"/>
                </a:ext>
              </a:extLst>
            </p:cNvPr>
            <p:cNvSpPr/>
            <p:nvPr/>
          </p:nvSpPr>
          <p:spPr>
            <a:xfrm>
              <a:off x="7736653" y="3325129"/>
              <a:ext cx="609427" cy="498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0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3"/>
                    <a:pt x="8380" y="7241"/>
                    <a:pt x="8380" y="7241"/>
                  </a:cubicBezTo>
                  <a:cubicBezTo>
                    <a:pt x="8112" y="6504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2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6"/>
                    <a:pt x="12890" y="2039"/>
                    <a:pt x="13313" y="3272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3"/>
                  </a:cubicBezTo>
                  <a:cubicBezTo>
                    <a:pt x="13386" y="9109"/>
                    <a:pt x="13260" y="9535"/>
                    <a:pt x="13227" y="9619"/>
                  </a:cubicBezTo>
                  <a:cubicBezTo>
                    <a:pt x="13219" y="9631"/>
                    <a:pt x="13101" y="9813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0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2"/>
                  </a:cubicBezTo>
                  <a:cubicBezTo>
                    <a:pt x="13957" y="10422"/>
                    <a:pt x="14531" y="9808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4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80"/>
                  </a:cubicBezTo>
                  <a:cubicBezTo>
                    <a:pt x="6540" y="5169"/>
                    <a:pt x="7179" y="6892"/>
                    <a:pt x="7494" y="7758"/>
                  </a:cubicBezTo>
                  <a:cubicBezTo>
                    <a:pt x="7110" y="9740"/>
                    <a:pt x="7642" y="10422"/>
                    <a:pt x="7642" y="10422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7"/>
                  </a:moveTo>
                  <a:cubicBezTo>
                    <a:pt x="19516" y="15007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4"/>
                  </a:cubicBezTo>
                  <a:cubicBezTo>
                    <a:pt x="19388" y="7760"/>
                    <a:pt x="19900" y="6420"/>
                    <a:pt x="19470" y="5184"/>
                  </a:cubicBezTo>
                  <a:cubicBezTo>
                    <a:pt x="18974" y="3713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4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1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6"/>
                    <a:pt x="17332" y="3919"/>
                  </a:cubicBezTo>
                  <a:cubicBezTo>
                    <a:pt x="17375" y="3953"/>
                    <a:pt x="17421" y="3983"/>
                    <a:pt x="17467" y="4007"/>
                  </a:cubicBezTo>
                  <a:cubicBezTo>
                    <a:pt x="17950" y="4265"/>
                    <a:pt x="18131" y="4361"/>
                    <a:pt x="18562" y="5641"/>
                  </a:cubicBezTo>
                  <a:cubicBezTo>
                    <a:pt x="18822" y="6387"/>
                    <a:pt x="18452" y="7378"/>
                    <a:pt x="18253" y="7910"/>
                  </a:cubicBezTo>
                  <a:cubicBezTo>
                    <a:pt x="18161" y="8155"/>
                    <a:pt x="18130" y="8457"/>
                    <a:pt x="18182" y="8719"/>
                  </a:cubicBezTo>
                  <a:cubicBezTo>
                    <a:pt x="18316" y="9392"/>
                    <a:pt x="18254" y="9707"/>
                    <a:pt x="18232" y="9784"/>
                  </a:cubicBezTo>
                  <a:cubicBezTo>
                    <a:pt x="18230" y="9789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2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7"/>
                    <a:pt x="19516" y="15007"/>
                  </a:cubicBezTo>
                  <a:moveTo>
                    <a:pt x="2371" y="16155"/>
                  </a:moveTo>
                  <a:cubicBezTo>
                    <a:pt x="3030" y="15932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9"/>
                    <a:pt x="3367" y="9784"/>
                  </a:cubicBezTo>
                  <a:cubicBezTo>
                    <a:pt x="3346" y="9707"/>
                    <a:pt x="3283" y="9392"/>
                    <a:pt x="3418" y="8719"/>
                  </a:cubicBezTo>
                  <a:cubicBezTo>
                    <a:pt x="3470" y="8457"/>
                    <a:pt x="3439" y="8155"/>
                    <a:pt x="3347" y="7910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1"/>
                    <a:pt x="3649" y="4265"/>
                    <a:pt x="4133" y="4007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6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4"/>
                  </a:cubicBezTo>
                  <a:cubicBezTo>
                    <a:pt x="6045" y="3548"/>
                    <a:pt x="6096" y="3341"/>
                    <a:pt x="6165" y="3133"/>
                  </a:cubicBezTo>
                  <a:cubicBezTo>
                    <a:pt x="6225" y="2950"/>
                    <a:pt x="6289" y="2793"/>
                    <a:pt x="6351" y="2631"/>
                  </a:cubicBezTo>
                  <a:cubicBezTo>
                    <a:pt x="6046" y="2469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3"/>
                    <a:pt x="2130" y="5184"/>
                  </a:cubicBezTo>
                  <a:cubicBezTo>
                    <a:pt x="1700" y="6420"/>
                    <a:pt x="2212" y="7760"/>
                    <a:pt x="2464" y="8434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7"/>
                    <a:pt x="2084" y="15007"/>
                  </a:cubicBezTo>
                  <a:cubicBezTo>
                    <a:pt x="1191" y="15387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EB334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右箭头 30">
              <a:extLst>
                <a:ext uri="{FF2B5EF4-FFF2-40B4-BE49-F238E27FC236}">
                  <a16:creationId xmlns:a16="http://schemas.microsoft.com/office/drawing/2014/main" id="{B6519775-BD3A-2B44-AA5C-C550FA583500}"/>
                </a:ext>
              </a:extLst>
            </p:cNvPr>
            <p:cNvSpPr/>
            <p:nvPr/>
          </p:nvSpPr>
          <p:spPr>
            <a:xfrm>
              <a:off x="3266388" y="3837281"/>
              <a:ext cx="196069" cy="238235"/>
            </a:xfrm>
            <a:prstGeom prst="rightArrow">
              <a:avLst/>
            </a:prstGeom>
            <a:solidFill>
              <a:srgbClr val="EB3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2" name="右箭头 31">
              <a:extLst>
                <a:ext uri="{FF2B5EF4-FFF2-40B4-BE49-F238E27FC236}">
                  <a16:creationId xmlns:a16="http://schemas.microsoft.com/office/drawing/2014/main" id="{4319F7B8-3E3C-8B46-B4FE-F90BA84F799E}"/>
                </a:ext>
              </a:extLst>
            </p:cNvPr>
            <p:cNvSpPr/>
            <p:nvPr/>
          </p:nvSpPr>
          <p:spPr>
            <a:xfrm rot="16200000">
              <a:off x="5947555" y="4456511"/>
              <a:ext cx="196069" cy="238235"/>
            </a:xfrm>
            <a:prstGeom prst="rightArrow">
              <a:avLst/>
            </a:prstGeom>
            <a:solidFill>
              <a:srgbClr val="EB3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2399AD50-001B-3B4B-9F50-1FCB371B83FE}"/>
                </a:ext>
              </a:extLst>
            </p:cNvPr>
            <p:cNvSpPr txBox="1"/>
            <p:nvPr/>
          </p:nvSpPr>
          <p:spPr>
            <a:xfrm>
              <a:off x="8904126" y="4680525"/>
              <a:ext cx="23413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solidFill>
                    <a:srgbClr val="EB334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合作第三方大数据</a:t>
              </a:r>
            </a:p>
          </p:txBody>
        </p: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78434512-F06C-5D4D-8298-810F8A3BA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0083" y="5148271"/>
              <a:ext cx="388731" cy="388731"/>
            </a:xfrm>
            <a:prstGeom prst="rect">
              <a:avLst/>
            </a:prstGeom>
          </p:spPr>
        </p:pic>
        <p:sp>
          <p:nvSpPr>
            <p:cNvPr id="35" name="剪去单角的矩形 34">
              <a:extLst>
                <a:ext uri="{FF2B5EF4-FFF2-40B4-BE49-F238E27FC236}">
                  <a16:creationId xmlns:a16="http://schemas.microsoft.com/office/drawing/2014/main" id="{0B5E7138-CCA1-7741-A358-1411080FC0F8}"/>
                </a:ext>
              </a:extLst>
            </p:cNvPr>
            <p:cNvSpPr/>
            <p:nvPr/>
          </p:nvSpPr>
          <p:spPr>
            <a:xfrm>
              <a:off x="8910097" y="5063566"/>
              <a:ext cx="2369234" cy="817495"/>
            </a:xfrm>
            <a:prstGeom prst="snip1Rect">
              <a:avLst>
                <a:gd name="adj" fmla="val 19045"/>
              </a:avLst>
            </a:prstGeom>
            <a:noFill/>
            <a:ln w="6350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cxnSp>
          <p:nvCxnSpPr>
            <p:cNvPr id="36" name="直线连接符 35">
              <a:extLst>
                <a:ext uri="{FF2B5EF4-FFF2-40B4-BE49-F238E27FC236}">
                  <a16:creationId xmlns:a16="http://schemas.microsoft.com/office/drawing/2014/main" id="{7BF13865-BF92-A547-9CD0-D4B0B4647792}"/>
                </a:ext>
              </a:extLst>
            </p:cNvPr>
            <p:cNvCxnSpPr>
              <a:cxnSpLocks/>
            </p:cNvCxnSpPr>
            <p:nvPr/>
          </p:nvCxnSpPr>
          <p:spPr>
            <a:xfrm>
              <a:off x="8775690" y="2604112"/>
              <a:ext cx="0" cy="1916485"/>
            </a:xfrm>
            <a:prstGeom prst="line">
              <a:avLst/>
            </a:prstGeom>
            <a:noFill/>
            <a:ln w="6350">
              <a:solidFill>
                <a:schemeClr val="bg1">
                  <a:lumMod val="75000"/>
                  <a:alpha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直线连接符 36">
              <a:extLst>
                <a:ext uri="{FF2B5EF4-FFF2-40B4-BE49-F238E27FC236}">
                  <a16:creationId xmlns:a16="http://schemas.microsoft.com/office/drawing/2014/main" id="{55BDD94F-E877-D048-AB56-0A4A14D916D4}"/>
                </a:ext>
              </a:extLst>
            </p:cNvPr>
            <p:cNvCxnSpPr>
              <a:cxnSpLocks/>
            </p:cNvCxnSpPr>
            <p:nvPr/>
          </p:nvCxnSpPr>
          <p:spPr>
            <a:xfrm>
              <a:off x="8775690" y="4705537"/>
              <a:ext cx="0" cy="1185402"/>
            </a:xfrm>
            <a:prstGeom prst="line">
              <a:avLst/>
            </a:prstGeom>
            <a:noFill/>
            <a:ln w="6350">
              <a:solidFill>
                <a:schemeClr val="bg1">
                  <a:lumMod val="75000"/>
                  <a:alpha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AF2CF59A-B375-2443-9838-14D00F3EE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98800" y="5230872"/>
              <a:ext cx="825300" cy="23832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6F16EAC3-9543-3B46-96F3-E4D8CE406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7949" y="5512711"/>
              <a:ext cx="807002" cy="260057"/>
            </a:xfrm>
            <a:prstGeom prst="rect">
              <a:avLst/>
            </a:prstGeom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9C2CC29E-7E82-2A46-A9B7-C6744FBB7D8A}"/>
                </a:ext>
              </a:extLst>
            </p:cNvPr>
            <p:cNvSpPr txBox="1"/>
            <p:nvPr/>
          </p:nvSpPr>
          <p:spPr>
            <a:xfrm>
              <a:off x="10615131" y="5267416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……</a:t>
              </a:r>
              <a:endParaRPr kumimoji="1"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右箭头 40">
              <a:extLst>
                <a:ext uri="{FF2B5EF4-FFF2-40B4-BE49-F238E27FC236}">
                  <a16:creationId xmlns:a16="http://schemas.microsoft.com/office/drawing/2014/main" id="{BCD7B4A3-A427-6F4F-AC48-6513059562BB}"/>
                </a:ext>
              </a:extLst>
            </p:cNvPr>
            <p:cNvSpPr/>
            <p:nvPr/>
          </p:nvSpPr>
          <p:spPr>
            <a:xfrm rot="12481036">
              <a:off x="8614740" y="4437472"/>
              <a:ext cx="196069" cy="238235"/>
            </a:xfrm>
            <a:prstGeom prst="rightArrow">
              <a:avLst/>
            </a:prstGeom>
            <a:solidFill>
              <a:srgbClr val="EB3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2241E4F6-7839-C64F-B2E6-64834D92DB4E}"/>
                </a:ext>
              </a:extLst>
            </p:cNvPr>
            <p:cNvSpPr txBox="1"/>
            <p:nvPr/>
          </p:nvSpPr>
          <p:spPr>
            <a:xfrm>
              <a:off x="8856338" y="2172324"/>
              <a:ext cx="2389094" cy="338554"/>
            </a:xfrm>
            <a:prstGeom prst="rect">
              <a:avLst/>
            </a:prstGeom>
            <a:solidFill>
              <a:srgbClr val="EB334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数据应用</a:t>
              </a:r>
            </a:p>
          </p:txBody>
        </p:sp>
        <p:sp>
          <p:nvSpPr>
            <p:cNvPr id="43" name="右箭头 42">
              <a:extLst>
                <a:ext uri="{FF2B5EF4-FFF2-40B4-BE49-F238E27FC236}">
                  <a16:creationId xmlns:a16="http://schemas.microsoft.com/office/drawing/2014/main" id="{8EFDE9BA-61AE-C848-AA68-87738E56913A}"/>
                </a:ext>
              </a:extLst>
            </p:cNvPr>
            <p:cNvSpPr/>
            <p:nvPr/>
          </p:nvSpPr>
          <p:spPr>
            <a:xfrm>
              <a:off x="8707257" y="3397222"/>
              <a:ext cx="196069" cy="238235"/>
            </a:xfrm>
            <a:prstGeom prst="rightArrow">
              <a:avLst/>
            </a:prstGeom>
            <a:solidFill>
              <a:srgbClr val="EB3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剪去单角的矩形 43">
              <a:extLst>
                <a:ext uri="{FF2B5EF4-FFF2-40B4-BE49-F238E27FC236}">
                  <a16:creationId xmlns:a16="http://schemas.microsoft.com/office/drawing/2014/main" id="{80673562-5794-7C4C-8E75-938F039D06DE}"/>
                </a:ext>
              </a:extLst>
            </p:cNvPr>
            <p:cNvSpPr/>
            <p:nvPr/>
          </p:nvSpPr>
          <p:spPr>
            <a:xfrm>
              <a:off x="8908259" y="2614688"/>
              <a:ext cx="2386800" cy="570452"/>
            </a:xfrm>
            <a:prstGeom prst="snip1Rect">
              <a:avLst>
                <a:gd name="adj" fmla="val 19045"/>
              </a:avLst>
            </a:prstGeom>
            <a:noFill/>
            <a:ln w="6350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229D573E-2AAF-4343-BC73-35C7D44715EA}"/>
                </a:ext>
              </a:extLst>
            </p:cNvPr>
            <p:cNvSpPr txBox="1"/>
            <p:nvPr/>
          </p:nvSpPr>
          <p:spPr>
            <a:xfrm>
              <a:off x="8901455" y="2752142"/>
              <a:ext cx="2386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Dashboard</a:t>
              </a:r>
              <a:r>
                <a:rPr kumimoji="1"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可视化分析</a:t>
              </a:r>
            </a:p>
          </p:txBody>
        </p:sp>
        <p:sp>
          <p:nvSpPr>
            <p:cNvPr id="46" name="剪去单角的矩形 45">
              <a:extLst>
                <a:ext uri="{FF2B5EF4-FFF2-40B4-BE49-F238E27FC236}">
                  <a16:creationId xmlns:a16="http://schemas.microsoft.com/office/drawing/2014/main" id="{817A95BA-981F-264C-89AB-609DD4451265}"/>
                </a:ext>
              </a:extLst>
            </p:cNvPr>
            <p:cNvSpPr/>
            <p:nvPr/>
          </p:nvSpPr>
          <p:spPr>
            <a:xfrm>
              <a:off x="8901455" y="3278118"/>
              <a:ext cx="2386791" cy="573508"/>
            </a:xfrm>
            <a:prstGeom prst="snip1Rect">
              <a:avLst>
                <a:gd name="adj" fmla="val 19045"/>
              </a:avLst>
            </a:prstGeom>
            <a:noFill/>
            <a:ln w="6350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85A85985-6B18-9841-A940-E2A2F3213C6F}"/>
                </a:ext>
              </a:extLst>
            </p:cNvPr>
            <p:cNvSpPr txBox="1"/>
            <p:nvPr/>
          </p:nvSpPr>
          <p:spPr>
            <a:xfrm>
              <a:off x="8892543" y="3411719"/>
              <a:ext cx="23867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广告投放平台</a:t>
              </a:r>
            </a:p>
          </p:txBody>
        </p:sp>
        <p:sp>
          <p:nvSpPr>
            <p:cNvPr id="48" name="剪去单角的矩形 47">
              <a:extLst>
                <a:ext uri="{FF2B5EF4-FFF2-40B4-BE49-F238E27FC236}">
                  <a16:creationId xmlns:a16="http://schemas.microsoft.com/office/drawing/2014/main" id="{41A5AC32-0076-EC4A-B9CA-70043B6DF0C4}"/>
                </a:ext>
              </a:extLst>
            </p:cNvPr>
            <p:cNvSpPr/>
            <p:nvPr/>
          </p:nvSpPr>
          <p:spPr>
            <a:xfrm>
              <a:off x="8908259" y="3930624"/>
              <a:ext cx="2379987" cy="574311"/>
            </a:xfrm>
            <a:prstGeom prst="snip1Rect">
              <a:avLst>
                <a:gd name="adj" fmla="val 19045"/>
              </a:avLst>
            </a:prstGeom>
            <a:noFill/>
            <a:ln w="6350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1F969EC0-5AC9-F34E-9269-E26499DB4328}"/>
                </a:ext>
              </a:extLst>
            </p:cNvPr>
            <p:cNvSpPr txBox="1"/>
            <p:nvPr/>
          </p:nvSpPr>
          <p:spPr>
            <a:xfrm>
              <a:off x="8908259" y="4084796"/>
              <a:ext cx="238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Marketing</a:t>
              </a:r>
              <a:r>
                <a:rPr kumimoji="1"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CN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API</a:t>
              </a:r>
              <a:endParaRPr kumimoji="1"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50" name="直线连接符 49">
              <a:extLst>
                <a:ext uri="{FF2B5EF4-FFF2-40B4-BE49-F238E27FC236}">
                  <a16:creationId xmlns:a16="http://schemas.microsoft.com/office/drawing/2014/main" id="{1AC03705-A193-B14A-B2D3-8FF3EBD869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01455" y="4631374"/>
              <a:ext cx="2435517" cy="0"/>
            </a:xfrm>
            <a:prstGeom prst="line">
              <a:avLst/>
            </a:prstGeom>
            <a:noFill/>
            <a:ln w="6350">
              <a:solidFill>
                <a:schemeClr val="bg1">
                  <a:lumMod val="75000"/>
                  <a:alpha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5" name="矩形 104"/>
            <p:cNvSpPr/>
            <p:nvPr/>
          </p:nvSpPr>
          <p:spPr>
            <a:xfrm>
              <a:off x="828924" y="3820583"/>
              <a:ext cx="142058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数据标识：</a:t>
              </a:r>
              <a:r>
                <a:rPr kumimoji="1"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IDFA/IMEI</a:t>
              </a:r>
              <a:r>
                <a:rPr kumimoji="1"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</a:t>
              </a:r>
              <a:endParaRPr kumimoji="1"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6" name="矩形 105"/>
            <p:cNvSpPr/>
            <p:nvPr/>
          </p:nvSpPr>
          <p:spPr>
            <a:xfrm>
              <a:off x="2045617" y="3833283"/>
              <a:ext cx="1226618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mr-I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接入方式：</a:t>
              </a:r>
              <a:r>
                <a:rPr kumimoji="1" lang="mr-IN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SDK/API</a:t>
              </a:r>
            </a:p>
          </p:txBody>
        </p:sp>
        <p:grpSp>
          <p:nvGrpSpPr>
            <p:cNvPr id="90" name="组 89"/>
            <p:cNvGrpSpPr/>
            <p:nvPr/>
          </p:nvGrpSpPr>
          <p:grpSpPr>
            <a:xfrm>
              <a:off x="3436908" y="5504315"/>
              <a:ext cx="5212963" cy="386751"/>
              <a:chOff x="3436908" y="5504315"/>
              <a:chExt cx="5212963" cy="386751"/>
            </a:xfrm>
          </p:grpSpPr>
          <p:pic>
            <p:nvPicPr>
              <p:cNvPr id="75" name="图片 74">
                <a:extLst>
                  <a:ext uri="{FF2B5EF4-FFF2-40B4-BE49-F238E27FC236}">
                    <a16:creationId xmlns:a16="http://schemas.microsoft.com/office/drawing/2014/main" id="{22151EF2-C710-5E4E-ACC0-D235E40C6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6908" y="5504989"/>
                <a:ext cx="376985" cy="376985"/>
              </a:xfrm>
              <a:prstGeom prst="rect">
                <a:avLst/>
              </a:prstGeom>
            </p:spPr>
          </p:pic>
          <p:pic>
            <p:nvPicPr>
              <p:cNvPr id="77" name="图片 76">
                <a:extLst>
                  <a:ext uri="{FF2B5EF4-FFF2-40B4-BE49-F238E27FC236}">
                    <a16:creationId xmlns:a16="http://schemas.microsoft.com/office/drawing/2014/main" id="{2B3B5D8B-FBAD-E841-B1B4-FA0494BEBB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68" t="5138" r="5494" b="5800"/>
              <a:stretch/>
            </p:blipFill>
            <p:spPr>
              <a:xfrm>
                <a:off x="7735247" y="5504989"/>
                <a:ext cx="377307" cy="376985"/>
              </a:xfrm>
              <a:prstGeom prst="rect">
                <a:avLst/>
              </a:prstGeom>
            </p:spPr>
          </p:pic>
          <p:pic>
            <p:nvPicPr>
              <p:cNvPr id="78" name="图片 77">
                <a:extLst>
                  <a:ext uri="{FF2B5EF4-FFF2-40B4-BE49-F238E27FC236}">
                    <a16:creationId xmlns:a16="http://schemas.microsoft.com/office/drawing/2014/main" id="{0ADF528F-C1CD-4B4A-8E6E-3BDC2C42E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74547" y="5504989"/>
                <a:ext cx="376985" cy="376985"/>
              </a:xfrm>
              <a:prstGeom prst="rect">
                <a:avLst/>
              </a:prstGeom>
            </p:spPr>
          </p:pic>
          <p:pic>
            <p:nvPicPr>
              <p:cNvPr id="79" name="图片 78">
                <a:extLst>
                  <a:ext uri="{FF2B5EF4-FFF2-40B4-BE49-F238E27FC236}">
                    <a16:creationId xmlns:a16="http://schemas.microsoft.com/office/drawing/2014/main" id="{844C206A-6ECB-AD42-9375-1EA5C06396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5" t="3264" r="5520" b="3313"/>
              <a:stretch/>
            </p:blipFill>
            <p:spPr>
              <a:xfrm>
                <a:off x="4512186" y="5514081"/>
                <a:ext cx="374212" cy="376985"/>
              </a:xfrm>
              <a:prstGeom prst="rect">
                <a:avLst/>
              </a:prstGeom>
            </p:spPr>
          </p:pic>
          <p:pic>
            <p:nvPicPr>
              <p:cNvPr id="82" name="图片 81">
                <a:extLst>
                  <a:ext uri="{FF2B5EF4-FFF2-40B4-BE49-F238E27FC236}">
                    <a16:creationId xmlns:a16="http://schemas.microsoft.com/office/drawing/2014/main" id="{A6583B8E-1DCB-C041-904C-0F00D60EE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9969" y="5512711"/>
                <a:ext cx="376985" cy="376985"/>
              </a:xfrm>
              <a:prstGeom prst="roundRect">
                <a:avLst>
                  <a:gd name="adj" fmla="val 22870"/>
                </a:avLst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83" name="图片 82">
                <a:extLst>
                  <a:ext uri="{FF2B5EF4-FFF2-40B4-BE49-F238E27FC236}">
                    <a16:creationId xmlns:a16="http://schemas.microsoft.com/office/drawing/2014/main" id="{6F7D8C05-8222-1A4A-9489-6BA3F0D2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22330" y="5504989"/>
                <a:ext cx="376985" cy="376985"/>
              </a:xfrm>
              <a:prstGeom prst="roundRect">
                <a:avLst>
                  <a:gd name="adj" fmla="val 22870"/>
                </a:avLst>
              </a:prstGeom>
            </p:spPr>
          </p:pic>
          <p:pic>
            <p:nvPicPr>
              <p:cNvPr id="84" name="图片 83">
                <a:extLst>
                  <a:ext uri="{FF2B5EF4-FFF2-40B4-BE49-F238E27FC236}">
                    <a16:creationId xmlns:a16="http://schemas.microsoft.com/office/drawing/2014/main" id="{EB3594D9-C73B-364D-AAE8-9505EC808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72886" y="5504315"/>
                <a:ext cx="376985" cy="376985"/>
              </a:xfrm>
              <a:prstGeom prst="roundRect">
                <a:avLst>
                  <a:gd name="adj" fmla="val 22870"/>
                </a:avLst>
              </a:prstGeom>
            </p:spPr>
          </p:pic>
          <p:pic>
            <p:nvPicPr>
              <p:cNvPr id="85" name="图片 84">
                <a:extLst>
                  <a:ext uri="{FF2B5EF4-FFF2-40B4-BE49-F238E27FC236}">
                    <a16:creationId xmlns:a16="http://schemas.microsoft.com/office/drawing/2014/main" id="{16456C14-615A-D545-9CA2-EE7C999E2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84691" y="5504989"/>
                <a:ext cx="376985" cy="376985"/>
              </a:xfrm>
              <a:prstGeom prst="roundRect">
                <a:avLst>
                  <a:gd name="adj" fmla="val 22870"/>
                </a:avLst>
              </a:prstGeom>
            </p:spPr>
          </p:pic>
          <p:pic>
            <p:nvPicPr>
              <p:cNvPr id="101" name="图片 100">
                <a:extLst>
                  <a:ext uri="{FF2B5EF4-FFF2-40B4-BE49-F238E27FC236}">
                    <a16:creationId xmlns:a16="http://schemas.microsoft.com/office/drawing/2014/main" id="{BEF35E7E-B273-3F44-83DC-297FC971C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47052" y="5512711"/>
                <a:ext cx="376985" cy="376985"/>
              </a:xfrm>
              <a:prstGeom prst="rect">
                <a:avLst/>
              </a:prstGeom>
            </p:spPr>
          </p:pic>
          <p:grpSp>
            <p:nvGrpSpPr>
              <p:cNvPr id="89" name="组 88"/>
              <p:cNvGrpSpPr/>
              <p:nvPr/>
            </p:nvGrpSpPr>
            <p:grpSpPr>
              <a:xfrm>
                <a:off x="7197608" y="5504989"/>
                <a:ext cx="376985" cy="376985"/>
                <a:chOff x="6956519" y="5504989"/>
                <a:chExt cx="376985" cy="376985"/>
              </a:xfrm>
            </p:grpSpPr>
            <p:pic>
              <p:nvPicPr>
                <p:cNvPr id="80" name="图片 79">
                  <a:extLst>
                    <a:ext uri="{FF2B5EF4-FFF2-40B4-BE49-F238E27FC236}">
                      <a16:creationId xmlns:a16="http://schemas.microsoft.com/office/drawing/2014/main" id="{1ECEC803-49D8-F24B-9DCA-FD836BDA8B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56519" y="5504989"/>
                  <a:ext cx="376985" cy="376985"/>
                </a:xfrm>
                <a:prstGeom prst="roundRect">
                  <a:avLst>
                    <a:gd name="adj" fmla="val 22870"/>
                  </a:avLst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</p:pic>
            <p:pic>
              <p:nvPicPr>
                <p:cNvPr id="7" name="图片 6"/>
                <p:cNvPicPr>
                  <a:picLocks noChangeAspect="1"/>
                </p:cNvPicPr>
                <p:nvPr/>
              </p:nvPicPr>
              <p:blipFill rotWithShape="1">
                <a:blip r:embed="rId17"/>
                <a:srcRect l="68857" t="71289" r="27421" b="14694"/>
                <a:stretch/>
              </p:blipFill>
              <p:spPr>
                <a:xfrm>
                  <a:off x="6996193" y="5531635"/>
                  <a:ext cx="285403" cy="293107"/>
                </a:xfrm>
                <a:prstGeom prst="ellipse">
                  <a:avLst/>
                </a:prstGeom>
              </p:spPr>
            </p:pic>
          </p:grpSp>
        </p:grpSp>
      </p:grpSp>
      <p:pic>
        <p:nvPicPr>
          <p:cNvPr id="104" name="图片 10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2" y="100856"/>
            <a:ext cx="1847088" cy="1109472"/>
          </a:xfrm>
          <a:prstGeom prst="rect">
            <a:avLst/>
          </a:prstGeom>
        </p:spPr>
      </p:pic>
      <p:pic>
        <p:nvPicPr>
          <p:cNvPr id="107" name="图片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17" y="382247"/>
            <a:ext cx="7211568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48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DBFC0FA4-596E-47D8-8BBD-D0CB91183E47}"/>
              </a:ext>
            </a:extLst>
          </p:cNvPr>
          <p:cNvCxnSpPr>
            <a:cxnSpLocks/>
          </p:cNvCxnSpPr>
          <p:nvPr/>
        </p:nvCxnSpPr>
        <p:spPr>
          <a:xfrm>
            <a:off x="212148" y="774979"/>
            <a:ext cx="516718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6" name="直线连接符 122">
            <a:extLst>
              <a:ext uri="{FF2B5EF4-FFF2-40B4-BE49-F238E27FC236}">
                <a16:creationId xmlns:a16="http://schemas.microsoft.com/office/drawing/2014/main" id="{68FF1EAD-BBB8-4F6E-B11D-AFAC6A571B52}"/>
              </a:ext>
            </a:extLst>
          </p:cNvPr>
          <p:cNvCxnSpPr/>
          <p:nvPr/>
        </p:nvCxnSpPr>
        <p:spPr>
          <a:xfrm flipV="1">
            <a:off x="6076727" y="3086579"/>
            <a:ext cx="0" cy="2700000"/>
          </a:xfrm>
          <a:prstGeom prst="line">
            <a:avLst/>
          </a:prstGeom>
          <a:ln>
            <a:solidFill>
              <a:schemeClr val="bg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9BF49239-0E74-4186-93D1-A4AD732DBB30}"/>
              </a:ext>
            </a:extLst>
          </p:cNvPr>
          <p:cNvSpPr/>
          <p:nvPr/>
        </p:nvSpPr>
        <p:spPr>
          <a:xfrm>
            <a:off x="5665197" y="6556166"/>
            <a:ext cx="425231" cy="425231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8FE1B05B-18EC-4B34-8D19-2A8CFB372068}"/>
              </a:ext>
            </a:extLst>
          </p:cNvPr>
          <p:cNvSpPr/>
          <p:nvPr/>
        </p:nvSpPr>
        <p:spPr>
          <a:xfrm>
            <a:off x="5773349" y="6642281"/>
            <a:ext cx="234000" cy="234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094C4DF5-7F17-4F6F-91FD-BD48D113E424}"/>
              </a:ext>
            </a:extLst>
          </p:cNvPr>
          <p:cNvSpPr/>
          <p:nvPr/>
        </p:nvSpPr>
        <p:spPr>
          <a:xfrm>
            <a:off x="5852011" y="6720941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34" name="object 85">
            <a:extLst>
              <a:ext uri="{FF2B5EF4-FFF2-40B4-BE49-F238E27FC236}">
                <a16:creationId xmlns:a16="http://schemas.microsoft.com/office/drawing/2014/main" id="{07CCFEEC-BA26-4138-908B-EB5768FF7305}"/>
              </a:ext>
            </a:extLst>
          </p:cNvPr>
          <p:cNvSpPr/>
          <p:nvPr/>
        </p:nvSpPr>
        <p:spPr>
          <a:xfrm>
            <a:off x="0" y="6049885"/>
            <a:ext cx="12192000" cy="400467"/>
          </a:xfrm>
          <a:custGeom>
            <a:avLst/>
            <a:gdLst/>
            <a:ahLst/>
            <a:cxnLst/>
            <a:rect l="l" t="t" r="r" b="b"/>
            <a:pathLst>
              <a:path w="16951960" h="495300">
                <a:moveTo>
                  <a:pt x="0" y="495063"/>
                </a:moveTo>
                <a:lnTo>
                  <a:pt x="16951525" y="495063"/>
                </a:lnTo>
                <a:lnTo>
                  <a:pt x="16951525" y="0"/>
                </a:lnTo>
                <a:lnTo>
                  <a:pt x="0" y="0"/>
                </a:lnTo>
                <a:lnTo>
                  <a:pt x="0" y="49506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456">
              <a:latin typeface="+mn-ea"/>
            </a:endParaRPr>
          </a:p>
        </p:txBody>
      </p:sp>
      <p:sp>
        <p:nvSpPr>
          <p:cNvPr id="35" name="object 87">
            <a:extLst>
              <a:ext uri="{FF2B5EF4-FFF2-40B4-BE49-F238E27FC236}">
                <a16:creationId xmlns:a16="http://schemas.microsoft.com/office/drawing/2014/main" id="{C8C4DF25-A64F-42A3-8778-35BB2F4AF042}"/>
              </a:ext>
            </a:extLst>
          </p:cNvPr>
          <p:cNvSpPr/>
          <p:nvPr/>
        </p:nvSpPr>
        <p:spPr>
          <a:xfrm>
            <a:off x="1931883" y="6277609"/>
            <a:ext cx="1807236" cy="0"/>
          </a:xfrm>
          <a:custGeom>
            <a:avLst/>
            <a:gdLst/>
            <a:ahLst/>
            <a:cxnLst/>
            <a:rect l="l" t="t" r="r" b="b"/>
            <a:pathLst>
              <a:path w="2235200">
                <a:moveTo>
                  <a:pt x="0" y="0"/>
                </a:moveTo>
                <a:lnTo>
                  <a:pt x="2234801" y="0"/>
                </a:lnTo>
              </a:path>
            </a:pathLst>
          </a:custGeom>
          <a:ln w="3175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 sz="1456">
              <a:latin typeface="+mn-ea"/>
            </a:endParaRPr>
          </a:p>
        </p:txBody>
      </p:sp>
      <p:cxnSp>
        <p:nvCxnSpPr>
          <p:cNvPr id="49" name="直接连接符 69">
            <a:extLst>
              <a:ext uri="{FF2B5EF4-FFF2-40B4-BE49-F238E27FC236}">
                <a16:creationId xmlns:a16="http://schemas.microsoft.com/office/drawing/2014/main" id="{3B3C618E-9FAC-49D2-A112-D83E9824A6EC}"/>
              </a:ext>
            </a:extLst>
          </p:cNvPr>
          <p:cNvCxnSpPr/>
          <p:nvPr/>
        </p:nvCxnSpPr>
        <p:spPr>
          <a:xfrm>
            <a:off x="655060" y="5686417"/>
            <a:ext cx="1132722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2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DA5DC5AF-2D95-42E2-9317-ED4E6C79FDA8}"/>
              </a:ext>
            </a:extLst>
          </p:cNvPr>
          <p:cNvSpPr/>
          <p:nvPr/>
        </p:nvSpPr>
        <p:spPr>
          <a:xfrm>
            <a:off x="3819189" y="5980180"/>
            <a:ext cx="4515079" cy="5398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0C5AC4D4-AE0B-48CE-948B-55D04BAF180F}"/>
              </a:ext>
            </a:extLst>
          </p:cNvPr>
          <p:cNvSpPr txBox="1"/>
          <p:nvPr/>
        </p:nvSpPr>
        <p:spPr>
          <a:xfrm>
            <a:off x="3836214" y="6052964"/>
            <a:ext cx="451507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1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旗下平台总</a:t>
            </a:r>
            <a:r>
              <a:rPr lang="en-US" altLang="zh-CN" sz="21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DAU</a:t>
            </a:r>
            <a:r>
              <a:rPr lang="zh-CN" altLang="en-US" sz="21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超</a:t>
            </a:r>
            <a:r>
              <a:rPr lang="en-US" altLang="zh-CN" sz="21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5</a:t>
            </a:r>
            <a:r>
              <a:rPr lang="zh-CN" altLang="en-US" sz="21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亿</a:t>
            </a:r>
          </a:p>
        </p:txBody>
      </p:sp>
      <p:sp>
        <p:nvSpPr>
          <p:cNvPr id="83" name="object 87">
            <a:extLst>
              <a:ext uri="{FF2B5EF4-FFF2-40B4-BE49-F238E27FC236}">
                <a16:creationId xmlns:a16="http://schemas.microsoft.com/office/drawing/2014/main" id="{F13ACE21-FA13-4233-9278-74FF529F2DEF}"/>
              </a:ext>
            </a:extLst>
          </p:cNvPr>
          <p:cNvSpPr/>
          <p:nvPr/>
        </p:nvSpPr>
        <p:spPr>
          <a:xfrm>
            <a:off x="8400258" y="6277609"/>
            <a:ext cx="1807236" cy="0"/>
          </a:xfrm>
          <a:custGeom>
            <a:avLst/>
            <a:gdLst/>
            <a:ahLst/>
            <a:cxnLst/>
            <a:rect l="l" t="t" r="r" b="b"/>
            <a:pathLst>
              <a:path w="2235200">
                <a:moveTo>
                  <a:pt x="0" y="0"/>
                </a:moveTo>
                <a:lnTo>
                  <a:pt x="2234801" y="0"/>
                </a:lnTo>
              </a:path>
            </a:pathLst>
          </a:custGeom>
          <a:ln w="3175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 sz="1456">
              <a:latin typeface="+mn-ea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647B2F15-C812-4AB7-8C0B-F6E938EE72DD}"/>
              </a:ext>
            </a:extLst>
          </p:cNvPr>
          <p:cNvSpPr txBox="1"/>
          <p:nvPr/>
        </p:nvSpPr>
        <p:spPr>
          <a:xfrm>
            <a:off x="0" y="17407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+mn-ea"/>
              </a:rPr>
              <a:t>我们帮助人们看见更大的世界 也帮助更多人的美好生活被看见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F0DBD6C-11E6-4188-9A02-B776E100F567}"/>
              </a:ext>
            </a:extLst>
          </p:cNvPr>
          <p:cNvGrpSpPr/>
          <p:nvPr/>
        </p:nvGrpSpPr>
        <p:grpSpPr>
          <a:xfrm>
            <a:off x="2457013" y="2638345"/>
            <a:ext cx="6861999" cy="2062011"/>
            <a:chOff x="1001944" y="2327438"/>
            <a:chExt cx="5146499" cy="1546508"/>
          </a:xfrm>
        </p:grpSpPr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80D2AA30-DF10-47EC-9329-D524F487E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1944" y="2368251"/>
              <a:ext cx="608612" cy="612265"/>
            </a:xfrm>
            <a:prstGeom prst="rect">
              <a:avLst/>
            </a:prstGeom>
          </p:spPr>
        </p:pic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3F5F4FCA-E7DB-4940-AC1F-0C1AA6CD5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4122" y="2368251"/>
              <a:ext cx="608612" cy="612265"/>
            </a:xfrm>
            <a:prstGeom prst="rect">
              <a:avLst/>
            </a:prstGeom>
          </p:spPr>
        </p:pic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831D2B72-CCD6-4C87-8137-1D09E7C48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8023" y="3255775"/>
              <a:ext cx="608612" cy="612265"/>
            </a:xfrm>
            <a:prstGeom prst="rect">
              <a:avLst/>
            </a:prstGeom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EE16E9AD-69A7-4E5F-9852-7DB7C214F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808" y="3232214"/>
              <a:ext cx="608612" cy="612265"/>
            </a:xfrm>
            <a:prstGeom prst="roundRect">
              <a:avLst>
                <a:gd name="adj" fmla="val 20294"/>
              </a:avLst>
            </a:prstGeom>
          </p:spPr>
        </p:pic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09D89DDD-7958-40E5-BC8C-FD0535D00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891" y="2381305"/>
              <a:ext cx="608612" cy="612265"/>
            </a:xfrm>
            <a:prstGeom prst="roundRect">
              <a:avLst>
                <a:gd name="adj" fmla="val 23783"/>
              </a:avLst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0F1DFC15-41EC-46A7-9ABE-C7B05D704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68801" y="2327438"/>
              <a:ext cx="755207" cy="720000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2BFF7AF4-60B8-4BF4-AE30-26EC0D8F9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901" y="3231853"/>
              <a:ext cx="636187" cy="636187"/>
            </a:xfrm>
            <a:prstGeom prst="rect">
              <a:avLst/>
            </a:prstGeom>
          </p:spPr>
        </p:pic>
        <p:pic>
          <p:nvPicPr>
            <p:cNvPr id="87" name="图虫.png" descr="图虫.png">
              <a:extLst>
                <a:ext uri="{FF2B5EF4-FFF2-40B4-BE49-F238E27FC236}">
                  <a16:creationId xmlns:a16="http://schemas.microsoft.com/office/drawing/2014/main" id="{44D0ABD5-6070-4F8B-8A76-C8B70121E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00443" y="3225946"/>
              <a:ext cx="648000" cy="648000"/>
            </a:xfrm>
            <a:prstGeom prst="rect">
              <a:avLst/>
            </a:prstGeom>
            <a:ln w="12700">
              <a:miter lim="400000"/>
            </a:ln>
          </p:spPr>
        </p:pic>
      </p:grpSp>
      <p:cxnSp>
        <p:nvCxnSpPr>
          <p:cNvPr id="88" name="直线连接符 359">
            <a:extLst>
              <a:ext uri="{FF2B5EF4-FFF2-40B4-BE49-F238E27FC236}">
                <a16:creationId xmlns:a16="http://schemas.microsoft.com/office/drawing/2014/main" id="{0AB9EB81-FDD4-4896-AD22-67CD4AB27533}"/>
              </a:ext>
            </a:extLst>
          </p:cNvPr>
          <p:cNvCxnSpPr/>
          <p:nvPr/>
        </p:nvCxnSpPr>
        <p:spPr>
          <a:xfrm>
            <a:off x="9235289" y="4201129"/>
            <a:ext cx="1260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线连接符 360">
            <a:extLst>
              <a:ext uri="{FF2B5EF4-FFF2-40B4-BE49-F238E27FC236}">
                <a16:creationId xmlns:a16="http://schemas.microsoft.com/office/drawing/2014/main" id="{EF930168-B1EE-485B-9565-4B811185187D}"/>
              </a:ext>
            </a:extLst>
          </p:cNvPr>
          <p:cNvCxnSpPr>
            <a:cxnSpLocks/>
          </p:cNvCxnSpPr>
          <p:nvPr/>
        </p:nvCxnSpPr>
        <p:spPr>
          <a:xfrm>
            <a:off x="9667494" y="4293096"/>
            <a:ext cx="252450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线连接符 359">
            <a:extLst>
              <a:ext uri="{FF2B5EF4-FFF2-40B4-BE49-F238E27FC236}">
                <a16:creationId xmlns:a16="http://schemas.microsoft.com/office/drawing/2014/main" id="{B7E4005D-DF7C-4B05-B895-1712A6C74EF3}"/>
              </a:ext>
            </a:extLst>
          </p:cNvPr>
          <p:cNvCxnSpPr>
            <a:cxnSpLocks/>
          </p:cNvCxnSpPr>
          <p:nvPr/>
        </p:nvCxnSpPr>
        <p:spPr>
          <a:xfrm>
            <a:off x="0" y="2991480"/>
            <a:ext cx="220480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线连接符 360">
            <a:extLst>
              <a:ext uri="{FF2B5EF4-FFF2-40B4-BE49-F238E27FC236}">
                <a16:creationId xmlns:a16="http://schemas.microsoft.com/office/drawing/2014/main" id="{512B6F86-47FB-4A7D-9DD7-7302A0DAF6B2}"/>
              </a:ext>
            </a:extLst>
          </p:cNvPr>
          <p:cNvCxnSpPr>
            <a:cxnSpLocks/>
          </p:cNvCxnSpPr>
          <p:nvPr/>
        </p:nvCxnSpPr>
        <p:spPr>
          <a:xfrm flipV="1">
            <a:off x="1103447" y="3083447"/>
            <a:ext cx="1353565" cy="313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DABDEBDD-FE94-4CB8-9D36-FB730D5AF3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67" y="3836358"/>
            <a:ext cx="816348" cy="816348"/>
          </a:xfrm>
          <a:prstGeom prst="rect">
            <a:avLst/>
          </a:prstGeom>
        </p:spPr>
      </p:pic>
      <p:sp>
        <p:nvSpPr>
          <p:cNvPr id="33" name="文本框 23">
            <a:extLst>
              <a:ext uri="{FF2B5EF4-FFF2-40B4-BE49-F238E27FC236}">
                <a16:creationId xmlns:a16="http://schemas.microsoft.com/office/drawing/2014/main" id="{A4CFB4C9-B1CF-42C2-AC91-7B6DE54686A4}"/>
              </a:ext>
            </a:extLst>
          </p:cNvPr>
          <p:cNvSpPr txBox="1"/>
          <p:nvPr/>
        </p:nvSpPr>
        <p:spPr>
          <a:xfrm>
            <a:off x="322799" y="22809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平台发展与全球布局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6B29C7-AAC6-4DCF-BC44-08AF96D5A1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9780" y="2692763"/>
            <a:ext cx="816355" cy="8163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D0850A-CE09-478D-872B-E91963CADB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98494" y="2681086"/>
            <a:ext cx="863041" cy="84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93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612560" y="-1012017"/>
            <a:ext cx="9009029" cy="9009029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305408" y="0"/>
            <a:ext cx="7198059" cy="99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0055823" y="4740085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3493156" y="5930804"/>
            <a:ext cx="12548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品牌自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定义主题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7491900" y="5897707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车展主题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394075" y="976317"/>
            <a:ext cx="5403850" cy="5403850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53" b="71554" l="978" r="48974">
                        <a14:foregroundMark x1="40567" y1="45894" x2="33724" y2="62317"/>
                      </a14:backgroundRemoval>
                    </a14:imgEffect>
                  </a14:imgLayer>
                </a14:imgProps>
              </a:ext>
            </a:extLst>
          </a:blip>
          <a:srcRect l="1537" t="2592" r="51236" b="29444"/>
          <a:stretch/>
        </p:blipFill>
        <p:spPr>
          <a:xfrm>
            <a:off x="5012000" y="2638283"/>
            <a:ext cx="2168000" cy="2079918"/>
          </a:xfrm>
          <a:prstGeom prst="ellips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9" name="椭圆 8"/>
          <p:cNvSpPr/>
          <p:nvPr/>
        </p:nvSpPr>
        <p:spPr>
          <a:xfrm>
            <a:off x="4451350" y="2033592"/>
            <a:ext cx="3289300" cy="3289300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138174" y="3913893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394623" y="3913893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803900" y="5009716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4" name="带肩膀的头像">
            <a:extLst>
              <a:ext uri="{FF2B5EF4-FFF2-40B4-BE49-F238E27FC236}">
                <a16:creationId xmlns:a16="http://schemas.microsoft.com/office/drawing/2014/main" id="{456B6D5B-1E12-48EB-96E7-BCD68E8871B9}"/>
              </a:ext>
            </a:extLst>
          </p:cNvPr>
          <p:cNvSpPr/>
          <p:nvPr/>
        </p:nvSpPr>
        <p:spPr>
          <a:xfrm>
            <a:off x="4245860" y="4049037"/>
            <a:ext cx="410980" cy="356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8419" y="0"/>
                  <a:pt x="7041" y="1374"/>
                  <a:pt x="6553" y="3337"/>
                </a:cubicBezTo>
                <a:cubicBezTo>
                  <a:pt x="6322" y="4269"/>
                  <a:pt x="6312" y="5365"/>
                  <a:pt x="6383" y="6556"/>
                </a:cubicBezTo>
                <a:cubicBezTo>
                  <a:pt x="6251" y="6550"/>
                  <a:pt x="6103" y="6550"/>
                  <a:pt x="5944" y="6556"/>
                </a:cubicBezTo>
                <a:cubicBezTo>
                  <a:pt x="5170" y="6600"/>
                  <a:pt x="5740" y="8660"/>
                  <a:pt x="6261" y="9870"/>
                </a:cubicBezTo>
                <a:cubicBezTo>
                  <a:pt x="6371" y="10117"/>
                  <a:pt x="6602" y="10060"/>
                  <a:pt x="6700" y="10028"/>
                </a:cubicBezTo>
                <a:cubicBezTo>
                  <a:pt x="6898" y="12074"/>
                  <a:pt x="7173" y="12688"/>
                  <a:pt x="7865" y="13587"/>
                </a:cubicBezTo>
                <a:lnTo>
                  <a:pt x="7853" y="14563"/>
                </a:lnTo>
                <a:cubicBezTo>
                  <a:pt x="7836" y="15893"/>
                  <a:pt x="7177" y="16995"/>
                  <a:pt x="6102" y="17704"/>
                </a:cubicBezTo>
                <a:cubicBezTo>
                  <a:pt x="6014" y="17761"/>
                  <a:pt x="5927" y="17818"/>
                  <a:pt x="5839" y="17863"/>
                </a:cubicBezTo>
                <a:cubicBezTo>
                  <a:pt x="5335" y="18148"/>
                  <a:pt x="4780" y="18293"/>
                  <a:pt x="4221" y="18318"/>
                </a:cubicBezTo>
                <a:cubicBezTo>
                  <a:pt x="1630" y="18457"/>
                  <a:pt x="779" y="19820"/>
                  <a:pt x="0" y="21600"/>
                </a:cubicBezTo>
                <a:lnTo>
                  <a:pt x="10801" y="21600"/>
                </a:lnTo>
                <a:lnTo>
                  <a:pt x="21600" y="21600"/>
                </a:lnTo>
                <a:cubicBezTo>
                  <a:pt x="20821" y="19820"/>
                  <a:pt x="19970" y="18457"/>
                  <a:pt x="17379" y="18318"/>
                </a:cubicBezTo>
                <a:cubicBezTo>
                  <a:pt x="16820" y="18286"/>
                  <a:pt x="16260" y="18148"/>
                  <a:pt x="15761" y="17863"/>
                </a:cubicBezTo>
                <a:cubicBezTo>
                  <a:pt x="15678" y="17812"/>
                  <a:pt x="15591" y="17761"/>
                  <a:pt x="15498" y="17704"/>
                </a:cubicBezTo>
                <a:cubicBezTo>
                  <a:pt x="14423" y="16995"/>
                  <a:pt x="13758" y="15893"/>
                  <a:pt x="13747" y="14563"/>
                </a:cubicBezTo>
                <a:lnTo>
                  <a:pt x="13737" y="13587"/>
                </a:lnTo>
                <a:cubicBezTo>
                  <a:pt x="14428" y="12688"/>
                  <a:pt x="14697" y="12074"/>
                  <a:pt x="14900" y="10028"/>
                </a:cubicBezTo>
                <a:cubicBezTo>
                  <a:pt x="14993" y="10066"/>
                  <a:pt x="15229" y="10123"/>
                  <a:pt x="15339" y="9870"/>
                </a:cubicBezTo>
                <a:cubicBezTo>
                  <a:pt x="15865" y="8660"/>
                  <a:pt x="16431" y="6600"/>
                  <a:pt x="15658" y="6556"/>
                </a:cubicBezTo>
                <a:cubicBezTo>
                  <a:pt x="15498" y="6550"/>
                  <a:pt x="15350" y="6543"/>
                  <a:pt x="15219" y="6556"/>
                </a:cubicBezTo>
                <a:cubicBezTo>
                  <a:pt x="15290" y="5371"/>
                  <a:pt x="15283" y="4269"/>
                  <a:pt x="15047" y="3337"/>
                </a:cubicBezTo>
                <a:cubicBezTo>
                  <a:pt x="14559" y="1374"/>
                  <a:pt x="13183" y="0"/>
                  <a:pt x="10801" y="0"/>
                </a:cubicBezTo>
                <a:close/>
              </a:path>
            </a:pathLst>
          </a:custGeom>
          <a:solidFill>
            <a:srgbClr val="EB3345"/>
          </a:solidFill>
          <a:ln w="12700" cap="flat">
            <a:noFill/>
            <a:miter lim="400000"/>
          </a:ln>
          <a:effectLst/>
        </p:spPr>
        <p:txBody>
          <a:bodyPr wrap="square" lIns="39720" tIns="39720" rIns="39720" bIns="39720" numCol="1" anchor="ctr">
            <a:noAutofit/>
          </a:bodyPr>
          <a:lstStyle/>
          <a:p>
            <a:pPr marL="0" marR="0" lvl="0" indent="0" algn="l" defTabSz="794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  <a:sym typeface="Arial"/>
            </a:endParaRPr>
          </a:p>
        </p:txBody>
      </p:sp>
      <p:sp>
        <p:nvSpPr>
          <p:cNvPr id="15" name="形状">
            <a:extLst>
              <a:ext uri="{FF2B5EF4-FFF2-40B4-BE49-F238E27FC236}">
                <a16:creationId xmlns:a16="http://schemas.microsoft.com/office/drawing/2014/main" id="{2DD84A93-999B-49B6-BE84-302B2D40BB73}"/>
              </a:ext>
            </a:extLst>
          </p:cNvPr>
          <p:cNvSpPr/>
          <p:nvPr/>
        </p:nvSpPr>
        <p:spPr>
          <a:xfrm>
            <a:off x="5923703" y="5105076"/>
            <a:ext cx="386745" cy="435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8" h="21600" extrusionOk="0">
                <a:moveTo>
                  <a:pt x="10524" y="0"/>
                </a:moveTo>
                <a:cubicBezTo>
                  <a:pt x="9635" y="0"/>
                  <a:pt x="8359" y="577"/>
                  <a:pt x="7326" y="3327"/>
                </a:cubicBezTo>
                <a:cubicBezTo>
                  <a:pt x="7137" y="3832"/>
                  <a:pt x="6970" y="4380"/>
                  <a:pt x="6824" y="4961"/>
                </a:cubicBezTo>
                <a:cubicBezTo>
                  <a:pt x="6200" y="4785"/>
                  <a:pt x="5595" y="4643"/>
                  <a:pt x="5020" y="4540"/>
                </a:cubicBezTo>
                <a:cubicBezTo>
                  <a:pt x="1890" y="3980"/>
                  <a:pt x="703" y="4698"/>
                  <a:pt x="258" y="5400"/>
                </a:cubicBezTo>
                <a:cubicBezTo>
                  <a:pt x="-186" y="6101"/>
                  <a:pt x="-276" y="7396"/>
                  <a:pt x="1822" y="9586"/>
                </a:cubicBezTo>
                <a:cubicBezTo>
                  <a:pt x="2207" y="9988"/>
                  <a:pt x="2643" y="10394"/>
                  <a:pt x="3123" y="10799"/>
                </a:cubicBezTo>
                <a:cubicBezTo>
                  <a:pt x="2644" y="11204"/>
                  <a:pt x="2207" y="11610"/>
                  <a:pt x="1822" y="12013"/>
                </a:cubicBezTo>
                <a:cubicBezTo>
                  <a:pt x="-276" y="14202"/>
                  <a:pt x="-186" y="15499"/>
                  <a:pt x="258" y="16200"/>
                </a:cubicBezTo>
                <a:cubicBezTo>
                  <a:pt x="591" y="16726"/>
                  <a:pt x="1341" y="17260"/>
                  <a:pt x="3011" y="17260"/>
                </a:cubicBezTo>
                <a:cubicBezTo>
                  <a:pt x="3571" y="17260"/>
                  <a:pt x="4234" y="17200"/>
                  <a:pt x="5020" y="17060"/>
                </a:cubicBezTo>
                <a:cubicBezTo>
                  <a:pt x="5595" y="16957"/>
                  <a:pt x="6200" y="16815"/>
                  <a:pt x="6824" y="16639"/>
                </a:cubicBezTo>
                <a:cubicBezTo>
                  <a:pt x="6970" y="17220"/>
                  <a:pt x="7137" y="17766"/>
                  <a:pt x="7326" y="18271"/>
                </a:cubicBezTo>
                <a:cubicBezTo>
                  <a:pt x="8359" y="21022"/>
                  <a:pt x="9635" y="21600"/>
                  <a:pt x="10524" y="21600"/>
                </a:cubicBezTo>
                <a:cubicBezTo>
                  <a:pt x="11413" y="21600"/>
                  <a:pt x="12689" y="21022"/>
                  <a:pt x="13722" y="18271"/>
                </a:cubicBezTo>
                <a:cubicBezTo>
                  <a:pt x="13911" y="17766"/>
                  <a:pt x="14080" y="17220"/>
                  <a:pt x="14226" y="16639"/>
                </a:cubicBezTo>
                <a:cubicBezTo>
                  <a:pt x="14850" y="16815"/>
                  <a:pt x="15453" y="16957"/>
                  <a:pt x="16028" y="17060"/>
                </a:cubicBezTo>
                <a:cubicBezTo>
                  <a:pt x="16814" y="17200"/>
                  <a:pt x="17479" y="17260"/>
                  <a:pt x="18038" y="17260"/>
                </a:cubicBezTo>
                <a:cubicBezTo>
                  <a:pt x="19709" y="17260"/>
                  <a:pt x="20457" y="16726"/>
                  <a:pt x="20790" y="16200"/>
                </a:cubicBezTo>
                <a:cubicBezTo>
                  <a:pt x="21234" y="15499"/>
                  <a:pt x="21324" y="14202"/>
                  <a:pt x="19226" y="12013"/>
                </a:cubicBezTo>
                <a:cubicBezTo>
                  <a:pt x="18841" y="11610"/>
                  <a:pt x="18405" y="11204"/>
                  <a:pt x="17925" y="10799"/>
                </a:cubicBezTo>
                <a:cubicBezTo>
                  <a:pt x="18404" y="10394"/>
                  <a:pt x="18841" y="9988"/>
                  <a:pt x="19226" y="9586"/>
                </a:cubicBezTo>
                <a:cubicBezTo>
                  <a:pt x="21324" y="7396"/>
                  <a:pt x="21234" y="6101"/>
                  <a:pt x="20790" y="5400"/>
                </a:cubicBezTo>
                <a:cubicBezTo>
                  <a:pt x="20345" y="4698"/>
                  <a:pt x="19158" y="3980"/>
                  <a:pt x="16028" y="4540"/>
                </a:cubicBezTo>
                <a:cubicBezTo>
                  <a:pt x="15453" y="4643"/>
                  <a:pt x="14850" y="4785"/>
                  <a:pt x="14226" y="4961"/>
                </a:cubicBezTo>
                <a:cubicBezTo>
                  <a:pt x="14080" y="4380"/>
                  <a:pt x="13911" y="3832"/>
                  <a:pt x="13722" y="3327"/>
                </a:cubicBezTo>
                <a:cubicBezTo>
                  <a:pt x="12689" y="577"/>
                  <a:pt x="11413" y="0"/>
                  <a:pt x="10524" y="0"/>
                </a:cubicBezTo>
                <a:close/>
                <a:moveTo>
                  <a:pt x="10524" y="856"/>
                </a:moveTo>
                <a:cubicBezTo>
                  <a:pt x="11556" y="856"/>
                  <a:pt x="12661" y="2513"/>
                  <a:pt x="13329" y="5231"/>
                </a:cubicBezTo>
                <a:cubicBezTo>
                  <a:pt x="12420" y="5525"/>
                  <a:pt x="11478" y="5885"/>
                  <a:pt x="10524" y="6304"/>
                </a:cubicBezTo>
                <a:cubicBezTo>
                  <a:pt x="9571" y="5885"/>
                  <a:pt x="8628" y="5525"/>
                  <a:pt x="7719" y="5231"/>
                </a:cubicBezTo>
                <a:cubicBezTo>
                  <a:pt x="8386" y="2513"/>
                  <a:pt x="9492" y="856"/>
                  <a:pt x="10524" y="856"/>
                </a:cubicBezTo>
                <a:close/>
                <a:moveTo>
                  <a:pt x="3015" y="5197"/>
                </a:moveTo>
                <a:cubicBezTo>
                  <a:pt x="3968" y="5197"/>
                  <a:pt x="5206" y="5394"/>
                  <a:pt x="6633" y="5801"/>
                </a:cubicBezTo>
                <a:cubicBezTo>
                  <a:pt x="6458" y="6666"/>
                  <a:pt x="6330" y="7591"/>
                  <a:pt x="6252" y="8553"/>
                </a:cubicBezTo>
                <a:cubicBezTo>
                  <a:pt x="5377" y="9095"/>
                  <a:pt x="4562" y="9658"/>
                  <a:pt x="3828" y="10229"/>
                </a:cubicBezTo>
                <a:cubicBezTo>
                  <a:pt x="3348" y="9826"/>
                  <a:pt x="2912" y="9422"/>
                  <a:pt x="2530" y="9023"/>
                </a:cubicBezTo>
                <a:cubicBezTo>
                  <a:pt x="1217" y="7653"/>
                  <a:pt x="672" y="6459"/>
                  <a:pt x="1072" y="5828"/>
                </a:cubicBezTo>
                <a:cubicBezTo>
                  <a:pt x="1335" y="5413"/>
                  <a:pt x="2020" y="5197"/>
                  <a:pt x="3015" y="5197"/>
                </a:cubicBezTo>
                <a:close/>
                <a:moveTo>
                  <a:pt x="18035" y="5197"/>
                </a:moveTo>
                <a:cubicBezTo>
                  <a:pt x="19030" y="5197"/>
                  <a:pt x="19713" y="5413"/>
                  <a:pt x="19976" y="5828"/>
                </a:cubicBezTo>
                <a:cubicBezTo>
                  <a:pt x="20376" y="6459"/>
                  <a:pt x="19831" y="7653"/>
                  <a:pt x="18518" y="9023"/>
                </a:cubicBezTo>
                <a:cubicBezTo>
                  <a:pt x="18136" y="9422"/>
                  <a:pt x="17702" y="9826"/>
                  <a:pt x="17221" y="10229"/>
                </a:cubicBezTo>
                <a:cubicBezTo>
                  <a:pt x="16488" y="9658"/>
                  <a:pt x="15673" y="9095"/>
                  <a:pt x="14798" y="8553"/>
                </a:cubicBezTo>
                <a:cubicBezTo>
                  <a:pt x="14720" y="7591"/>
                  <a:pt x="14590" y="6665"/>
                  <a:pt x="14415" y="5801"/>
                </a:cubicBezTo>
                <a:cubicBezTo>
                  <a:pt x="15842" y="5394"/>
                  <a:pt x="17082" y="5197"/>
                  <a:pt x="18035" y="5197"/>
                </a:cubicBezTo>
                <a:close/>
                <a:moveTo>
                  <a:pt x="7532" y="6078"/>
                </a:moveTo>
                <a:cubicBezTo>
                  <a:pt x="8148" y="6281"/>
                  <a:pt x="8794" y="6520"/>
                  <a:pt x="9461" y="6795"/>
                </a:cubicBezTo>
                <a:cubicBezTo>
                  <a:pt x="9088" y="6975"/>
                  <a:pt x="8715" y="7162"/>
                  <a:pt x="8343" y="7358"/>
                </a:cubicBezTo>
                <a:cubicBezTo>
                  <a:pt x="7971" y="7553"/>
                  <a:pt x="7605" y="7754"/>
                  <a:pt x="7248" y="7958"/>
                </a:cubicBezTo>
                <a:cubicBezTo>
                  <a:pt x="7320" y="7295"/>
                  <a:pt x="7416" y="6666"/>
                  <a:pt x="7532" y="6078"/>
                </a:cubicBezTo>
                <a:close/>
                <a:moveTo>
                  <a:pt x="13516" y="6078"/>
                </a:moveTo>
                <a:cubicBezTo>
                  <a:pt x="13632" y="6666"/>
                  <a:pt x="13728" y="7295"/>
                  <a:pt x="13800" y="7958"/>
                </a:cubicBezTo>
                <a:cubicBezTo>
                  <a:pt x="13443" y="7754"/>
                  <a:pt x="13078" y="7553"/>
                  <a:pt x="12706" y="7358"/>
                </a:cubicBezTo>
                <a:cubicBezTo>
                  <a:pt x="12335" y="7162"/>
                  <a:pt x="11962" y="6975"/>
                  <a:pt x="11589" y="6795"/>
                </a:cubicBezTo>
                <a:cubicBezTo>
                  <a:pt x="12256" y="6520"/>
                  <a:pt x="12900" y="6281"/>
                  <a:pt x="13516" y="6078"/>
                </a:cubicBezTo>
                <a:close/>
                <a:moveTo>
                  <a:pt x="10524" y="7258"/>
                </a:moveTo>
                <a:cubicBezTo>
                  <a:pt x="11084" y="7514"/>
                  <a:pt x="11656" y="7793"/>
                  <a:pt x="12236" y="8099"/>
                </a:cubicBezTo>
                <a:cubicBezTo>
                  <a:pt x="12807" y="8399"/>
                  <a:pt x="13361" y="8709"/>
                  <a:pt x="13892" y="9029"/>
                </a:cubicBezTo>
                <a:cubicBezTo>
                  <a:pt x="13929" y="9598"/>
                  <a:pt x="13948" y="10189"/>
                  <a:pt x="13948" y="10799"/>
                </a:cubicBezTo>
                <a:cubicBezTo>
                  <a:pt x="13948" y="11410"/>
                  <a:pt x="13927" y="12000"/>
                  <a:pt x="13890" y="12570"/>
                </a:cubicBezTo>
                <a:cubicBezTo>
                  <a:pt x="13359" y="12889"/>
                  <a:pt x="12806" y="13201"/>
                  <a:pt x="12236" y="13501"/>
                </a:cubicBezTo>
                <a:cubicBezTo>
                  <a:pt x="11655" y="13807"/>
                  <a:pt x="11084" y="14087"/>
                  <a:pt x="10524" y="14342"/>
                </a:cubicBezTo>
                <a:cubicBezTo>
                  <a:pt x="9964" y="14087"/>
                  <a:pt x="9393" y="13807"/>
                  <a:pt x="8812" y="13501"/>
                </a:cubicBezTo>
                <a:cubicBezTo>
                  <a:pt x="8241" y="13201"/>
                  <a:pt x="7689" y="12891"/>
                  <a:pt x="7158" y="12571"/>
                </a:cubicBezTo>
                <a:cubicBezTo>
                  <a:pt x="7121" y="12002"/>
                  <a:pt x="7100" y="11410"/>
                  <a:pt x="7100" y="10799"/>
                </a:cubicBezTo>
                <a:cubicBezTo>
                  <a:pt x="7100" y="10189"/>
                  <a:pt x="7121" y="9598"/>
                  <a:pt x="7158" y="9029"/>
                </a:cubicBezTo>
                <a:cubicBezTo>
                  <a:pt x="7689" y="8709"/>
                  <a:pt x="8241" y="8399"/>
                  <a:pt x="8812" y="8099"/>
                </a:cubicBezTo>
                <a:cubicBezTo>
                  <a:pt x="9393" y="7793"/>
                  <a:pt x="9964" y="7514"/>
                  <a:pt x="10524" y="7258"/>
                </a:cubicBezTo>
                <a:close/>
                <a:moveTo>
                  <a:pt x="10524" y="9608"/>
                </a:moveTo>
                <a:cubicBezTo>
                  <a:pt x="10189" y="9608"/>
                  <a:pt x="9855" y="9724"/>
                  <a:pt x="9600" y="9957"/>
                </a:cubicBezTo>
                <a:cubicBezTo>
                  <a:pt x="9089" y="10422"/>
                  <a:pt x="9089" y="11178"/>
                  <a:pt x="9600" y="11643"/>
                </a:cubicBezTo>
                <a:cubicBezTo>
                  <a:pt x="10110" y="12108"/>
                  <a:pt x="10938" y="12108"/>
                  <a:pt x="11448" y="11643"/>
                </a:cubicBezTo>
                <a:cubicBezTo>
                  <a:pt x="11959" y="11178"/>
                  <a:pt x="11959" y="10422"/>
                  <a:pt x="11448" y="9957"/>
                </a:cubicBezTo>
                <a:cubicBezTo>
                  <a:pt x="11193" y="9724"/>
                  <a:pt x="10859" y="9608"/>
                  <a:pt x="10524" y="9608"/>
                </a:cubicBezTo>
                <a:close/>
                <a:moveTo>
                  <a:pt x="6185" y="9638"/>
                </a:moveTo>
                <a:cubicBezTo>
                  <a:pt x="6169" y="10021"/>
                  <a:pt x="6161" y="10408"/>
                  <a:pt x="6161" y="10799"/>
                </a:cubicBezTo>
                <a:cubicBezTo>
                  <a:pt x="6161" y="11190"/>
                  <a:pt x="6169" y="11579"/>
                  <a:pt x="6185" y="11962"/>
                </a:cubicBezTo>
                <a:cubicBezTo>
                  <a:pt x="5601" y="11581"/>
                  <a:pt x="5050" y="11191"/>
                  <a:pt x="4540" y="10799"/>
                </a:cubicBezTo>
                <a:cubicBezTo>
                  <a:pt x="5050" y="10407"/>
                  <a:pt x="5601" y="10019"/>
                  <a:pt x="6185" y="9638"/>
                </a:cubicBezTo>
                <a:close/>
                <a:moveTo>
                  <a:pt x="14863" y="9638"/>
                </a:moveTo>
                <a:cubicBezTo>
                  <a:pt x="15447" y="10019"/>
                  <a:pt x="15998" y="10407"/>
                  <a:pt x="16508" y="10799"/>
                </a:cubicBezTo>
                <a:cubicBezTo>
                  <a:pt x="15998" y="11191"/>
                  <a:pt x="15447" y="11581"/>
                  <a:pt x="14863" y="11962"/>
                </a:cubicBezTo>
                <a:cubicBezTo>
                  <a:pt x="14879" y="11579"/>
                  <a:pt x="14887" y="11190"/>
                  <a:pt x="14887" y="10799"/>
                </a:cubicBezTo>
                <a:cubicBezTo>
                  <a:pt x="14887" y="10408"/>
                  <a:pt x="14879" y="10021"/>
                  <a:pt x="14863" y="9638"/>
                </a:cubicBezTo>
                <a:close/>
                <a:moveTo>
                  <a:pt x="3828" y="11371"/>
                </a:moveTo>
                <a:cubicBezTo>
                  <a:pt x="4562" y="11942"/>
                  <a:pt x="5377" y="12505"/>
                  <a:pt x="6252" y="13047"/>
                </a:cubicBezTo>
                <a:cubicBezTo>
                  <a:pt x="6330" y="14009"/>
                  <a:pt x="6458" y="14933"/>
                  <a:pt x="6633" y="15797"/>
                </a:cubicBezTo>
                <a:cubicBezTo>
                  <a:pt x="5206" y="16204"/>
                  <a:pt x="3968" y="16403"/>
                  <a:pt x="3015" y="16403"/>
                </a:cubicBezTo>
                <a:cubicBezTo>
                  <a:pt x="2020" y="16403"/>
                  <a:pt x="1335" y="16187"/>
                  <a:pt x="1072" y="15772"/>
                </a:cubicBezTo>
                <a:cubicBezTo>
                  <a:pt x="672" y="15141"/>
                  <a:pt x="1217" y="13947"/>
                  <a:pt x="2530" y="12577"/>
                </a:cubicBezTo>
                <a:cubicBezTo>
                  <a:pt x="2912" y="12178"/>
                  <a:pt x="3348" y="11774"/>
                  <a:pt x="3828" y="11371"/>
                </a:cubicBezTo>
                <a:close/>
                <a:moveTo>
                  <a:pt x="17220" y="11371"/>
                </a:moveTo>
                <a:cubicBezTo>
                  <a:pt x="17700" y="11774"/>
                  <a:pt x="18136" y="12178"/>
                  <a:pt x="18518" y="12577"/>
                </a:cubicBezTo>
                <a:cubicBezTo>
                  <a:pt x="19831" y="13947"/>
                  <a:pt x="20376" y="15141"/>
                  <a:pt x="19976" y="15772"/>
                </a:cubicBezTo>
                <a:cubicBezTo>
                  <a:pt x="19713" y="16187"/>
                  <a:pt x="19030" y="16403"/>
                  <a:pt x="18035" y="16403"/>
                </a:cubicBezTo>
                <a:cubicBezTo>
                  <a:pt x="17082" y="16403"/>
                  <a:pt x="15842" y="16204"/>
                  <a:pt x="14415" y="15797"/>
                </a:cubicBezTo>
                <a:cubicBezTo>
                  <a:pt x="14590" y="14933"/>
                  <a:pt x="14718" y="14009"/>
                  <a:pt x="14796" y="13047"/>
                </a:cubicBezTo>
                <a:cubicBezTo>
                  <a:pt x="15671" y="12505"/>
                  <a:pt x="16486" y="11942"/>
                  <a:pt x="17220" y="11371"/>
                </a:cubicBezTo>
                <a:close/>
                <a:moveTo>
                  <a:pt x="7248" y="13642"/>
                </a:moveTo>
                <a:cubicBezTo>
                  <a:pt x="7605" y="13846"/>
                  <a:pt x="7971" y="14047"/>
                  <a:pt x="8343" y="14242"/>
                </a:cubicBezTo>
                <a:cubicBezTo>
                  <a:pt x="8715" y="14438"/>
                  <a:pt x="9088" y="14625"/>
                  <a:pt x="9461" y="14805"/>
                </a:cubicBezTo>
                <a:cubicBezTo>
                  <a:pt x="8794" y="15080"/>
                  <a:pt x="8148" y="15319"/>
                  <a:pt x="7532" y="15522"/>
                </a:cubicBezTo>
                <a:cubicBezTo>
                  <a:pt x="7416" y="14934"/>
                  <a:pt x="7320" y="14305"/>
                  <a:pt x="7248" y="13642"/>
                </a:cubicBezTo>
                <a:close/>
                <a:moveTo>
                  <a:pt x="13800" y="13642"/>
                </a:moveTo>
                <a:cubicBezTo>
                  <a:pt x="13728" y="14305"/>
                  <a:pt x="13632" y="14934"/>
                  <a:pt x="13516" y="15522"/>
                </a:cubicBezTo>
                <a:cubicBezTo>
                  <a:pt x="12900" y="15319"/>
                  <a:pt x="12256" y="15080"/>
                  <a:pt x="11589" y="14805"/>
                </a:cubicBezTo>
                <a:cubicBezTo>
                  <a:pt x="11962" y="14625"/>
                  <a:pt x="12335" y="14438"/>
                  <a:pt x="12706" y="14242"/>
                </a:cubicBezTo>
                <a:cubicBezTo>
                  <a:pt x="13078" y="14047"/>
                  <a:pt x="13443" y="13846"/>
                  <a:pt x="13800" y="13642"/>
                </a:cubicBezTo>
                <a:close/>
                <a:moveTo>
                  <a:pt x="10524" y="15294"/>
                </a:moveTo>
                <a:cubicBezTo>
                  <a:pt x="11478" y="15713"/>
                  <a:pt x="12420" y="16075"/>
                  <a:pt x="13329" y="16369"/>
                </a:cubicBezTo>
                <a:cubicBezTo>
                  <a:pt x="12661" y="19087"/>
                  <a:pt x="11556" y="20744"/>
                  <a:pt x="10524" y="20744"/>
                </a:cubicBezTo>
                <a:cubicBezTo>
                  <a:pt x="9492" y="20744"/>
                  <a:pt x="8386" y="19087"/>
                  <a:pt x="7719" y="16369"/>
                </a:cubicBezTo>
                <a:cubicBezTo>
                  <a:pt x="8628" y="16075"/>
                  <a:pt x="9571" y="15713"/>
                  <a:pt x="10524" y="15294"/>
                </a:cubicBezTo>
                <a:close/>
              </a:path>
            </a:pathLst>
          </a:custGeom>
          <a:solidFill>
            <a:srgbClr val="EB3345"/>
          </a:solidFill>
          <a:ln w="12700" cap="flat">
            <a:noFill/>
            <a:miter lim="400000"/>
          </a:ln>
          <a:effectLst/>
        </p:spPr>
        <p:txBody>
          <a:bodyPr wrap="square" lIns="39720" tIns="39720" rIns="39720" bIns="39720" numCol="1" anchor="ctr">
            <a:noAutofit/>
          </a:bodyPr>
          <a:lstStyle/>
          <a:p>
            <a:pPr marL="0" marR="0" lvl="0" indent="0" algn="l" defTabSz="794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  <a:sym typeface="Arial"/>
            </a:endParaRPr>
          </a:p>
        </p:txBody>
      </p:sp>
      <p:sp>
        <p:nvSpPr>
          <p:cNvPr id="17" name="形状">
            <a:extLst>
              <a:ext uri="{FF2B5EF4-FFF2-40B4-BE49-F238E27FC236}">
                <a16:creationId xmlns:a16="http://schemas.microsoft.com/office/drawing/2014/main" id="{6263ED3E-4E53-4FE0-93BF-317D0E730B27}"/>
              </a:ext>
            </a:extLst>
          </p:cNvPr>
          <p:cNvSpPr/>
          <p:nvPr/>
        </p:nvSpPr>
        <p:spPr>
          <a:xfrm>
            <a:off x="7561186" y="3999320"/>
            <a:ext cx="286775" cy="433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600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EB3345"/>
          </a:solidFill>
          <a:ln w="12700" cap="flat">
            <a:noFill/>
            <a:miter lim="400000"/>
          </a:ln>
          <a:effectLst/>
        </p:spPr>
        <p:txBody>
          <a:bodyPr wrap="square" lIns="39720" tIns="39720" rIns="39720" bIns="39720" numCol="1" anchor="ctr">
            <a:noAutofit/>
          </a:bodyPr>
          <a:lstStyle/>
          <a:p>
            <a:pPr marL="0" marR="0" lvl="0" indent="0" algn="l" defTabSz="794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  <a:sym typeface="Arial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5530657" y="5675984"/>
            <a:ext cx="11306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环境终端定向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3652175" y="4561448"/>
            <a:ext cx="15983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用户基础属性定向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6784738" y="4556539"/>
            <a:ext cx="17634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品牌自定义人群定向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3961422" y="2835243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观看兴趣定向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6989322" y="2822832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互动行为定向</a:t>
            </a:r>
          </a:p>
        </p:txBody>
      </p:sp>
      <p:grpSp>
        <p:nvGrpSpPr>
          <p:cNvPr id="24" name="组 23"/>
          <p:cNvGrpSpPr/>
          <p:nvPr/>
        </p:nvGrpSpPr>
        <p:grpSpPr>
          <a:xfrm>
            <a:off x="228600" y="85642"/>
            <a:ext cx="9274867" cy="1125798"/>
            <a:chOff x="228600" y="85642"/>
            <a:chExt cx="9274867" cy="1125798"/>
          </a:xfrm>
        </p:grpSpPr>
        <p:pic>
          <p:nvPicPr>
            <p:cNvPr id="26" name="图片 25"/>
            <p:cNvPicPr>
              <a:picLocks noChangeAspect="1"/>
            </p:cNvPicPr>
            <p:nvPr userDrawn="1"/>
          </p:nvPicPr>
          <p:blipFill rotWithShape="1">
            <a:blip r:embed="rId15" cstate="screen"/>
            <a:srcRect b="98891"/>
            <a:stretch>
              <a:fillRect/>
            </a:stretch>
          </p:blipFill>
          <p:spPr>
            <a:xfrm>
              <a:off x="2157600" y="416314"/>
              <a:ext cx="7345867" cy="573762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 userDrawn="1"/>
          </p:nvPicPr>
          <p:blipFill rotWithShape="1">
            <a:blip r:embed="rId15" cstate="screen"/>
            <a:srcRect b="98891"/>
            <a:stretch>
              <a:fillRect/>
            </a:stretch>
          </p:blipFill>
          <p:spPr>
            <a:xfrm>
              <a:off x="228601" y="88899"/>
              <a:ext cx="124199" cy="100585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 rotWithShape="1">
            <a:blip r:embed="rId15" cstate="screen"/>
            <a:srcRect b="98891"/>
            <a:stretch>
              <a:fillRect/>
            </a:stretch>
          </p:blipFill>
          <p:spPr>
            <a:xfrm>
              <a:off x="2157600" y="203706"/>
              <a:ext cx="124199" cy="1005857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 userDrawn="1"/>
          </p:nvPicPr>
          <p:blipFill rotWithShape="1">
            <a:blip r:embed="rId15" cstate="screen"/>
            <a:srcRect b="98891"/>
            <a:stretch>
              <a:fillRect/>
            </a:stretch>
          </p:blipFill>
          <p:spPr>
            <a:xfrm rot="5400000">
              <a:off x="340055" y="-25813"/>
              <a:ext cx="116436" cy="339345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 userDrawn="1"/>
          </p:nvPicPr>
          <p:blipFill rotWithShape="1">
            <a:blip r:embed="rId15" cstate="screen"/>
            <a:srcRect b="98891"/>
            <a:stretch>
              <a:fillRect/>
            </a:stretch>
          </p:blipFill>
          <p:spPr>
            <a:xfrm rot="5400000">
              <a:off x="340054" y="869881"/>
              <a:ext cx="116436" cy="33934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 userDrawn="1"/>
          </p:nvPicPr>
          <p:blipFill rotWithShape="1">
            <a:blip r:embed="rId15" cstate="screen"/>
            <a:srcRect b="98891"/>
            <a:stretch>
              <a:fillRect/>
            </a:stretch>
          </p:blipFill>
          <p:spPr>
            <a:xfrm rot="5400000">
              <a:off x="2057954" y="94254"/>
              <a:ext cx="116436" cy="327812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 userDrawn="1"/>
          </p:nvPicPr>
          <p:blipFill rotWithShape="1">
            <a:blip r:embed="rId15" cstate="screen"/>
            <a:srcRect b="98891"/>
            <a:stretch>
              <a:fillRect/>
            </a:stretch>
          </p:blipFill>
          <p:spPr>
            <a:xfrm rot="5400000">
              <a:off x="2057953" y="989316"/>
              <a:ext cx="116436" cy="327811"/>
            </a:xfrm>
            <a:prstGeom prst="rect">
              <a:avLst/>
            </a:prstGeom>
          </p:spPr>
        </p:pic>
      </p:grpSp>
      <p:sp>
        <p:nvSpPr>
          <p:cNvPr id="34" name="椭圆 33"/>
          <p:cNvSpPr/>
          <p:nvPr/>
        </p:nvSpPr>
        <p:spPr>
          <a:xfrm>
            <a:off x="3762375" y="1484288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793687" y="5249874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7740650" y="1484288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8460290" y="3251391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7743649" y="5245844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grpSp>
        <p:nvGrpSpPr>
          <p:cNvPr id="40" name="PA-744-744316-Curriculum vitae-540500">
            <a:extLst>
              <a:ext uri="{FF2B5EF4-FFF2-40B4-BE49-F238E27FC236}">
                <a16:creationId xmlns:a16="http://schemas.microsoft.com/office/drawing/2014/main" id="{52B86CC3-0C54-48B6-8AE7-0420473F58E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913961" y="5357170"/>
            <a:ext cx="436666" cy="436666"/>
            <a:chOff x="759800" y="14799618"/>
            <a:chExt cx="1526977" cy="1526977"/>
          </a:xfrm>
          <a:solidFill>
            <a:srgbClr val="EB3345"/>
          </a:solidFill>
        </p:grpSpPr>
        <p:sp>
          <p:nvSpPr>
            <p:cNvPr id="41" name="PA-任意多边形: 形状 547">
              <a:extLst>
                <a:ext uri="{FF2B5EF4-FFF2-40B4-BE49-F238E27FC236}">
                  <a16:creationId xmlns:a16="http://schemas.microsoft.com/office/drawing/2014/main" id="{12C6BF5A-B565-4BB7-97A0-34C622CBC9E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938394" y="14984164"/>
              <a:ext cx="544711" cy="628055"/>
            </a:xfrm>
            <a:custGeom>
              <a:avLst/>
              <a:gdLst>
                <a:gd name="connsiteX0" fmla="*/ 404065 w 544710"/>
                <a:gd name="connsiteY0" fmla="*/ 303842 h 628054"/>
                <a:gd name="connsiteX1" fmla="*/ 454670 w 544710"/>
                <a:gd name="connsiteY1" fmla="*/ 180826 h 628054"/>
                <a:gd name="connsiteX2" fmla="*/ 273100 w 544710"/>
                <a:gd name="connsiteY2" fmla="*/ 2232 h 628054"/>
                <a:gd name="connsiteX3" fmla="*/ 91529 w 544710"/>
                <a:gd name="connsiteY3" fmla="*/ 180826 h 628054"/>
                <a:gd name="connsiteX4" fmla="*/ 142134 w 544710"/>
                <a:gd name="connsiteY4" fmla="*/ 303842 h 628054"/>
                <a:gd name="connsiteX5" fmla="*/ 2232 w 544710"/>
                <a:gd name="connsiteY5" fmla="*/ 538014 h 628054"/>
                <a:gd name="connsiteX6" fmla="*/ 2232 w 544710"/>
                <a:gd name="connsiteY6" fmla="*/ 582662 h 628054"/>
                <a:gd name="connsiteX7" fmla="*/ 46881 w 544710"/>
                <a:gd name="connsiteY7" fmla="*/ 627311 h 628054"/>
                <a:gd name="connsiteX8" fmla="*/ 499318 w 544710"/>
                <a:gd name="connsiteY8" fmla="*/ 627311 h 628054"/>
                <a:gd name="connsiteX9" fmla="*/ 543967 w 544710"/>
                <a:gd name="connsiteY9" fmla="*/ 582662 h 628054"/>
                <a:gd name="connsiteX10" fmla="*/ 543967 w 544710"/>
                <a:gd name="connsiteY10" fmla="*/ 538014 h 628054"/>
                <a:gd name="connsiteX11" fmla="*/ 404065 w 544710"/>
                <a:gd name="connsiteY11" fmla="*/ 303842 h 628054"/>
                <a:gd name="connsiteX12" fmla="*/ 273100 w 544710"/>
                <a:gd name="connsiteY12" fmla="*/ 91529 h 628054"/>
                <a:gd name="connsiteX13" fmla="*/ 365373 w 544710"/>
                <a:gd name="connsiteY13" fmla="*/ 180826 h 628054"/>
                <a:gd name="connsiteX14" fmla="*/ 273100 w 544710"/>
                <a:gd name="connsiteY14" fmla="*/ 270123 h 628054"/>
                <a:gd name="connsiteX15" fmla="*/ 180826 w 544710"/>
                <a:gd name="connsiteY15" fmla="*/ 180826 h 628054"/>
                <a:gd name="connsiteX16" fmla="*/ 273100 w 544710"/>
                <a:gd name="connsiteY16" fmla="*/ 91529 h 628054"/>
                <a:gd name="connsiteX17" fmla="*/ 91529 w 544710"/>
                <a:gd name="connsiteY17" fmla="*/ 538014 h 628054"/>
                <a:gd name="connsiteX18" fmla="*/ 273100 w 544710"/>
                <a:gd name="connsiteY18" fmla="*/ 359420 h 628054"/>
                <a:gd name="connsiteX19" fmla="*/ 454670 w 544710"/>
                <a:gd name="connsiteY19" fmla="*/ 538014 h 628054"/>
                <a:gd name="connsiteX20" fmla="*/ 91529 w 544710"/>
                <a:gd name="connsiteY20" fmla="*/ 538014 h 628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4710" h="628054">
                  <a:moveTo>
                    <a:pt x="404065" y="303842"/>
                  </a:moveTo>
                  <a:cubicBezTo>
                    <a:pt x="436709" y="270349"/>
                    <a:pt x="454670" y="226886"/>
                    <a:pt x="454670" y="180826"/>
                  </a:cubicBezTo>
                  <a:cubicBezTo>
                    <a:pt x="454670" y="81534"/>
                    <a:pt x="371308" y="2232"/>
                    <a:pt x="273100" y="2232"/>
                  </a:cubicBezTo>
                  <a:cubicBezTo>
                    <a:pt x="174814" y="2232"/>
                    <a:pt x="91529" y="81635"/>
                    <a:pt x="91529" y="180826"/>
                  </a:cubicBezTo>
                  <a:cubicBezTo>
                    <a:pt x="91529" y="226889"/>
                    <a:pt x="109487" y="270349"/>
                    <a:pt x="142134" y="303842"/>
                  </a:cubicBezTo>
                  <a:cubicBezTo>
                    <a:pt x="60046" y="349198"/>
                    <a:pt x="2232" y="435929"/>
                    <a:pt x="2232" y="538014"/>
                  </a:cubicBezTo>
                  <a:lnTo>
                    <a:pt x="2232" y="582662"/>
                  </a:lnTo>
                  <a:cubicBezTo>
                    <a:pt x="2232" y="607320"/>
                    <a:pt x="22223" y="627311"/>
                    <a:pt x="46881" y="627311"/>
                  </a:cubicBezTo>
                  <a:lnTo>
                    <a:pt x="499318" y="627311"/>
                  </a:lnTo>
                  <a:cubicBezTo>
                    <a:pt x="523976" y="627311"/>
                    <a:pt x="543967" y="607320"/>
                    <a:pt x="543967" y="582662"/>
                  </a:cubicBezTo>
                  <a:lnTo>
                    <a:pt x="543967" y="538014"/>
                  </a:lnTo>
                  <a:cubicBezTo>
                    <a:pt x="543967" y="437701"/>
                    <a:pt x="487772" y="350094"/>
                    <a:pt x="404065" y="303842"/>
                  </a:cubicBezTo>
                  <a:close/>
                  <a:moveTo>
                    <a:pt x="273100" y="91529"/>
                  </a:moveTo>
                  <a:cubicBezTo>
                    <a:pt x="323118" y="91529"/>
                    <a:pt x="365373" y="132421"/>
                    <a:pt x="365373" y="180826"/>
                  </a:cubicBezTo>
                  <a:cubicBezTo>
                    <a:pt x="365373" y="229231"/>
                    <a:pt x="323118" y="270123"/>
                    <a:pt x="273100" y="270123"/>
                  </a:cubicBezTo>
                  <a:cubicBezTo>
                    <a:pt x="223081" y="270123"/>
                    <a:pt x="180826" y="229231"/>
                    <a:pt x="180826" y="180826"/>
                  </a:cubicBezTo>
                  <a:cubicBezTo>
                    <a:pt x="180826" y="132421"/>
                    <a:pt x="223081" y="91529"/>
                    <a:pt x="273100" y="91529"/>
                  </a:cubicBezTo>
                  <a:close/>
                  <a:moveTo>
                    <a:pt x="91529" y="538014"/>
                  </a:moveTo>
                  <a:cubicBezTo>
                    <a:pt x="91529" y="439537"/>
                    <a:pt x="172980" y="359420"/>
                    <a:pt x="273100" y="359420"/>
                  </a:cubicBezTo>
                  <a:cubicBezTo>
                    <a:pt x="373219" y="359420"/>
                    <a:pt x="454670" y="439537"/>
                    <a:pt x="454670" y="538014"/>
                  </a:cubicBezTo>
                  <a:lnTo>
                    <a:pt x="91529" y="5380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42" name="PA-任意多边形: 形状 548">
              <a:extLst>
                <a:ext uri="{FF2B5EF4-FFF2-40B4-BE49-F238E27FC236}">
                  <a16:creationId xmlns:a16="http://schemas.microsoft.com/office/drawing/2014/main" id="{C740C537-3D23-4102-BAF4-647CB74660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59800" y="14799618"/>
              <a:ext cx="1526977" cy="1526977"/>
            </a:xfrm>
            <a:custGeom>
              <a:avLst/>
              <a:gdLst>
                <a:gd name="connsiteX0" fmla="*/ 1487001 w 1526976"/>
                <a:gd name="connsiteY0" fmla="*/ 513710 h 1526976"/>
                <a:gd name="connsiteX1" fmla="*/ 1297573 w 1526976"/>
                <a:gd name="connsiteY1" fmla="*/ 513710 h 1526976"/>
                <a:gd name="connsiteX2" fmla="*/ 1258342 w 1526976"/>
                <a:gd name="connsiteY2" fmla="*/ 552941 h 1526976"/>
                <a:gd name="connsiteX3" fmla="*/ 1258342 w 1526976"/>
                <a:gd name="connsiteY3" fmla="*/ 320719 h 1526976"/>
                <a:gd name="connsiteX4" fmla="*/ 1245269 w 1526976"/>
                <a:gd name="connsiteY4" fmla="*/ 289152 h 1526976"/>
                <a:gd name="connsiteX5" fmla="*/ 1245263 w 1526976"/>
                <a:gd name="connsiteY5" fmla="*/ 289146 h 1526976"/>
                <a:gd name="connsiteX6" fmla="*/ 977720 w 1526976"/>
                <a:gd name="connsiteY6" fmla="*/ 15660 h 1526976"/>
                <a:gd name="connsiteX7" fmla="*/ 945803 w 1526976"/>
                <a:gd name="connsiteY7" fmla="*/ 2232 h 1526976"/>
                <a:gd name="connsiteX8" fmla="*/ 136178 w 1526976"/>
                <a:gd name="connsiteY8" fmla="*/ 2232 h 1526976"/>
                <a:gd name="connsiteX9" fmla="*/ 2232 w 1526976"/>
                <a:gd name="connsiteY9" fmla="*/ 139154 h 1526976"/>
                <a:gd name="connsiteX10" fmla="*/ 2232 w 1526976"/>
                <a:gd name="connsiteY10" fmla="*/ 1392287 h 1526976"/>
                <a:gd name="connsiteX11" fmla="*/ 136178 w 1526976"/>
                <a:gd name="connsiteY11" fmla="*/ 1526232 h 1526976"/>
                <a:gd name="connsiteX12" fmla="*/ 1124397 w 1526976"/>
                <a:gd name="connsiteY12" fmla="*/ 1526232 h 1526976"/>
                <a:gd name="connsiteX13" fmla="*/ 1258342 w 1526976"/>
                <a:gd name="connsiteY13" fmla="*/ 1392287 h 1526976"/>
                <a:gd name="connsiteX14" fmla="*/ 1258342 w 1526976"/>
                <a:gd name="connsiteY14" fmla="*/ 931795 h 1526976"/>
                <a:gd name="connsiteX15" fmla="*/ 1360715 w 1526976"/>
                <a:gd name="connsiteY15" fmla="*/ 829422 h 1526976"/>
                <a:gd name="connsiteX16" fmla="*/ 1487001 w 1526976"/>
                <a:gd name="connsiteY16" fmla="*/ 703139 h 1526976"/>
                <a:gd name="connsiteX17" fmla="*/ 1487001 w 1526976"/>
                <a:gd name="connsiteY17" fmla="*/ 513710 h 1526976"/>
                <a:gd name="connsiteX18" fmla="*/ 990451 w 1526976"/>
                <a:gd name="connsiteY18" fmla="*/ 156371 h 1526976"/>
                <a:gd name="connsiteX19" fmla="*/ 1107555 w 1526976"/>
                <a:gd name="connsiteY19" fmla="*/ 276076 h 1526976"/>
                <a:gd name="connsiteX20" fmla="*/ 990451 w 1526976"/>
                <a:gd name="connsiteY20" fmla="*/ 276076 h 1526976"/>
                <a:gd name="connsiteX21" fmla="*/ 990451 w 1526976"/>
                <a:gd name="connsiteY21" fmla="*/ 156371 h 1526976"/>
                <a:gd name="connsiteX22" fmla="*/ 1169045 w 1526976"/>
                <a:gd name="connsiteY22" fmla="*/ 1392287 h 1526976"/>
                <a:gd name="connsiteX23" fmla="*/ 1124397 w 1526976"/>
                <a:gd name="connsiteY23" fmla="*/ 1436936 h 1526976"/>
                <a:gd name="connsiteX24" fmla="*/ 136178 w 1526976"/>
                <a:gd name="connsiteY24" fmla="*/ 1436936 h 1526976"/>
                <a:gd name="connsiteX25" fmla="*/ 91529 w 1526976"/>
                <a:gd name="connsiteY25" fmla="*/ 1392287 h 1526976"/>
                <a:gd name="connsiteX26" fmla="*/ 91529 w 1526976"/>
                <a:gd name="connsiteY26" fmla="*/ 139154 h 1526976"/>
                <a:gd name="connsiteX27" fmla="*/ 136178 w 1526976"/>
                <a:gd name="connsiteY27" fmla="*/ 91529 h 1526976"/>
                <a:gd name="connsiteX28" fmla="*/ 901154 w 1526976"/>
                <a:gd name="connsiteY28" fmla="*/ 91529 h 1526976"/>
                <a:gd name="connsiteX29" fmla="*/ 901154 w 1526976"/>
                <a:gd name="connsiteY29" fmla="*/ 320725 h 1526976"/>
                <a:gd name="connsiteX30" fmla="*/ 945803 w 1526976"/>
                <a:gd name="connsiteY30" fmla="*/ 365373 h 1526976"/>
                <a:gd name="connsiteX31" fmla="*/ 1169045 w 1526976"/>
                <a:gd name="connsiteY31" fmla="*/ 365373 h 1526976"/>
                <a:gd name="connsiteX32" fmla="*/ 1169045 w 1526976"/>
                <a:gd name="connsiteY32" fmla="*/ 642241 h 1526976"/>
                <a:gd name="connsiteX33" fmla="*/ 792432 w 1526976"/>
                <a:gd name="connsiteY33" fmla="*/ 1018851 h 1526976"/>
                <a:gd name="connsiteX34" fmla="*/ 784068 w 1526976"/>
                <a:gd name="connsiteY34" fmla="*/ 1030453 h 1526976"/>
                <a:gd name="connsiteX35" fmla="*/ 670125 w 1526976"/>
                <a:gd name="connsiteY35" fmla="*/ 1258342 h 1526976"/>
                <a:gd name="connsiteX36" fmla="*/ 496342 w 1526976"/>
                <a:gd name="connsiteY36" fmla="*/ 1258342 h 1526976"/>
                <a:gd name="connsiteX37" fmla="*/ 451693 w 1526976"/>
                <a:gd name="connsiteY37" fmla="*/ 1302990 h 1526976"/>
                <a:gd name="connsiteX38" fmla="*/ 496342 w 1526976"/>
                <a:gd name="connsiteY38" fmla="*/ 1347639 h 1526976"/>
                <a:gd name="connsiteX39" fmla="*/ 677912 w 1526976"/>
                <a:gd name="connsiteY39" fmla="*/ 1347639 h 1526976"/>
                <a:gd name="connsiteX40" fmla="*/ 717688 w 1526976"/>
                <a:gd name="connsiteY40" fmla="*/ 1342927 h 1526976"/>
                <a:gd name="connsiteX41" fmla="*/ 970258 w 1526976"/>
                <a:gd name="connsiteY41" fmla="*/ 1216643 h 1526976"/>
                <a:gd name="connsiteX42" fmla="*/ 981861 w 1526976"/>
                <a:gd name="connsiteY42" fmla="*/ 1208279 h 1526976"/>
                <a:gd name="connsiteX43" fmla="*/ 1169045 w 1526976"/>
                <a:gd name="connsiteY43" fmla="*/ 1021095 h 1526976"/>
                <a:gd name="connsiteX44" fmla="*/ 1169045 w 1526976"/>
                <a:gd name="connsiteY44" fmla="*/ 1392287 h 1526976"/>
                <a:gd name="connsiteX45" fmla="*/ 901547 w 1526976"/>
                <a:gd name="connsiteY45" fmla="*/ 1151159 h 1526976"/>
                <a:gd name="connsiteX46" fmla="*/ 797555 w 1526976"/>
                <a:gd name="connsiteY46" fmla="*/ 1203153 h 1526976"/>
                <a:gd name="connsiteX47" fmla="*/ 849553 w 1526976"/>
                <a:gd name="connsiteY47" fmla="*/ 1099161 h 1526976"/>
                <a:gd name="connsiteX48" fmla="*/ 901547 w 1526976"/>
                <a:gd name="connsiteY48" fmla="*/ 1151159 h 1526976"/>
                <a:gd name="connsiteX49" fmla="*/ 972187 w 1526976"/>
                <a:gd name="connsiteY49" fmla="*/ 1091666 h 1526976"/>
                <a:gd name="connsiteX50" fmla="*/ 909045 w 1526976"/>
                <a:gd name="connsiteY50" fmla="*/ 1028521 h 1526976"/>
                <a:gd name="connsiteX51" fmla="*/ 1202862 w 1526976"/>
                <a:gd name="connsiteY51" fmla="*/ 734711 h 1526976"/>
                <a:gd name="connsiteX52" fmla="*/ 1266004 w 1526976"/>
                <a:gd name="connsiteY52" fmla="*/ 797853 h 1526976"/>
                <a:gd name="connsiteX53" fmla="*/ 972187 w 1526976"/>
                <a:gd name="connsiteY53" fmla="*/ 1091666 h 1526976"/>
                <a:gd name="connsiteX54" fmla="*/ 1423857 w 1526976"/>
                <a:gd name="connsiteY54" fmla="*/ 639997 h 1526976"/>
                <a:gd name="connsiteX55" fmla="*/ 1329142 w 1526976"/>
                <a:gd name="connsiteY55" fmla="*/ 734708 h 1526976"/>
                <a:gd name="connsiteX56" fmla="*/ 1266001 w 1526976"/>
                <a:gd name="connsiteY56" fmla="*/ 671566 h 1526976"/>
                <a:gd name="connsiteX57" fmla="*/ 1360715 w 1526976"/>
                <a:gd name="connsiteY57" fmla="*/ 576852 h 1526976"/>
                <a:gd name="connsiteX58" fmla="*/ 1423857 w 1526976"/>
                <a:gd name="connsiteY58" fmla="*/ 576852 h 1526976"/>
                <a:gd name="connsiteX59" fmla="*/ 1423857 w 1526976"/>
                <a:gd name="connsiteY59" fmla="*/ 639997 h 1526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526976" h="1526976">
                  <a:moveTo>
                    <a:pt x="1487001" y="513710"/>
                  </a:moveTo>
                  <a:cubicBezTo>
                    <a:pt x="1434778" y="461483"/>
                    <a:pt x="1349797" y="461483"/>
                    <a:pt x="1297573" y="513710"/>
                  </a:cubicBezTo>
                  <a:lnTo>
                    <a:pt x="1258342" y="552941"/>
                  </a:lnTo>
                  <a:lnTo>
                    <a:pt x="1258342" y="320719"/>
                  </a:lnTo>
                  <a:cubicBezTo>
                    <a:pt x="1258342" y="309104"/>
                    <a:pt x="1253910" y="297978"/>
                    <a:pt x="1245269" y="289152"/>
                  </a:cubicBezTo>
                  <a:cubicBezTo>
                    <a:pt x="1245266" y="289149"/>
                    <a:pt x="1245266" y="289146"/>
                    <a:pt x="1245263" y="289146"/>
                  </a:cubicBezTo>
                  <a:lnTo>
                    <a:pt x="977720" y="15660"/>
                  </a:lnTo>
                  <a:cubicBezTo>
                    <a:pt x="969008" y="6804"/>
                    <a:pt x="957260" y="2232"/>
                    <a:pt x="945803" y="2232"/>
                  </a:cubicBezTo>
                  <a:lnTo>
                    <a:pt x="136178" y="2232"/>
                  </a:lnTo>
                  <a:cubicBezTo>
                    <a:pt x="62145" y="2232"/>
                    <a:pt x="2232" y="65026"/>
                    <a:pt x="2232" y="139154"/>
                  </a:cubicBezTo>
                  <a:lnTo>
                    <a:pt x="2232" y="1392287"/>
                  </a:lnTo>
                  <a:cubicBezTo>
                    <a:pt x="2232" y="1466145"/>
                    <a:pt x="62320" y="1526232"/>
                    <a:pt x="136178" y="1526232"/>
                  </a:cubicBezTo>
                  <a:lnTo>
                    <a:pt x="1124397" y="1526232"/>
                  </a:lnTo>
                  <a:cubicBezTo>
                    <a:pt x="1198254" y="1526232"/>
                    <a:pt x="1258342" y="1466145"/>
                    <a:pt x="1258342" y="1392287"/>
                  </a:cubicBezTo>
                  <a:lnTo>
                    <a:pt x="1258342" y="931795"/>
                  </a:lnTo>
                  <a:lnTo>
                    <a:pt x="1360715" y="829422"/>
                  </a:lnTo>
                  <a:lnTo>
                    <a:pt x="1487001" y="703139"/>
                  </a:lnTo>
                  <a:cubicBezTo>
                    <a:pt x="1539222" y="650915"/>
                    <a:pt x="1539222" y="565937"/>
                    <a:pt x="1487001" y="513710"/>
                  </a:cubicBezTo>
                  <a:close/>
                  <a:moveTo>
                    <a:pt x="990451" y="156371"/>
                  </a:moveTo>
                  <a:lnTo>
                    <a:pt x="1107555" y="276076"/>
                  </a:lnTo>
                  <a:lnTo>
                    <a:pt x="990451" y="276076"/>
                  </a:lnTo>
                  <a:lnTo>
                    <a:pt x="990451" y="156371"/>
                  </a:lnTo>
                  <a:close/>
                  <a:moveTo>
                    <a:pt x="1169045" y="1392287"/>
                  </a:moveTo>
                  <a:cubicBezTo>
                    <a:pt x="1169045" y="1416906"/>
                    <a:pt x="1149016" y="1436936"/>
                    <a:pt x="1124397" y="1436936"/>
                  </a:cubicBezTo>
                  <a:lnTo>
                    <a:pt x="136178" y="1436936"/>
                  </a:lnTo>
                  <a:cubicBezTo>
                    <a:pt x="111559" y="1436936"/>
                    <a:pt x="91529" y="1416906"/>
                    <a:pt x="91529" y="1392287"/>
                  </a:cubicBezTo>
                  <a:lnTo>
                    <a:pt x="91529" y="139154"/>
                  </a:lnTo>
                  <a:cubicBezTo>
                    <a:pt x="91529" y="113785"/>
                    <a:pt x="112392" y="91529"/>
                    <a:pt x="136178" y="91529"/>
                  </a:cubicBezTo>
                  <a:lnTo>
                    <a:pt x="901154" y="91529"/>
                  </a:lnTo>
                  <a:lnTo>
                    <a:pt x="901154" y="320725"/>
                  </a:lnTo>
                  <a:cubicBezTo>
                    <a:pt x="901154" y="345382"/>
                    <a:pt x="921145" y="365373"/>
                    <a:pt x="945803" y="365373"/>
                  </a:cubicBezTo>
                  <a:lnTo>
                    <a:pt x="1169045" y="365373"/>
                  </a:lnTo>
                  <a:lnTo>
                    <a:pt x="1169045" y="642241"/>
                  </a:lnTo>
                  <a:lnTo>
                    <a:pt x="792432" y="1018851"/>
                  </a:lnTo>
                  <a:cubicBezTo>
                    <a:pt x="789325" y="1021955"/>
                    <a:pt x="786238" y="1026116"/>
                    <a:pt x="784068" y="1030453"/>
                  </a:cubicBezTo>
                  <a:lnTo>
                    <a:pt x="670125" y="1258342"/>
                  </a:lnTo>
                  <a:lnTo>
                    <a:pt x="496342" y="1258342"/>
                  </a:lnTo>
                  <a:cubicBezTo>
                    <a:pt x="471684" y="1258342"/>
                    <a:pt x="451693" y="1278332"/>
                    <a:pt x="451693" y="1302990"/>
                  </a:cubicBezTo>
                  <a:cubicBezTo>
                    <a:pt x="451693" y="1327648"/>
                    <a:pt x="471684" y="1347639"/>
                    <a:pt x="496342" y="1347639"/>
                  </a:cubicBezTo>
                  <a:lnTo>
                    <a:pt x="677912" y="1347639"/>
                  </a:lnTo>
                  <a:cubicBezTo>
                    <a:pt x="681332" y="1347639"/>
                    <a:pt x="708824" y="1347356"/>
                    <a:pt x="717688" y="1342927"/>
                  </a:cubicBezTo>
                  <a:lnTo>
                    <a:pt x="970258" y="1216643"/>
                  </a:lnTo>
                  <a:cubicBezTo>
                    <a:pt x="974640" y="1214435"/>
                    <a:pt x="978670" y="1211461"/>
                    <a:pt x="981861" y="1208279"/>
                  </a:cubicBezTo>
                  <a:lnTo>
                    <a:pt x="1169045" y="1021095"/>
                  </a:lnTo>
                  <a:lnTo>
                    <a:pt x="1169045" y="1392287"/>
                  </a:lnTo>
                  <a:close/>
                  <a:moveTo>
                    <a:pt x="901547" y="1151159"/>
                  </a:moveTo>
                  <a:lnTo>
                    <a:pt x="797555" y="1203153"/>
                  </a:lnTo>
                  <a:lnTo>
                    <a:pt x="849553" y="1099161"/>
                  </a:lnTo>
                  <a:cubicBezTo>
                    <a:pt x="874053" y="1107255"/>
                    <a:pt x="893457" y="1126656"/>
                    <a:pt x="901547" y="1151159"/>
                  </a:cubicBezTo>
                  <a:close/>
                  <a:moveTo>
                    <a:pt x="972187" y="1091666"/>
                  </a:moveTo>
                  <a:cubicBezTo>
                    <a:pt x="957087" y="1065458"/>
                    <a:pt x="935251" y="1043622"/>
                    <a:pt x="909045" y="1028521"/>
                  </a:cubicBezTo>
                  <a:lnTo>
                    <a:pt x="1202862" y="734711"/>
                  </a:lnTo>
                  <a:lnTo>
                    <a:pt x="1266004" y="797853"/>
                  </a:lnTo>
                  <a:lnTo>
                    <a:pt x="972187" y="1091666"/>
                  </a:lnTo>
                  <a:close/>
                  <a:moveTo>
                    <a:pt x="1423857" y="639997"/>
                  </a:moveTo>
                  <a:lnTo>
                    <a:pt x="1329142" y="734708"/>
                  </a:lnTo>
                  <a:lnTo>
                    <a:pt x="1266001" y="671566"/>
                  </a:lnTo>
                  <a:lnTo>
                    <a:pt x="1360715" y="576852"/>
                  </a:lnTo>
                  <a:cubicBezTo>
                    <a:pt x="1378125" y="559445"/>
                    <a:pt x="1406450" y="559445"/>
                    <a:pt x="1423857" y="576852"/>
                  </a:cubicBezTo>
                  <a:cubicBezTo>
                    <a:pt x="1441267" y="594262"/>
                    <a:pt x="1441267" y="622587"/>
                    <a:pt x="1423857" y="6399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43" name="PA-任意多边形: 形状 549">
              <a:extLst>
                <a:ext uri="{FF2B5EF4-FFF2-40B4-BE49-F238E27FC236}">
                  <a16:creationId xmlns:a16="http://schemas.microsoft.com/office/drawing/2014/main" id="{5E763069-0FEB-4057-991D-819248AEBFA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569425" y="15252055"/>
              <a:ext cx="270867" cy="92273"/>
            </a:xfrm>
            <a:custGeom>
              <a:avLst/>
              <a:gdLst>
                <a:gd name="connsiteX0" fmla="*/ 225475 w 270867"/>
                <a:gd name="connsiteY0" fmla="*/ 2232 h 92273"/>
                <a:gd name="connsiteX1" fmla="*/ 46881 w 270867"/>
                <a:gd name="connsiteY1" fmla="*/ 2232 h 92273"/>
                <a:gd name="connsiteX2" fmla="*/ 2232 w 270867"/>
                <a:gd name="connsiteY2" fmla="*/ 46881 h 92273"/>
                <a:gd name="connsiteX3" fmla="*/ 46881 w 270867"/>
                <a:gd name="connsiteY3" fmla="*/ 91529 h 92273"/>
                <a:gd name="connsiteX4" fmla="*/ 225475 w 270867"/>
                <a:gd name="connsiteY4" fmla="*/ 91529 h 92273"/>
                <a:gd name="connsiteX5" fmla="*/ 270123 w 270867"/>
                <a:gd name="connsiteY5" fmla="*/ 46881 h 92273"/>
                <a:gd name="connsiteX6" fmla="*/ 225475 w 270867"/>
                <a:gd name="connsiteY6" fmla="*/ 2232 h 9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867" h="92273">
                  <a:moveTo>
                    <a:pt x="225475" y="2232"/>
                  </a:moveTo>
                  <a:lnTo>
                    <a:pt x="46881" y="2232"/>
                  </a:lnTo>
                  <a:cubicBezTo>
                    <a:pt x="22223" y="2232"/>
                    <a:pt x="2232" y="22223"/>
                    <a:pt x="2232" y="46881"/>
                  </a:cubicBezTo>
                  <a:cubicBezTo>
                    <a:pt x="2232" y="71539"/>
                    <a:pt x="22223" y="91529"/>
                    <a:pt x="46881" y="91529"/>
                  </a:cubicBezTo>
                  <a:lnTo>
                    <a:pt x="225475" y="91529"/>
                  </a:lnTo>
                  <a:cubicBezTo>
                    <a:pt x="250133" y="91529"/>
                    <a:pt x="270123" y="71539"/>
                    <a:pt x="270123" y="46881"/>
                  </a:cubicBezTo>
                  <a:cubicBezTo>
                    <a:pt x="270123" y="22223"/>
                    <a:pt x="250133" y="2232"/>
                    <a:pt x="225475" y="22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44" name="PA-任意多边形: 形状 550">
              <a:extLst>
                <a:ext uri="{FF2B5EF4-FFF2-40B4-BE49-F238E27FC236}">
                  <a16:creationId xmlns:a16="http://schemas.microsoft.com/office/drawing/2014/main" id="{32C6CE3D-6170-45DF-8580-D036F015912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569425" y="15430649"/>
              <a:ext cx="270867" cy="92273"/>
            </a:xfrm>
            <a:custGeom>
              <a:avLst/>
              <a:gdLst>
                <a:gd name="connsiteX0" fmla="*/ 225475 w 270867"/>
                <a:gd name="connsiteY0" fmla="*/ 2232 h 92273"/>
                <a:gd name="connsiteX1" fmla="*/ 46881 w 270867"/>
                <a:gd name="connsiteY1" fmla="*/ 2232 h 92273"/>
                <a:gd name="connsiteX2" fmla="*/ 2232 w 270867"/>
                <a:gd name="connsiteY2" fmla="*/ 46881 h 92273"/>
                <a:gd name="connsiteX3" fmla="*/ 46881 w 270867"/>
                <a:gd name="connsiteY3" fmla="*/ 91529 h 92273"/>
                <a:gd name="connsiteX4" fmla="*/ 225475 w 270867"/>
                <a:gd name="connsiteY4" fmla="*/ 91529 h 92273"/>
                <a:gd name="connsiteX5" fmla="*/ 270123 w 270867"/>
                <a:gd name="connsiteY5" fmla="*/ 46881 h 92273"/>
                <a:gd name="connsiteX6" fmla="*/ 225475 w 270867"/>
                <a:gd name="connsiteY6" fmla="*/ 2232 h 9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867" h="92273">
                  <a:moveTo>
                    <a:pt x="225475" y="2232"/>
                  </a:moveTo>
                  <a:lnTo>
                    <a:pt x="46881" y="2232"/>
                  </a:lnTo>
                  <a:cubicBezTo>
                    <a:pt x="22223" y="2232"/>
                    <a:pt x="2232" y="22223"/>
                    <a:pt x="2232" y="46881"/>
                  </a:cubicBezTo>
                  <a:cubicBezTo>
                    <a:pt x="2232" y="71539"/>
                    <a:pt x="22223" y="91529"/>
                    <a:pt x="46881" y="91529"/>
                  </a:cubicBezTo>
                  <a:lnTo>
                    <a:pt x="225475" y="91529"/>
                  </a:lnTo>
                  <a:cubicBezTo>
                    <a:pt x="250133" y="91529"/>
                    <a:pt x="270123" y="71539"/>
                    <a:pt x="270123" y="46881"/>
                  </a:cubicBezTo>
                  <a:cubicBezTo>
                    <a:pt x="270123" y="22223"/>
                    <a:pt x="250133" y="2232"/>
                    <a:pt x="225475" y="22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45" name="PA-任意多边形: 形状 551">
              <a:extLst>
                <a:ext uri="{FF2B5EF4-FFF2-40B4-BE49-F238E27FC236}">
                  <a16:creationId xmlns:a16="http://schemas.microsoft.com/office/drawing/2014/main" id="{D04E2A90-10B2-4CE7-B9C9-48E0FA50A431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938394" y="15698539"/>
              <a:ext cx="455414" cy="92273"/>
            </a:xfrm>
            <a:custGeom>
              <a:avLst/>
              <a:gdLst>
                <a:gd name="connsiteX0" fmla="*/ 410022 w 455414"/>
                <a:gd name="connsiteY0" fmla="*/ 2232 h 92273"/>
                <a:gd name="connsiteX1" fmla="*/ 46881 w 455414"/>
                <a:gd name="connsiteY1" fmla="*/ 2232 h 92273"/>
                <a:gd name="connsiteX2" fmla="*/ 2232 w 455414"/>
                <a:gd name="connsiteY2" fmla="*/ 46881 h 92273"/>
                <a:gd name="connsiteX3" fmla="*/ 46881 w 455414"/>
                <a:gd name="connsiteY3" fmla="*/ 91529 h 92273"/>
                <a:gd name="connsiteX4" fmla="*/ 410022 w 455414"/>
                <a:gd name="connsiteY4" fmla="*/ 91529 h 92273"/>
                <a:gd name="connsiteX5" fmla="*/ 454670 w 455414"/>
                <a:gd name="connsiteY5" fmla="*/ 46881 h 92273"/>
                <a:gd name="connsiteX6" fmla="*/ 410022 w 455414"/>
                <a:gd name="connsiteY6" fmla="*/ 2232 h 9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414" h="92273">
                  <a:moveTo>
                    <a:pt x="410022" y="2232"/>
                  </a:moveTo>
                  <a:lnTo>
                    <a:pt x="46881" y="2232"/>
                  </a:lnTo>
                  <a:cubicBezTo>
                    <a:pt x="22223" y="2232"/>
                    <a:pt x="2232" y="22223"/>
                    <a:pt x="2232" y="46881"/>
                  </a:cubicBezTo>
                  <a:cubicBezTo>
                    <a:pt x="2232" y="71539"/>
                    <a:pt x="22223" y="91529"/>
                    <a:pt x="46881" y="91529"/>
                  </a:cubicBezTo>
                  <a:lnTo>
                    <a:pt x="410022" y="91529"/>
                  </a:lnTo>
                  <a:cubicBezTo>
                    <a:pt x="434679" y="91529"/>
                    <a:pt x="454670" y="71539"/>
                    <a:pt x="454670" y="46881"/>
                  </a:cubicBezTo>
                  <a:cubicBezTo>
                    <a:pt x="454670" y="22223"/>
                    <a:pt x="434679" y="2232"/>
                    <a:pt x="410022" y="22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46" name="PA-任意多边形: 形状 552">
              <a:extLst>
                <a:ext uri="{FF2B5EF4-FFF2-40B4-BE49-F238E27FC236}">
                  <a16:creationId xmlns:a16="http://schemas.microsoft.com/office/drawing/2014/main" id="{11F760BC-4634-4A80-B405-DC838D6DDDE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38394" y="15877133"/>
              <a:ext cx="455414" cy="92273"/>
            </a:xfrm>
            <a:custGeom>
              <a:avLst/>
              <a:gdLst>
                <a:gd name="connsiteX0" fmla="*/ 410022 w 455414"/>
                <a:gd name="connsiteY0" fmla="*/ 2232 h 92273"/>
                <a:gd name="connsiteX1" fmla="*/ 46881 w 455414"/>
                <a:gd name="connsiteY1" fmla="*/ 2232 h 92273"/>
                <a:gd name="connsiteX2" fmla="*/ 2232 w 455414"/>
                <a:gd name="connsiteY2" fmla="*/ 46881 h 92273"/>
                <a:gd name="connsiteX3" fmla="*/ 46881 w 455414"/>
                <a:gd name="connsiteY3" fmla="*/ 91529 h 92273"/>
                <a:gd name="connsiteX4" fmla="*/ 410022 w 455414"/>
                <a:gd name="connsiteY4" fmla="*/ 91529 h 92273"/>
                <a:gd name="connsiteX5" fmla="*/ 454670 w 455414"/>
                <a:gd name="connsiteY5" fmla="*/ 46881 h 92273"/>
                <a:gd name="connsiteX6" fmla="*/ 410022 w 455414"/>
                <a:gd name="connsiteY6" fmla="*/ 2232 h 9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414" h="92273">
                  <a:moveTo>
                    <a:pt x="410022" y="2232"/>
                  </a:moveTo>
                  <a:lnTo>
                    <a:pt x="46881" y="2232"/>
                  </a:lnTo>
                  <a:cubicBezTo>
                    <a:pt x="22223" y="2232"/>
                    <a:pt x="2232" y="22223"/>
                    <a:pt x="2232" y="46881"/>
                  </a:cubicBezTo>
                  <a:cubicBezTo>
                    <a:pt x="2232" y="71539"/>
                    <a:pt x="22223" y="91529"/>
                    <a:pt x="46881" y="91529"/>
                  </a:cubicBezTo>
                  <a:lnTo>
                    <a:pt x="410022" y="91529"/>
                  </a:lnTo>
                  <a:cubicBezTo>
                    <a:pt x="434679" y="91529"/>
                    <a:pt x="454670" y="71539"/>
                    <a:pt x="454670" y="46881"/>
                  </a:cubicBezTo>
                  <a:cubicBezTo>
                    <a:pt x="454670" y="22223"/>
                    <a:pt x="434679" y="2232"/>
                    <a:pt x="410022" y="22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  <p:grpSp>
        <p:nvGrpSpPr>
          <p:cNvPr id="47" name="组 46"/>
          <p:cNvGrpSpPr/>
          <p:nvPr/>
        </p:nvGrpSpPr>
        <p:grpSpPr>
          <a:xfrm>
            <a:off x="2703524" y="2758527"/>
            <a:ext cx="1417075" cy="395628"/>
            <a:chOff x="4755483" y="4515158"/>
            <a:chExt cx="1417075" cy="395628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15" cstate="screen"/>
            <a:srcRect t="9899" b="24259"/>
            <a:stretch/>
          </p:blipFill>
          <p:spPr>
            <a:xfrm>
              <a:off x="5612788" y="4574870"/>
              <a:ext cx="559770" cy="335916"/>
            </a:xfrm>
            <a:prstGeom prst="rtTriangle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15" cstate="screen"/>
            <a:srcRect t="9899" b="24259"/>
            <a:stretch/>
          </p:blipFill>
          <p:spPr>
            <a:xfrm>
              <a:off x="4755483" y="4515158"/>
              <a:ext cx="1127690" cy="395627"/>
            </a:xfrm>
            <a:prstGeom prst="roundRect">
              <a:avLst>
                <a:gd name="adj" fmla="val 13277"/>
              </a:avLst>
            </a:prstGeom>
          </p:spPr>
        </p:pic>
        <p:sp>
          <p:nvSpPr>
            <p:cNvPr id="50" name="矩形 49"/>
            <p:cNvSpPr/>
            <p:nvPr/>
          </p:nvSpPr>
          <p:spPr>
            <a:xfrm>
              <a:off x="4762913" y="4551003"/>
              <a:ext cx="1099844" cy="312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kumimoji="1" lang="zh-CN" altLang="en-US" sz="1400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基础定向</a:t>
              </a:r>
            </a:p>
          </p:txBody>
        </p:sp>
      </p:grpSp>
      <p:sp>
        <p:nvSpPr>
          <p:cNvPr id="52" name="PA-A000320141231A31PPSH-2023">
            <a:extLst>
              <a:ext uri="{FF2B5EF4-FFF2-40B4-BE49-F238E27FC236}">
                <a16:creationId xmlns:a16="http://schemas.microsoft.com/office/drawing/2014/main" id="{794408B0-D9C5-4CB4-8D37-7B2923A8BC98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906082" y="1616264"/>
            <a:ext cx="378370" cy="386891"/>
          </a:xfrm>
          <a:custGeom>
            <a:avLst/>
            <a:gdLst>
              <a:gd name="T0" fmla="*/ 2147483646 w 10593"/>
              <a:gd name="T1" fmla="*/ 2147483646 h 13817"/>
              <a:gd name="T2" fmla="*/ 2147483646 w 10593"/>
              <a:gd name="T3" fmla="*/ 2147483646 h 13817"/>
              <a:gd name="T4" fmla="*/ 2147483646 w 10593"/>
              <a:gd name="T5" fmla="*/ 2147483646 h 13817"/>
              <a:gd name="T6" fmla="*/ 2147483646 w 10593"/>
              <a:gd name="T7" fmla="*/ 988057059 h 13817"/>
              <a:gd name="T8" fmla="*/ 2147483646 w 10593"/>
              <a:gd name="T9" fmla="*/ 725978031 h 13817"/>
              <a:gd name="T10" fmla="*/ 2147483646 w 10593"/>
              <a:gd name="T11" fmla="*/ 2147483646 h 13817"/>
              <a:gd name="T12" fmla="*/ 2147483646 w 10593"/>
              <a:gd name="T13" fmla="*/ 2147483646 h 13817"/>
              <a:gd name="T14" fmla="*/ 2147483646 w 10593"/>
              <a:gd name="T15" fmla="*/ 2147483646 h 13817"/>
              <a:gd name="T16" fmla="*/ 2147483646 w 10593"/>
              <a:gd name="T17" fmla="*/ 2147483646 h 13817"/>
              <a:gd name="T18" fmla="*/ 2147483646 w 10593"/>
              <a:gd name="T19" fmla="*/ 2147483646 h 13817"/>
              <a:gd name="T20" fmla="*/ 2147483646 w 10593"/>
              <a:gd name="T21" fmla="*/ 1140073081 h 13817"/>
              <a:gd name="T22" fmla="*/ 2147483646 w 10593"/>
              <a:gd name="T23" fmla="*/ 183457139 h 13817"/>
              <a:gd name="T24" fmla="*/ 2147483646 w 10593"/>
              <a:gd name="T25" fmla="*/ 2147483646 h 13817"/>
              <a:gd name="T26" fmla="*/ 2147483646 w 10593"/>
              <a:gd name="T27" fmla="*/ 2147483646 h 13817"/>
              <a:gd name="T28" fmla="*/ 2147483646 w 10593"/>
              <a:gd name="T29" fmla="*/ 2147483646 h 13817"/>
              <a:gd name="T30" fmla="*/ 1690018133 w 10593"/>
              <a:gd name="T31" fmla="*/ 2147483646 h 13817"/>
              <a:gd name="T32" fmla="*/ 89077402 w 10593"/>
              <a:gd name="T33" fmla="*/ 2147483646 h 13817"/>
              <a:gd name="T34" fmla="*/ 505703330 w 10593"/>
              <a:gd name="T35" fmla="*/ 2147483646 h 13817"/>
              <a:gd name="T36" fmla="*/ 1708362002 w 10593"/>
              <a:gd name="T37" fmla="*/ 2147483646 h 13817"/>
              <a:gd name="T38" fmla="*/ 1171217457 w 10593"/>
              <a:gd name="T39" fmla="*/ 2147483646 h 13817"/>
              <a:gd name="T40" fmla="*/ 1619284738 w 10593"/>
              <a:gd name="T41" fmla="*/ 2147483646 h 13817"/>
              <a:gd name="T42" fmla="*/ 2147483646 w 10593"/>
              <a:gd name="T43" fmla="*/ 2147483646 h 13817"/>
              <a:gd name="T44" fmla="*/ 2147483646 w 10593"/>
              <a:gd name="T45" fmla="*/ 2147483646 h 13817"/>
              <a:gd name="T46" fmla="*/ 2147483646 w 10593"/>
              <a:gd name="T47" fmla="*/ 2147483646 h 13817"/>
              <a:gd name="T48" fmla="*/ 2147483646 w 10593"/>
              <a:gd name="T49" fmla="*/ 2147483646 h 13817"/>
              <a:gd name="T50" fmla="*/ 2147483646 w 10593"/>
              <a:gd name="T51" fmla="*/ 2147483646 h 13817"/>
              <a:gd name="T52" fmla="*/ 2147483646 w 10593"/>
              <a:gd name="T53" fmla="*/ 2147483646 h 13817"/>
              <a:gd name="T54" fmla="*/ 2147483646 w 10593"/>
              <a:gd name="T55" fmla="*/ 2147483646 h 13817"/>
              <a:gd name="T56" fmla="*/ 2147483646 w 10593"/>
              <a:gd name="T57" fmla="*/ 2147483646 h 13817"/>
              <a:gd name="T58" fmla="*/ 2147483646 w 10593"/>
              <a:gd name="T59" fmla="*/ 2147483646 h 13817"/>
              <a:gd name="T60" fmla="*/ 2147483646 w 10593"/>
              <a:gd name="T61" fmla="*/ 2147483646 h 13817"/>
              <a:gd name="T62" fmla="*/ 2147483646 w 10593"/>
              <a:gd name="T63" fmla="*/ 2147483646 h 13817"/>
              <a:gd name="T64" fmla="*/ 2147483646 w 10593"/>
              <a:gd name="T65" fmla="*/ 2147483646 h 13817"/>
              <a:gd name="T66" fmla="*/ 2147483646 w 10593"/>
              <a:gd name="T67" fmla="*/ 2147483646 h 13817"/>
              <a:gd name="T68" fmla="*/ 2147483646 w 10593"/>
              <a:gd name="T69" fmla="*/ 2147483646 h 13817"/>
              <a:gd name="T70" fmla="*/ 2147483646 w 10593"/>
              <a:gd name="T71" fmla="*/ 2147483646 h 13817"/>
              <a:gd name="T72" fmla="*/ 2147483646 w 10593"/>
              <a:gd name="T73" fmla="*/ 2147483646 h 13817"/>
              <a:gd name="T74" fmla="*/ 2147483646 w 10593"/>
              <a:gd name="T75" fmla="*/ 2147483646 h 13817"/>
              <a:gd name="T76" fmla="*/ 2147483646 w 10593"/>
              <a:gd name="T77" fmla="*/ 2147483646 h 13817"/>
              <a:gd name="T78" fmla="*/ 2147483646 w 10593"/>
              <a:gd name="T79" fmla="*/ 2147483646 h 13817"/>
              <a:gd name="T80" fmla="*/ 2147483646 w 10593"/>
              <a:gd name="T81" fmla="*/ 2147483646 h 13817"/>
              <a:gd name="T82" fmla="*/ 2147483646 w 10593"/>
              <a:gd name="T83" fmla="*/ 2147483646 h 13817"/>
              <a:gd name="T84" fmla="*/ 2147483646 w 10593"/>
              <a:gd name="T85" fmla="*/ 2147483646 h 13817"/>
              <a:gd name="T86" fmla="*/ 2147483646 w 10593"/>
              <a:gd name="T87" fmla="*/ 2147483646 h 13817"/>
              <a:gd name="T88" fmla="*/ 2147483646 w 10593"/>
              <a:gd name="T89" fmla="*/ 2147483646 h 13817"/>
              <a:gd name="T90" fmla="*/ 2147483646 w 10593"/>
              <a:gd name="T91" fmla="*/ 2147483646 h 13817"/>
              <a:gd name="T92" fmla="*/ 2147483646 w 10593"/>
              <a:gd name="T93" fmla="*/ 2147483646 h 13817"/>
              <a:gd name="T94" fmla="*/ 2147483646 w 10593"/>
              <a:gd name="T95" fmla="*/ 2147483646 h 13817"/>
              <a:gd name="T96" fmla="*/ 2147483646 w 10593"/>
              <a:gd name="T97" fmla="*/ 2147483646 h 13817"/>
              <a:gd name="T98" fmla="*/ 2147483646 w 10593"/>
              <a:gd name="T99" fmla="*/ 2147483646 h 13817"/>
              <a:gd name="T100" fmla="*/ 2147483646 w 10593"/>
              <a:gd name="T101" fmla="*/ 2147483646 h 13817"/>
              <a:gd name="T102" fmla="*/ 2147483646 w 10593"/>
              <a:gd name="T103" fmla="*/ 2147483646 h 13817"/>
              <a:gd name="T104" fmla="*/ 2147483646 w 10593"/>
              <a:gd name="T105" fmla="*/ 2147483646 h 13817"/>
              <a:gd name="T106" fmla="*/ 2147483646 w 10593"/>
              <a:gd name="T107" fmla="*/ 2147483646 h 13817"/>
              <a:gd name="T108" fmla="*/ 2147483646 w 10593"/>
              <a:gd name="T109" fmla="*/ 2147483646 h 13817"/>
              <a:gd name="T110" fmla="*/ 2147483646 w 10593"/>
              <a:gd name="T111" fmla="*/ 2147483646 h 13817"/>
              <a:gd name="T112" fmla="*/ 2147483646 w 10593"/>
              <a:gd name="T113" fmla="*/ 2147483646 h 13817"/>
              <a:gd name="T114" fmla="*/ 2147483646 w 10593"/>
              <a:gd name="T115" fmla="*/ 2147483646 h 13817"/>
              <a:gd name="T116" fmla="*/ 2147483646 w 10593"/>
              <a:gd name="T117" fmla="*/ 2147483646 h 13817"/>
              <a:gd name="T118" fmla="*/ 2147483646 w 10593"/>
              <a:gd name="T119" fmla="*/ 2147483646 h 13817"/>
              <a:gd name="T120" fmla="*/ 2147483646 w 10593"/>
              <a:gd name="T121" fmla="*/ 2147483646 h 13817"/>
              <a:gd name="T122" fmla="*/ 2147483646 w 10593"/>
              <a:gd name="T123" fmla="*/ 2147483646 h 13817"/>
              <a:gd name="T124" fmla="*/ 2147483646 w 10593"/>
              <a:gd name="T125" fmla="*/ 2147483646 h 138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593" h="13817">
                <a:moveTo>
                  <a:pt x="10592" y="7013"/>
                </a:moveTo>
                <a:lnTo>
                  <a:pt x="10592" y="7013"/>
                </a:lnTo>
                <a:lnTo>
                  <a:pt x="10592" y="7000"/>
                </a:lnTo>
                <a:lnTo>
                  <a:pt x="10591" y="6985"/>
                </a:lnTo>
                <a:lnTo>
                  <a:pt x="10587" y="6970"/>
                </a:lnTo>
                <a:lnTo>
                  <a:pt x="10584" y="6954"/>
                </a:lnTo>
                <a:lnTo>
                  <a:pt x="10575" y="6921"/>
                </a:lnTo>
                <a:lnTo>
                  <a:pt x="10563" y="6887"/>
                </a:lnTo>
                <a:lnTo>
                  <a:pt x="10549" y="6852"/>
                </a:lnTo>
                <a:lnTo>
                  <a:pt x="10534" y="6816"/>
                </a:lnTo>
                <a:lnTo>
                  <a:pt x="10516" y="6781"/>
                </a:lnTo>
                <a:lnTo>
                  <a:pt x="10500" y="6748"/>
                </a:lnTo>
                <a:lnTo>
                  <a:pt x="10483" y="6716"/>
                </a:lnTo>
                <a:lnTo>
                  <a:pt x="10466" y="6687"/>
                </a:lnTo>
                <a:lnTo>
                  <a:pt x="10436" y="6635"/>
                </a:lnTo>
                <a:lnTo>
                  <a:pt x="10415" y="6602"/>
                </a:lnTo>
                <a:lnTo>
                  <a:pt x="10407" y="6590"/>
                </a:lnTo>
                <a:lnTo>
                  <a:pt x="10387" y="6556"/>
                </a:lnTo>
                <a:lnTo>
                  <a:pt x="10367" y="6523"/>
                </a:lnTo>
                <a:lnTo>
                  <a:pt x="10351" y="6490"/>
                </a:lnTo>
                <a:lnTo>
                  <a:pt x="10336" y="6461"/>
                </a:lnTo>
                <a:lnTo>
                  <a:pt x="10317" y="6416"/>
                </a:lnTo>
                <a:lnTo>
                  <a:pt x="10310" y="6399"/>
                </a:lnTo>
                <a:lnTo>
                  <a:pt x="10307" y="6381"/>
                </a:lnTo>
                <a:lnTo>
                  <a:pt x="10304" y="6362"/>
                </a:lnTo>
                <a:lnTo>
                  <a:pt x="10298" y="6343"/>
                </a:lnTo>
                <a:lnTo>
                  <a:pt x="10293" y="6325"/>
                </a:lnTo>
                <a:lnTo>
                  <a:pt x="10286" y="6306"/>
                </a:lnTo>
                <a:lnTo>
                  <a:pt x="10280" y="6289"/>
                </a:lnTo>
                <a:lnTo>
                  <a:pt x="10264" y="6256"/>
                </a:lnTo>
                <a:lnTo>
                  <a:pt x="10250" y="6227"/>
                </a:lnTo>
                <a:lnTo>
                  <a:pt x="10238" y="6205"/>
                </a:lnTo>
                <a:lnTo>
                  <a:pt x="10227" y="6185"/>
                </a:lnTo>
                <a:lnTo>
                  <a:pt x="10219" y="6175"/>
                </a:lnTo>
                <a:lnTo>
                  <a:pt x="10211" y="6162"/>
                </a:lnTo>
                <a:lnTo>
                  <a:pt x="10191" y="6128"/>
                </a:lnTo>
                <a:lnTo>
                  <a:pt x="10170" y="6086"/>
                </a:lnTo>
                <a:lnTo>
                  <a:pt x="10146" y="6037"/>
                </a:lnTo>
                <a:lnTo>
                  <a:pt x="10121" y="5982"/>
                </a:lnTo>
                <a:lnTo>
                  <a:pt x="10094" y="5924"/>
                </a:lnTo>
                <a:lnTo>
                  <a:pt x="10042" y="5802"/>
                </a:lnTo>
                <a:lnTo>
                  <a:pt x="9993" y="5684"/>
                </a:lnTo>
                <a:lnTo>
                  <a:pt x="9953" y="5584"/>
                </a:lnTo>
                <a:lnTo>
                  <a:pt x="9916" y="5488"/>
                </a:lnTo>
                <a:lnTo>
                  <a:pt x="9910" y="5465"/>
                </a:lnTo>
                <a:lnTo>
                  <a:pt x="9902" y="5439"/>
                </a:lnTo>
                <a:lnTo>
                  <a:pt x="9893" y="5409"/>
                </a:lnTo>
                <a:lnTo>
                  <a:pt x="9882" y="5374"/>
                </a:lnTo>
                <a:lnTo>
                  <a:pt x="9868" y="5337"/>
                </a:lnTo>
                <a:lnTo>
                  <a:pt x="9851" y="5297"/>
                </a:lnTo>
                <a:lnTo>
                  <a:pt x="9816" y="5209"/>
                </a:lnTo>
                <a:lnTo>
                  <a:pt x="9775" y="5114"/>
                </a:lnTo>
                <a:lnTo>
                  <a:pt x="9730" y="5015"/>
                </a:lnTo>
                <a:lnTo>
                  <a:pt x="9683" y="4912"/>
                </a:lnTo>
                <a:lnTo>
                  <a:pt x="9635" y="4810"/>
                </a:lnTo>
                <a:lnTo>
                  <a:pt x="9541" y="4615"/>
                </a:lnTo>
                <a:lnTo>
                  <a:pt x="9462" y="4451"/>
                </a:lnTo>
                <a:lnTo>
                  <a:pt x="9384" y="4295"/>
                </a:lnTo>
                <a:lnTo>
                  <a:pt x="9377" y="4283"/>
                </a:lnTo>
                <a:lnTo>
                  <a:pt x="9370" y="4268"/>
                </a:lnTo>
                <a:lnTo>
                  <a:pt x="9363" y="4252"/>
                </a:lnTo>
                <a:lnTo>
                  <a:pt x="9355" y="4232"/>
                </a:lnTo>
                <a:lnTo>
                  <a:pt x="9340" y="4187"/>
                </a:lnTo>
                <a:lnTo>
                  <a:pt x="9324" y="4136"/>
                </a:lnTo>
                <a:lnTo>
                  <a:pt x="9309" y="4079"/>
                </a:lnTo>
                <a:lnTo>
                  <a:pt x="9294" y="4019"/>
                </a:lnTo>
                <a:lnTo>
                  <a:pt x="9279" y="3957"/>
                </a:lnTo>
                <a:lnTo>
                  <a:pt x="9264" y="3895"/>
                </a:lnTo>
                <a:lnTo>
                  <a:pt x="9238" y="3776"/>
                </a:lnTo>
                <a:lnTo>
                  <a:pt x="9218" y="3675"/>
                </a:lnTo>
                <a:lnTo>
                  <a:pt x="9199" y="3579"/>
                </a:lnTo>
                <a:lnTo>
                  <a:pt x="9198" y="3552"/>
                </a:lnTo>
                <a:lnTo>
                  <a:pt x="9194" y="3511"/>
                </a:lnTo>
                <a:lnTo>
                  <a:pt x="9187" y="3460"/>
                </a:lnTo>
                <a:lnTo>
                  <a:pt x="9178" y="3400"/>
                </a:lnTo>
                <a:lnTo>
                  <a:pt x="9156" y="3257"/>
                </a:lnTo>
                <a:lnTo>
                  <a:pt x="9131" y="3099"/>
                </a:lnTo>
                <a:lnTo>
                  <a:pt x="9105" y="2940"/>
                </a:lnTo>
                <a:lnTo>
                  <a:pt x="9080" y="2794"/>
                </a:lnTo>
                <a:lnTo>
                  <a:pt x="9046" y="2601"/>
                </a:lnTo>
                <a:lnTo>
                  <a:pt x="9057" y="2600"/>
                </a:lnTo>
                <a:lnTo>
                  <a:pt x="9062" y="2600"/>
                </a:lnTo>
                <a:lnTo>
                  <a:pt x="9065" y="2596"/>
                </a:lnTo>
                <a:lnTo>
                  <a:pt x="9067" y="2592"/>
                </a:lnTo>
                <a:lnTo>
                  <a:pt x="9069" y="2587"/>
                </a:lnTo>
                <a:lnTo>
                  <a:pt x="9069" y="2579"/>
                </a:lnTo>
                <a:lnTo>
                  <a:pt x="9069" y="2569"/>
                </a:lnTo>
                <a:lnTo>
                  <a:pt x="9066" y="2546"/>
                </a:lnTo>
                <a:lnTo>
                  <a:pt x="9060" y="2518"/>
                </a:lnTo>
                <a:lnTo>
                  <a:pt x="9052" y="2486"/>
                </a:lnTo>
                <a:lnTo>
                  <a:pt x="9040" y="2451"/>
                </a:lnTo>
                <a:lnTo>
                  <a:pt x="9026" y="2414"/>
                </a:lnTo>
                <a:lnTo>
                  <a:pt x="9008" y="2376"/>
                </a:lnTo>
                <a:lnTo>
                  <a:pt x="8989" y="2337"/>
                </a:lnTo>
                <a:lnTo>
                  <a:pt x="8967" y="2298"/>
                </a:lnTo>
                <a:lnTo>
                  <a:pt x="8956" y="2278"/>
                </a:lnTo>
                <a:lnTo>
                  <a:pt x="8944" y="2259"/>
                </a:lnTo>
                <a:lnTo>
                  <a:pt x="8931" y="2241"/>
                </a:lnTo>
                <a:lnTo>
                  <a:pt x="8918" y="2223"/>
                </a:lnTo>
                <a:lnTo>
                  <a:pt x="8903" y="2207"/>
                </a:lnTo>
                <a:lnTo>
                  <a:pt x="8889" y="2191"/>
                </a:lnTo>
                <a:lnTo>
                  <a:pt x="8875" y="2175"/>
                </a:lnTo>
                <a:lnTo>
                  <a:pt x="8860" y="2161"/>
                </a:lnTo>
                <a:lnTo>
                  <a:pt x="8845" y="2149"/>
                </a:lnTo>
                <a:lnTo>
                  <a:pt x="8829" y="2137"/>
                </a:lnTo>
                <a:lnTo>
                  <a:pt x="8812" y="2137"/>
                </a:lnTo>
                <a:lnTo>
                  <a:pt x="8771" y="2137"/>
                </a:lnTo>
                <a:lnTo>
                  <a:pt x="8746" y="2135"/>
                </a:lnTo>
                <a:lnTo>
                  <a:pt x="8721" y="2133"/>
                </a:lnTo>
                <a:lnTo>
                  <a:pt x="8697" y="2129"/>
                </a:lnTo>
                <a:lnTo>
                  <a:pt x="8686" y="2125"/>
                </a:lnTo>
                <a:lnTo>
                  <a:pt x="8677" y="2122"/>
                </a:lnTo>
                <a:lnTo>
                  <a:pt x="8700" y="2114"/>
                </a:lnTo>
                <a:lnTo>
                  <a:pt x="8722" y="2106"/>
                </a:lnTo>
                <a:lnTo>
                  <a:pt x="8744" y="2096"/>
                </a:lnTo>
                <a:lnTo>
                  <a:pt x="8764" y="2085"/>
                </a:lnTo>
                <a:lnTo>
                  <a:pt x="8783" y="2072"/>
                </a:lnTo>
                <a:lnTo>
                  <a:pt x="8792" y="2065"/>
                </a:lnTo>
                <a:lnTo>
                  <a:pt x="8800" y="2058"/>
                </a:lnTo>
                <a:lnTo>
                  <a:pt x="8807" y="2050"/>
                </a:lnTo>
                <a:lnTo>
                  <a:pt x="8814" y="2042"/>
                </a:lnTo>
                <a:lnTo>
                  <a:pt x="8821" y="2034"/>
                </a:lnTo>
                <a:lnTo>
                  <a:pt x="8826" y="2025"/>
                </a:lnTo>
                <a:lnTo>
                  <a:pt x="8816" y="2028"/>
                </a:lnTo>
                <a:lnTo>
                  <a:pt x="8789" y="2035"/>
                </a:lnTo>
                <a:lnTo>
                  <a:pt x="8770" y="2039"/>
                </a:lnTo>
                <a:lnTo>
                  <a:pt x="8750" y="2042"/>
                </a:lnTo>
                <a:lnTo>
                  <a:pt x="8728" y="2046"/>
                </a:lnTo>
                <a:lnTo>
                  <a:pt x="8704" y="2047"/>
                </a:lnTo>
                <a:lnTo>
                  <a:pt x="8680" y="2047"/>
                </a:lnTo>
                <a:lnTo>
                  <a:pt x="8655" y="2045"/>
                </a:lnTo>
                <a:lnTo>
                  <a:pt x="8644" y="2042"/>
                </a:lnTo>
                <a:lnTo>
                  <a:pt x="8632" y="2040"/>
                </a:lnTo>
                <a:lnTo>
                  <a:pt x="8620" y="2036"/>
                </a:lnTo>
                <a:lnTo>
                  <a:pt x="8609" y="2031"/>
                </a:lnTo>
                <a:lnTo>
                  <a:pt x="8598" y="2027"/>
                </a:lnTo>
                <a:lnTo>
                  <a:pt x="8588" y="2021"/>
                </a:lnTo>
                <a:lnTo>
                  <a:pt x="8578" y="2014"/>
                </a:lnTo>
                <a:lnTo>
                  <a:pt x="8570" y="2005"/>
                </a:lnTo>
                <a:lnTo>
                  <a:pt x="8562" y="1997"/>
                </a:lnTo>
                <a:lnTo>
                  <a:pt x="8554" y="1986"/>
                </a:lnTo>
                <a:lnTo>
                  <a:pt x="8548" y="1975"/>
                </a:lnTo>
                <a:lnTo>
                  <a:pt x="8542" y="1962"/>
                </a:lnTo>
                <a:lnTo>
                  <a:pt x="8535" y="1936"/>
                </a:lnTo>
                <a:lnTo>
                  <a:pt x="8513" y="1865"/>
                </a:lnTo>
                <a:lnTo>
                  <a:pt x="8484" y="1760"/>
                </a:lnTo>
                <a:lnTo>
                  <a:pt x="8467" y="1698"/>
                </a:lnTo>
                <a:lnTo>
                  <a:pt x="8451" y="1631"/>
                </a:lnTo>
                <a:lnTo>
                  <a:pt x="8435" y="1563"/>
                </a:lnTo>
                <a:lnTo>
                  <a:pt x="8419" y="1492"/>
                </a:lnTo>
                <a:lnTo>
                  <a:pt x="8406" y="1421"/>
                </a:lnTo>
                <a:lnTo>
                  <a:pt x="8395" y="1352"/>
                </a:lnTo>
                <a:lnTo>
                  <a:pt x="8390" y="1317"/>
                </a:lnTo>
                <a:lnTo>
                  <a:pt x="8387" y="1285"/>
                </a:lnTo>
                <a:lnTo>
                  <a:pt x="8383" y="1253"/>
                </a:lnTo>
                <a:lnTo>
                  <a:pt x="8381" y="1221"/>
                </a:lnTo>
                <a:lnTo>
                  <a:pt x="8380" y="1192"/>
                </a:lnTo>
                <a:lnTo>
                  <a:pt x="8380" y="1163"/>
                </a:lnTo>
                <a:lnTo>
                  <a:pt x="8381" y="1137"/>
                </a:lnTo>
                <a:lnTo>
                  <a:pt x="8383" y="1112"/>
                </a:lnTo>
                <a:lnTo>
                  <a:pt x="8378" y="1088"/>
                </a:lnTo>
                <a:lnTo>
                  <a:pt x="8360" y="1021"/>
                </a:lnTo>
                <a:lnTo>
                  <a:pt x="8348" y="975"/>
                </a:lnTo>
                <a:lnTo>
                  <a:pt x="8333" y="923"/>
                </a:lnTo>
                <a:lnTo>
                  <a:pt x="8315" y="866"/>
                </a:lnTo>
                <a:lnTo>
                  <a:pt x="8295" y="805"/>
                </a:lnTo>
                <a:lnTo>
                  <a:pt x="8271" y="743"/>
                </a:lnTo>
                <a:lnTo>
                  <a:pt x="8246" y="678"/>
                </a:lnTo>
                <a:lnTo>
                  <a:pt x="8233" y="647"/>
                </a:lnTo>
                <a:lnTo>
                  <a:pt x="8219" y="615"/>
                </a:lnTo>
                <a:lnTo>
                  <a:pt x="8203" y="584"/>
                </a:lnTo>
                <a:lnTo>
                  <a:pt x="8188" y="554"/>
                </a:lnTo>
                <a:lnTo>
                  <a:pt x="8172" y="526"/>
                </a:lnTo>
                <a:lnTo>
                  <a:pt x="8155" y="497"/>
                </a:lnTo>
                <a:lnTo>
                  <a:pt x="8138" y="470"/>
                </a:lnTo>
                <a:lnTo>
                  <a:pt x="8120" y="444"/>
                </a:lnTo>
                <a:lnTo>
                  <a:pt x="8102" y="420"/>
                </a:lnTo>
                <a:lnTo>
                  <a:pt x="8083" y="397"/>
                </a:lnTo>
                <a:lnTo>
                  <a:pt x="8065" y="377"/>
                </a:lnTo>
                <a:lnTo>
                  <a:pt x="8044" y="359"/>
                </a:lnTo>
                <a:lnTo>
                  <a:pt x="8027" y="341"/>
                </a:lnTo>
                <a:lnTo>
                  <a:pt x="8006" y="322"/>
                </a:lnTo>
                <a:lnTo>
                  <a:pt x="7978" y="297"/>
                </a:lnTo>
                <a:lnTo>
                  <a:pt x="7943" y="268"/>
                </a:lnTo>
                <a:lnTo>
                  <a:pt x="7901" y="238"/>
                </a:lnTo>
                <a:lnTo>
                  <a:pt x="7878" y="221"/>
                </a:lnTo>
                <a:lnTo>
                  <a:pt x="7854" y="206"/>
                </a:lnTo>
                <a:lnTo>
                  <a:pt x="7829" y="191"/>
                </a:lnTo>
                <a:lnTo>
                  <a:pt x="7803" y="176"/>
                </a:lnTo>
                <a:lnTo>
                  <a:pt x="7775" y="161"/>
                </a:lnTo>
                <a:lnTo>
                  <a:pt x="7746" y="147"/>
                </a:lnTo>
                <a:lnTo>
                  <a:pt x="7717" y="135"/>
                </a:lnTo>
                <a:lnTo>
                  <a:pt x="7686" y="123"/>
                </a:lnTo>
                <a:lnTo>
                  <a:pt x="7656" y="113"/>
                </a:lnTo>
                <a:lnTo>
                  <a:pt x="7624" y="105"/>
                </a:lnTo>
                <a:lnTo>
                  <a:pt x="7591" y="98"/>
                </a:lnTo>
                <a:lnTo>
                  <a:pt x="7558" y="94"/>
                </a:lnTo>
                <a:lnTo>
                  <a:pt x="7525" y="91"/>
                </a:lnTo>
                <a:lnTo>
                  <a:pt x="7490" y="91"/>
                </a:lnTo>
                <a:lnTo>
                  <a:pt x="7456" y="93"/>
                </a:lnTo>
                <a:lnTo>
                  <a:pt x="7439" y="95"/>
                </a:lnTo>
                <a:lnTo>
                  <a:pt x="7421" y="98"/>
                </a:lnTo>
                <a:lnTo>
                  <a:pt x="7404" y="101"/>
                </a:lnTo>
                <a:lnTo>
                  <a:pt x="7386" y="106"/>
                </a:lnTo>
                <a:lnTo>
                  <a:pt x="7369" y="110"/>
                </a:lnTo>
                <a:lnTo>
                  <a:pt x="7352" y="117"/>
                </a:lnTo>
                <a:lnTo>
                  <a:pt x="7334" y="123"/>
                </a:lnTo>
                <a:lnTo>
                  <a:pt x="7317" y="131"/>
                </a:lnTo>
                <a:lnTo>
                  <a:pt x="7299" y="138"/>
                </a:lnTo>
                <a:lnTo>
                  <a:pt x="7282" y="148"/>
                </a:lnTo>
                <a:lnTo>
                  <a:pt x="7270" y="149"/>
                </a:lnTo>
                <a:lnTo>
                  <a:pt x="7256" y="152"/>
                </a:lnTo>
                <a:lnTo>
                  <a:pt x="7237" y="155"/>
                </a:lnTo>
                <a:lnTo>
                  <a:pt x="7215" y="159"/>
                </a:lnTo>
                <a:lnTo>
                  <a:pt x="7190" y="166"/>
                </a:lnTo>
                <a:lnTo>
                  <a:pt x="7162" y="176"/>
                </a:lnTo>
                <a:lnTo>
                  <a:pt x="7131" y="186"/>
                </a:lnTo>
                <a:lnTo>
                  <a:pt x="7100" y="201"/>
                </a:lnTo>
                <a:lnTo>
                  <a:pt x="7084" y="209"/>
                </a:lnTo>
                <a:lnTo>
                  <a:pt x="7068" y="218"/>
                </a:lnTo>
                <a:lnTo>
                  <a:pt x="7052" y="228"/>
                </a:lnTo>
                <a:lnTo>
                  <a:pt x="7035" y="239"/>
                </a:lnTo>
                <a:lnTo>
                  <a:pt x="7020" y="251"/>
                </a:lnTo>
                <a:lnTo>
                  <a:pt x="7005" y="263"/>
                </a:lnTo>
                <a:lnTo>
                  <a:pt x="6988" y="277"/>
                </a:lnTo>
                <a:lnTo>
                  <a:pt x="6974" y="291"/>
                </a:lnTo>
                <a:lnTo>
                  <a:pt x="6959" y="308"/>
                </a:lnTo>
                <a:lnTo>
                  <a:pt x="6945" y="324"/>
                </a:lnTo>
                <a:lnTo>
                  <a:pt x="6932" y="341"/>
                </a:lnTo>
                <a:lnTo>
                  <a:pt x="6920" y="361"/>
                </a:lnTo>
                <a:lnTo>
                  <a:pt x="6908" y="382"/>
                </a:lnTo>
                <a:lnTo>
                  <a:pt x="6897" y="402"/>
                </a:lnTo>
                <a:lnTo>
                  <a:pt x="6892" y="413"/>
                </a:lnTo>
                <a:lnTo>
                  <a:pt x="6882" y="439"/>
                </a:lnTo>
                <a:lnTo>
                  <a:pt x="6874" y="456"/>
                </a:lnTo>
                <a:lnTo>
                  <a:pt x="6865" y="472"/>
                </a:lnTo>
                <a:lnTo>
                  <a:pt x="6855" y="487"/>
                </a:lnTo>
                <a:lnTo>
                  <a:pt x="6844" y="502"/>
                </a:lnTo>
                <a:lnTo>
                  <a:pt x="6837" y="514"/>
                </a:lnTo>
                <a:lnTo>
                  <a:pt x="6815" y="547"/>
                </a:lnTo>
                <a:lnTo>
                  <a:pt x="6784" y="596"/>
                </a:lnTo>
                <a:lnTo>
                  <a:pt x="6767" y="626"/>
                </a:lnTo>
                <a:lnTo>
                  <a:pt x="6748" y="658"/>
                </a:lnTo>
                <a:lnTo>
                  <a:pt x="6731" y="691"/>
                </a:lnTo>
                <a:lnTo>
                  <a:pt x="6714" y="726"/>
                </a:lnTo>
                <a:lnTo>
                  <a:pt x="6697" y="761"/>
                </a:lnTo>
                <a:lnTo>
                  <a:pt x="6683" y="797"/>
                </a:lnTo>
                <a:lnTo>
                  <a:pt x="6670" y="832"/>
                </a:lnTo>
                <a:lnTo>
                  <a:pt x="6666" y="849"/>
                </a:lnTo>
                <a:lnTo>
                  <a:pt x="6661" y="867"/>
                </a:lnTo>
                <a:lnTo>
                  <a:pt x="6657" y="883"/>
                </a:lnTo>
                <a:lnTo>
                  <a:pt x="6655" y="899"/>
                </a:lnTo>
                <a:lnTo>
                  <a:pt x="6654" y="915"/>
                </a:lnTo>
                <a:lnTo>
                  <a:pt x="6653" y="929"/>
                </a:lnTo>
                <a:lnTo>
                  <a:pt x="6600" y="1020"/>
                </a:lnTo>
                <a:lnTo>
                  <a:pt x="6527" y="1146"/>
                </a:lnTo>
                <a:lnTo>
                  <a:pt x="6507" y="1171"/>
                </a:lnTo>
                <a:lnTo>
                  <a:pt x="6454" y="1237"/>
                </a:lnTo>
                <a:lnTo>
                  <a:pt x="6419" y="1282"/>
                </a:lnTo>
                <a:lnTo>
                  <a:pt x="6381" y="1334"/>
                </a:lnTo>
                <a:lnTo>
                  <a:pt x="6340" y="1390"/>
                </a:lnTo>
                <a:lnTo>
                  <a:pt x="6298" y="1450"/>
                </a:lnTo>
                <a:lnTo>
                  <a:pt x="6258" y="1511"/>
                </a:lnTo>
                <a:lnTo>
                  <a:pt x="6238" y="1543"/>
                </a:lnTo>
                <a:lnTo>
                  <a:pt x="6218" y="1575"/>
                </a:lnTo>
                <a:lnTo>
                  <a:pt x="6201" y="1606"/>
                </a:lnTo>
                <a:lnTo>
                  <a:pt x="6184" y="1637"/>
                </a:lnTo>
                <a:lnTo>
                  <a:pt x="6168" y="1667"/>
                </a:lnTo>
                <a:lnTo>
                  <a:pt x="6154" y="1697"/>
                </a:lnTo>
                <a:lnTo>
                  <a:pt x="6142" y="1726"/>
                </a:lnTo>
                <a:lnTo>
                  <a:pt x="6132" y="1753"/>
                </a:lnTo>
                <a:lnTo>
                  <a:pt x="6124" y="1781"/>
                </a:lnTo>
                <a:lnTo>
                  <a:pt x="6117" y="1806"/>
                </a:lnTo>
                <a:lnTo>
                  <a:pt x="6114" y="1830"/>
                </a:lnTo>
                <a:lnTo>
                  <a:pt x="6113" y="1841"/>
                </a:lnTo>
                <a:lnTo>
                  <a:pt x="6113" y="1852"/>
                </a:lnTo>
                <a:lnTo>
                  <a:pt x="6113" y="1862"/>
                </a:lnTo>
                <a:lnTo>
                  <a:pt x="6114" y="1872"/>
                </a:lnTo>
                <a:lnTo>
                  <a:pt x="6116" y="1881"/>
                </a:lnTo>
                <a:lnTo>
                  <a:pt x="6119" y="1890"/>
                </a:lnTo>
                <a:lnTo>
                  <a:pt x="6122" y="1898"/>
                </a:lnTo>
                <a:lnTo>
                  <a:pt x="6133" y="1921"/>
                </a:lnTo>
                <a:lnTo>
                  <a:pt x="6146" y="1957"/>
                </a:lnTo>
                <a:lnTo>
                  <a:pt x="6154" y="1979"/>
                </a:lnTo>
                <a:lnTo>
                  <a:pt x="6161" y="2004"/>
                </a:lnTo>
                <a:lnTo>
                  <a:pt x="6138" y="2014"/>
                </a:lnTo>
                <a:lnTo>
                  <a:pt x="6113" y="2027"/>
                </a:lnTo>
                <a:lnTo>
                  <a:pt x="6085" y="2041"/>
                </a:lnTo>
                <a:lnTo>
                  <a:pt x="6058" y="2059"/>
                </a:lnTo>
                <a:lnTo>
                  <a:pt x="6030" y="2079"/>
                </a:lnTo>
                <a:lnTo>
                  <a:pt x="6000" y="2101"/>
                </a:lnTo>
                <a:lnTo>
                  <a:pt x="5972" y="2127"/>
                </a:lnTo>
                <a:lnTo>
                  <a:pt x="5959" y="2142"/>
                </a:lnTo>
                <a:lnTo>
                  <a:pt x="5945" y="2156"/>
                </a:lnTo>
                <a:lnTo>
                  <a:pt x="5931" y="2171"/>
                </a:lnTo>
                <a:lnTo>
                  <a:pt x="5917" y="2187"/>
                </a:lnTo>
                <a:lnTo>
                  <a:pt x="5904" y="2205"/>
                </a:lnTo>
                <a:lnTo>
                  <a:pt x="5892" y="2222"/>
                </a:lnTo>
                <a:lnTo>
                  <a:pt x="5879" y="2242"/>
                </a:lnTo>
                <a:lnTo>
                  <a:pt x="5868" y="2262"/>
                </a:lnTo>
                <a:lnTo>
                  <a:pt x="5857" y="2282"/>
                </a:lnTo>
                <a:lnTo>
                  <a:pt x="5847" y="2304"/>
                </a:lnTo>
                <a:lnTo>
                  <a:pt x="5837" y="2326"/>
                </a:lnTo>
                <a:lnTo>
                  <a:pt x="5827" y="2350"/>
                </a:lnTo>
                <a:lnTo>
                  <a:pt x="5818" y="2374"/>
                </a:lnTo>
                <a:lnTo>
                  <a:pt x="5811" y="2400"/>
                </a:lnTo>
                <a:lnTo>
                  <a:pt x="5804" y="2426"/>
                </a:lnTo>
                <a:lnTo>
                  <a:pt x="5799" y="2453"/>
                </a:lnTo>
                <a:lnTo>
                  <a:pt x="5793" y="2483"/>
                </a:lnTo>
                <a:lnTo>
                  <a:pt x="5789" y="2512"/>
                </a:lnTo>
                <a:lnTo>
                  <a:pt x="5797" y="2518"/>
                </a:lnTo>
                <a:lnTo>
                  <a:pt x="5783" y="2578"/>
                </a:lnTo>
                <a:lnTo>
                  <a:pt x="5757" y="2692"/>
                </a:lnTo>
                <a:lnTo>
                  <a:pt x="5724" y="2848"/>
                </a:lnTo>
                <a:lnTo>
                  <a:pt x="5706" y="2938"/>
                </a:lnTo>
                <a:lnTo>
                  <a:pt x="5688" y="3033"/>
                </a:lnTo>
                <a:lnTo>
                  <a:pt x="5670" y="3132"/>
                </a:lnTo>
                <a:lnTo>
                  <a:pt x="5652" y="3234"/>
                </a:lnTo>
                <a:lnTo>
                  <a:pt x="5637" y="3337"/>
                </a:lnTo>
                <a:lnTo>
                  <a:pt x="5624" y="3439"/>
                </a:lnTo>
                <a:lnTo>
                  <a:pt x="5612" y="3538"/>
                </a:lnTo>
                <a:lnTo>
                  <a:pt x="5608" y="3588"/>
                </a:lnTo>
                <a:lnTo>
                  <a:pt x="5604" y="3634"/>
                </a:lnTo>
                <a:lnTo>
                  <a:pt x="5601" y="3680"/>
                </a:lnTo>
                <a:lnTo>
                  <a:pt x="5600" y="3725"/>
                </a:lnTo>
                <a:lnTo>
                  <a:pt x="5599" y="3767"/>
                </a:lnTo>
                <a:lnTo>
                  <a:pt x="5599" y="3808"/>
                </a:lnTo>
                <a:lnTo>
                  <a:pt x="5596" y="3869"/>
                </a:lnTo>
                <a:lnTo>
                  <a:pt x="5590" y="3934"/>
                </a:lnTo>
                <a:lnTo>
                  <a:pt x="5584" y="4013"/>
                </a:lnTo>
                <a:lnTo>
                  <a:pt x="5575" y="4098"/>
                </a:lnTo>
                <a:lnTo>
                  <a:pt x="5570" y="4139"/>
                </a:lnTo>
                <a:lnTo>
                  <a:pt x="5564" y="4180"/>
                </a:lnTo>
                <a:lnTo>
                  <a:pt x="5558" y="4218"/>
                </a:lnTo>
                <a:lnTo>
                  <a:pt x="5551" y="4253"/>
                </a:lnTo>
                <a:lnTo>
                  <a:pt x="5543" y="4284"/>
                </a:lnTo>
                <a:lnTo>
                  <a:pt x="5536" y="4309"/>
                </a:lnTo>
                <a:lnTo>
                  <a:pt x="5528" y="4339"/>
                </a:lnTo>
                <a:lnTo>
                  <a:pt x="5508" y="4421"/>
                </a:lnTo>
                <a:lnTo>
                  <a:pt x="5481" y="4542"/>
                </a:lnTo>
                <a:lnTo>
                  <a:pt x="5466" y="4614"/>
                </a:lnTo>
                <a:lnTo>
                  <a:pt x="5450" y="4692"/>
                </a:lnTo>
                <a:lnTo>
                  <a:pt x="5434" y="4774"/>
                </a:lnTo>
                <a:lnTo>
                  <a:pt x="5419" y="4858"/>
                </a:lnTo>
                <a:lnTo>
                  <a:pt x="5405" y="4944"/>
                </a:lnTo>
                <a:lnTo>
                  <a:pt x="5392" y="5030"/>
                </a:lnTo>
                <a:lnTo>
                  <a:pt x="5382" y="5115"/>
                </a:lnTo>
                <a:lnTo>
                  <a:pt x="5374" y="5197"/>
                </a:lnTo>
                <a:lnTo>
                  <a:pt x="5371" y="5236"/>
                </a:lnTo>
                <a:lnTo>
                  <a:pt x="5370" y="5273"/>
                </a:lnTo>
                <a:lnTo>
                  <a:pt x="5369" y="5310"/>
                </a:lnTo>
                <a:lnTo>
                  <a:pt x="5369" y="5345"/>
                </a:lnTo>
                <a:lnTo>
                  <a:pt x="5347" y="5303"/>
                </a:lnTo>
                <a:lnTo>
                  <a:pt x="5329" y="5265"/>
                </a:lnTo>
                <a:lnTo>
                  <a:pt x="5312" y="5225"/>
                </a:lnTo>
                <a:lnTo>
                  <a:pt x="5289" y="5170"/>
                </a:lnTo>
                <a:lnTo>
                  <a:pt x="5261" y="5099"/>
                </a:lnTo>
                <a:lnTo>
                  <a:pt x="5228" y="5015"/>
                </a:lnTo>
                <a:lnTo>
                  <a:pt x="5155" y="4818"/>
                </a:lnTo>
                <a:lnTo>
                  <a:pt x="5076" y="4596"/>
                </a:lnTo>
                <a:lnTo>
                  <a:pt x="5035" y="4482"/>
                </a:lnTo>
                <a:lnTo>
                  <a:pt x="4996" y="4367"/>
                </a:lnTo>
                <a:lnTo>
                  <a:pt x="4958" y="4256"/>
                </a:lnTo>
                <a:lnTo>
                  <a:pt x="4923" y="4149"/>
                </a:lnTo>
                <a:lnTo>
                  <a:pt x="4891" y="4049"/>
                </a:lnTo>
                <a:lnTo>
                  <a:pt x="4864" y="3958"/>
                </a:lnTo>
                <a:lnTo>
                  <a:pt x="4841" y="3879"/>
                </a:lnTo>
                <a:lnTo>
                  <a:pt x="4832" y="3844"/>
                </a:lnTo>
                <a:lnTo>
                  <a:pt x="4825" y="3813"/>
                </a:lnTo>
                <a:lnTo>
                  <a:pt x="4817" y="3783"/>
                </a:lnTo>
                <a:lnTo>
                  <a:pt x="4808" y="3748"/>
                </a:lnTo>
                <a:lnTo>
                  <a:pt x="4796" y="3709"/>
                </a:lnTo>
                <a:lnTo>
                  <a:pt x="4783" y="3667"/>
                </a:lnTo>
                <a:lnTo>
                  <a:pt x="4752" y="3574"/>
                </a:lnTo>
                <a:lnTo>
                  <a:pt x="4713" y="3472"/>
                </a:lnTo>
                <a:lnTo>
                  <a:pt x="4671" y="3363"/>
                </a:lnTo>
                <a:lnTo>
                  <a:pt x="4624" y="3248"/>
                </a:lnTo>
                <a:lnTo>
                  <a:pt x="4573" y="3132"/>
                </a:lnTo>
                <a:lnTo>
                  <a:pt x="4519" y="3014"/>
                </a:lnTo>
                <a:lnTo>
                  <a:pt x="4465" y="2898"/>
                </a:lnTo>
                <a:lnTo>
                  <a:pt x="4436" y="2842"/>
                </a:lnTo>
                <a:lnTo>
                  <a:pt x="4408" y="2787"/>
                </a:lnTo>
                <a:lnTo>
                  <a:pt x="4380" y="2734"/>
                </a:lnTo>
                <a:lnTo>
                  <a:pt x="4352" y="2682"/>
                </a:lnTo>
                <a:lnTo>
                  <a:pt x="4324" y="2633"/>
                </a:lnTo>
                <a:lnTo>
                  <a:pt x="4297" y="2587"/>
                </a:lnTo>
                <a:lnTo>
                  <a:pt x="4270" y="2543"/>
                </a:lnTo>
                <a:lnTo>
                  <a:pt x="4242" y="2501"/>
                </a:lnTo>
                <a:lnTo>
                  <a:pt x="4217" y="2464"/>
                </a:lnTo>
                <a:lnTo>
                  <a:pt x="4191" y="2431"/>
                </a:lnTo>
                <a:lnTo>
                  <a:pt x="4167" y="2401"/>
                </a:lnTo>
                <a:lnTo>
                  <a:pt x="4143" y="2376"/>
                </a:lnTo>
                <a:lnTo>
                  <a:pt x="4132" y="2365"/>
                </a:lnTo>
                <a:lnTo>
                  <a:pt x="4121" y="2355"/>
                </a:lnTo>
                <a:lnTo>
                  <a:pt x="4110" y="2347"/>
                </a:lnTo>
                <a:lnTo>
                  <a:pt x="4099" y="2339"/>
                </a:lnTo>
                <a:lnTo>
                  <a:pt x="4047" y="2314"/>
                </a:lnTo>
                <a:lnTo>
                  <a:pt x="3993" y="2288"/>
                </a:lnTo>
                <a:lnTo>
                  <a:pt x="3927" y="2257"/>
                </a:lnTo>
                <a:lnTo>
                  <a:pt x="3858" y="2228"/>
                </a:lnTo>
                <a:lnTo>
                  <a:pt x="3824" y="2214"/>
                </a:lnTo>
                <a:lnTo>
                  <a:pt x="3791" y="2201"/>
                </a:lnTo>
                <a:lnTo>
                  <a:pt x="3761" y="2190"/>
                </a:lnTo>
                <a:lnTo>
                  <a:pt x="3734" y="2181"/>
                </a:lnTo>
                <a:lnTo>
                  <a:pt x="3711" y="2175"/>
                </a:lnTo>
                <a:lnTo>
                  <a:pt x="3701" y="2173"/>
                </a:lnTo>
                <a:lnTo>
                  <a:pt x="3693" y="2172"/>
                </a:lnTo>
                <a:lnTo>
                  <a:pt x="3674" y="2171"/>
                </a:lnTo>
                <a:lnTo>
                  <a:pt x="3652" y="2167"/>
                </a:lnTo>
                <a:lnTo>
                  <a:pt x="3625" y="2161"/>
                </a:lnTo>
                <a:lnTo>
                  <a:pt x="3596" y="2155"/>
                </a:lnTo>
                <a:lnTo>
                  <a:pt x="3530" y="2136"/>
                </a:lnTo>
                <a:lnTo>
                  <a:pt x="3460" y="2115"/>
                </a:lnTo>
                <a:lnTo>
                  <a:pt x="3392" y="2093"/>
                </a:lnTo>
                <a:lnTo>
                  <a:pt x="3330" y="2071"/>
                </a:lnTo>
                <a:lnTo>
                  <a:pt x="3303" y="2060"/>
                </a:lnTo>
                <a:lnTo>
                  <a:pt x="3280" y="2050"/>
                </a:lnTo>
                <a:lnTo>
                  <a:pt x="3262" y="2041"/>
                </a:lnTo>
                <a:lnTo>
                  <a:pt x="3249" y="2034"/>
                </a:lnTo>
                <a:lnTo>
                  <a:pt x="3237" y="2025"/>
                </a:lnTo>
                <a:lnTo>
                  <a:pt x="3210" y="2004"/>
                </a:lnTo>
                <a:lnTo>
                  <a:pt x="3193" y="1993"/>
                </a:lnTo>
                <a:lnTo>
                  <a:pt x="3177" y="1984"/>
                </a:lnTo>
                <a:lnTo>
                  <a:pt x="3163" y="1977"/>
                </a:lnTo>
                <a:lnTo>
                  <a:pt x="3157" y="1975"/>
                </a:lnTo>
                <a:lnTo>
                  <a:pt x="3152" y="1974"/>
                </a:lnTo>
                <a:lnTo>
                  <a:pt x="3062" y="1972"/>
                </a:lnTo>
                <a:lnTo>
                  <a:pt x="3059" y="1940"/>
                </a:lnTo>
                <a:lnTo>
                  <a:pt x="3056" y="1904"/>
                </a:lnTo>
                <a:lnTo>
                  <a:pt x="3054" y="1865"/>
                </a:lnTo>
                <a:lnTo>
                  <a:pt x="3053" y="1825"/>
                </a:lnTo>
                <a:lnTo>
                  <a:pt x="3054" y="1784"/>
                </a:lnTo>
                <a:lnTo>
                  <a:pt x="3056" y="1763"/>
                </a:lnTo>
                <a:lnTo>
                  <a:pt x="3057" y="1744"/>
                </a:lnTo>
                <a:lnTo>
                  <a:pt x="3060" y="1724"/>
                </a:lnTo>
                <a:lnTo>
                  <a:pt x="3063" y="1705"/>
                </a:lnTo>
                <a:lnTo>
                  <a:pt x="3068" y="1687"/>
                </a:lnTo>
                <a:lnTo>
                  <a:pt x="3073" y="1668"/>
                </a:lnTo>
                <a:lnTo>
                  <a:pt x="3083" y="1642"/>
                </a:lnTo>
                <a:lnTo>
                  <a:pt x="3104" y="1580"/>
                </a:lnTo>
                <a:lnTo>
                  <a:pt x="3116" y="1544"/>
                </a:lnTo>
                <a:lnTo>
                  <a:pt x="3126" y="1509"/>
                </a:lnTo>
                <a:lnTo>
                  <a:pt x="3134" y="1479"/>
                </a:lnTo>
                <a:lnTo>
                  <a:pt x="3136" y="1467"/>
                </a:lnTo>
                <a:lnTo>
                  <a:pt x="3138" y="1457"/>
                </a:lnTo>
                <a:lnTo>
                  <a:pt x="3143" y="1455"/>
                </a:lnTo>
                <a:lnTo>
                  <a:pt x="3150" y="1452"/>
                </a:lnTo>
                <a:lnTo>
                  <a:pt x="3158" y="1449"/>
                </a:lnTo>
                <a:lnTo>
                  <a:pt x="3168" y="1444"/>
                </a:lnTo>
                <a:lnTo>
                  <a:pt x="3180" y="1435"/>
                </a:lnTo>
                <a:lnTo>
                  <a:pt x="3194" y="1425"/>
                </a:lnTo>
                <a:lnTo>
                  <a:pt x="3208" y="1411"/>
                </a:lnTo>
                <a:lnTo>
                  <a:pt x="3224" y="1395"/>
                </a:lnTo>
                <a:lnTo>
                  <a:pt x="3240" y="1374"/>
                </a:lnTo>
                <a:lnTo>
                  <a:pt x="3258" y="1349"/>
                </a:lnTo>
                <a:lnTo>
                  <a:pt x="3275" y="1319"/>
                </a:lnTo>
                <a:lnTo>
                  <a:pt x="3291" y="1286"/>
                </a:lnTo>
                <a:lnTo>
                  <a:pt x="3309" y="1246"/>
                </a:lnTo>
                <a:lnTo>
                  <a:pt x="3325" y="1202"/>
                </a:lnTo>
                <a:lnTo>
                  <a:pt x="3342" y="1152"/>
                </a:lnTo>
                <a:lnTo>
                  <a:pt x="3345" y="1125"/>
                </a:lnTo>
                <a:lnTo>
                  <a:pt x="3348" y="1099"/>
                </a:lnTo>
                <a:lnTo>
                  <a:pt x="3350" y="1068"/>
                </a:lnTo>
                <a:lnTo>
                  <a:pt x="3351" y="1035"/>
                </a:lnTo>
                <a:lnTo>
                  <a:pt x="3350" y="1018"/>
                </a:lnTo>
                <a:lnTo>
                  <a:pt x="3348" y="1003"/>
                </a:lnTo>
                <a:lnTo>
                  <a:pt x="3346" y="990"/>
                </a:lnTo>
                <a:lnTo>
                  <a:pt x="3342" y="978"/>
                </a:lnTo>
                <a:lnTo>
                  <a:pt x="3337" y="968"/>
                </a:lnTo>
                <a:lnTo>
                  <a:pt x="3334" y="964"/>
                </a:lnTo>
                <a:lnTo>
                  <a:pt x="3330" y="962"/>
                </a:lnTo>
                <a:lnTo>
                  <a:pt x="3338" y="941"/>
                </a:lnTo>
                <a:lnTo>
                  <a:pt x="3346" y="918"/>
                </a:lnTo>
                <a:lnTo>
                  <a:pt x="3351" y="894"/>
                </a:lnTo>
                <a:lnTo>
                  <a:pt x="3357" y="867"/>
                </a:lnTo>
                <a:lnTo>
                  <a:pt x="3361" y="840"/>
                </a:lnTo>
                <a:lnTo>
                  <a:pt x="3364" y="812"/>
                </a:lnTo>
                <a:lnTo>
                  <a:pt x="3370" y="758"/>
                </a:lnTo>
                <a:lnTo>
                  <a:pt x="3372" y="708"/>
                </a:lnTo>
                <a:lnTo>
                  <a:pt x="3373" y="667"/>
                </a:lnTo>
                <a:lnTo>
                  <a:pt x="3374" y="629"/>
                </a:lnTo>
                <a:lnTo>
                  <a:pt x="3373" y="613"/>
                </a:lnTo>
                <a:lnTo>
                  <a:pt x="3371" y="598"/>
                </a:lnTo>
                <a:lnTo>
                  <a:pt x="3369" y="581"/>
                </a:lnTo>
                <a:lnTo>
                  <a:pt x="3366" y="565"/>
                </a:lnTo>
                <a:lnTo>
                  <a:pt x="3361" y="548"/>
                </a:lnTo>
                <a:lnTo>
                  <a:pt x="3356" y="531"/>
                </a:lnTo>
                <a:lnTo>
                  <a:pt x="3343" y="498"/>
                </a:lnTo>
                <a:lnTo>
                  <a:pt x="3327" y="467"/>
                </a:lnTo>
                <a:lnTo>
                  <a:pt x="3311" y="435"/>
                </a:lnTo>
                <a:lnTo>
                  <a:pt x="3292" y="405"/>
                </a:lnTo>
                <a:lnTo>
                  <a:pt x="3274" y="375"/>
                </a:lnTo>
                <a:lnTo>
                  <a:pt x="3255" y="349"/>
                </a:lnTo>
                <a:lnTo>
                  <a:pt x="3238" y="324"/>
                </a:lnTo>
                <a:lnTo>
                  <a:pt x="3206" y="284"/>
                </a:lnTo>
                <a:lnTo>
                  <a:pt x="3183" y="257"/>
                </a:lnTo>
                <a:lnTo>
                  <a:pt x="3175" y="248"/>
                </a:lnTo>
                <a:lnTo>
                  <a:pt x="3143" y="216"/>
                </a:lnTo>
                <a:lnTo>
                  <a:pt x="3111" y="186"/>
                </a:lnTo>
                <a:lnTo>
                  <a:pt x="3080" y="160"/>
                </a:lnTo>
                <a:lnTo>
                  <a:pt x="3049" y="136"/>
                </a:lnTo>
                <a:lnTo>
                  <a:pt x="3019" y="114"/>
                </a:lnTo>
                <a:lnTo>
                  <a:pt x="2988" y="95"/>
                </a:lnTo>
                <a:lnTo>
                  <a:pt x="2959" y="77"/>
                </a:lnTo>
                <a:lnTo>
                  <a:pt x="2929" y="62"/>
                </a:lnTo>
                <a:lnTo>
                  <a:pt x="2901" y="49"/>
                </a:lnTo>
                <a:lnTo>
                  <a:pt x="2874" y="38"/>
                </a:lnTo>
                <a:lnTo>
                  <a:pt x="2846" y="28"/>
                </a:lnTo>
                <a:lnTo>
                  <a:pt x="2820" y="21"/>
                </a:lnTo>
                <a:lnTo>
                  <a:pt x="2794" y="14"/>
                </a:lnTo>
                <a:lnTo>
                  <a:pt x="2770" y="9"/>
                </a:lnTo>
                <a:lnTo>
                  <a:pt x="2746" y="5"/>
                </a:lnTo>
                <a:lnTo>
                  <a:pt x="2723" y="2"/>
                </a:lnTo>
                <a:lnTo>
                  <a:pt x="2701" y="1"/>
                </a:lnTo>
                <a:lnTo>
                  <a:pt x="2681" y="0"/>
                </a:lnTo>
                <a:lnTo>
                  <a:pt x="2661" y="0"/>
                </a:lnTo>
                <a:lnTo>
                  <a:pt x="2642" y="1"/>
                </a:lnTo>
                <a:lnTo>
                  <a:pt x="2609" y="4"/>
                </a:lnTo>
                <a:lnTo>
                  <a:pt x="2580" y="9"/>
                </a:lnTo>
                <a:lnTo>
                  <a:pt x="2558" y="14"/>
                </a:lnTo>
                <a:lnTo>
                  <a:pt x="2541" y="19"/>
                </a:lnTo>
                <a:lnTo>
                  <a:pt x="2528" y="24"/>
                </a:lnTo>
                <a:lnTo>
                  <a:pt x="2524" y="28"/>
                </a:lnTo>
                <a:lnTo>
                  <a:pt x="2519" y="33"/>
                </a:lnTo>
                <a:lnTo>
                  <a:pt x="2509" y="38"/>
                </a:lnTo>
                <a:lnTo>
                  <a:pt x="2500" y="44"/>
                </a:lnTo>
                <a:lnTo>
                  <a:pt x="2489" y="46"/>
                </a:lnTo>
                <a:lnTo>
                  <a:pt x="2479" y="48"/>
                </a:lnTo>
                <a:lnTo>
                  <a:pt x="2471" y="49"/>
                </a:lnTo>
                <a:lnTo>
                  <a:pt x="2464" y="49"/>
                </a:lnTo>
                <a:lnTo>
                  <a:pt x="2454" y="50"/>
                </a:lnTo>
                <a:lnTo>
                  <a:pt x="2444" y="53"/>
                </a:lnTo>
                <a:lnTo>
                  <a:pt x="2434" y="58"/>
                </a:lnTo>
                <a:lnTo>
                  <a:pt x="2423" y="63"/>
                </a:lnTo>
                <a:lnTo>
                  <a:pt x="2411" y="70"/>
                </a:lnTo>
                <a:lnTo>
                  <a:pt x="2399" y="77"/>
                </a:lnTo>
                <a:lnTo>
                  <a:pt x="2374" y="95"/>
                </a:lnTo>
                <a:lnTo>
                  <a:pt x="2348" y="117"/>
                </a:lnTo>
                <a:lnTo>
                  <a:pt x="2322" y="140"/>
                </a:lnTo>
                <a:lnTo>
                  <a:pt x="2295" y="165"/>
                </a:lnTo>
                <a:lnTo>
                  <a:pt x="2269" y="191"/>
                </a:lnTo>
                <a:lnTo>
                  <a:pt x="2220" y="242"/>
                </a:lnTo>
                <a:lnTo>
                  <a:pt x="2181" y="286"/>
                </a:lnTo>
                <a:lnTo>
                  <a:pt x="2144" y="329"/>
                </a:lnTo>
                <a:lnTo>
                  <a:pt x="2129" y="346"/>
                </a:lnTo>
                <a:lnTo>
                  <a:pt x="2115" y="363"/>
                </a:lnTo>
                <a:lnTo>
                  <a:pt x="2100" y="382"/>
                </a:lnTo>
                <a:lnTo>
                  <a:pt x="2087" y="402"/>
                </a:lnTo>
                <a:lnTo>
                  <a:pt x="2075" y="423"/>
                </a:lnTo>
                <a:lnTo>
                  <a:pt x="2064" y="445"/>
                </a:lnTo>
                <a:lnTo>
                  <a:pt x="2055" y="467"/>
                </a:lnTo>
                <a:lnTo>
                  <a:pt x="2045" y="490"/>
                </a:lnTo>
                <a:lnTo>
                  <a:pt x="2036" y="514"/>
                </a:lnTo>
                <a:lnTo>
                  <a:pt x="2028" y="536"/>
                </a:lnTo>
                <a:lnTo>
                  <a:pt x="2021" y="560"/>
                </a:lnTo>
                <a:lnTo>
                  <a:pt x="2014" y="584"/>
                </a:lnTo>
                <a:lnTo>
                  <a:pt x="2003" y="632"/>
                </a:lnTo>
                <a:lnTo>
                  <a:pt x="1994" y="679"/>
                </a:lnTo>
                <a:lnTo>
                  <a:pt x="1987" y="725"/>
                </a:lnTo>
                <a:lnTo>
                  <a:pt x="1982" y="767"/>
                </a:lnTo>
                <a:lnTo>
                  <a:pt x="1977" y="805"/>
                </a:lnTo>
                <a:lnTo>
                  <a:pt x="1975" y="839"/>
                </a:lnTo>
                <a:lnTo>
                  <a:pt x="1972" y="887"/>
                </a:lnTo>
                <a:lnTo>
                  <a:pt x="1972" y="905"/>
                </a:lnTo>
                <a:lnTo>
                  <a:pt x="1975" y="900"/>
                </a:lnTo>
                <a:lnTo>
                  <a:pt x="1978" y="896"/>
                </a:lnTo>
                <a:lnTo>
                  <a:pt x="1978" y="902"/>
                </a:lnTo>
                <a:lnTo>
                  <a:pt x="1965" y="908"/>
                </a:lnTo>
                <a:lnTo>
                  <a:pt x="1953" y="917"/>
                </a:lnTo>
                <a:lnTo>
                  <a:pt x="1938" y="929"/>
                </a:lnTo>
                <a:lnTo>
                  <a:pt x="1930" y="936"/>
                </a:lnTo>
                <a:lnTo>
                  <a:pt x="1923" y="944"/>
                </a:lnTo>
                <a:lnTo>
                  <a:pt x="1916" y="953"/>
                </a:lnTo>
                <a:lnTo>
                  <a:pt x="1910" y="962"/>
                </a:lnTo>
                <a:lnTo>
                  <a:pt x="1904" y="973"/>
                </a:lnTo>
                <a:lnTo>
                  <a:pt x="1900" y="984"/>
                </a:lnTo>
                <a:lnTo>
                  <a:pt x="1897" y="996"/>
                </a:lnTo>
                <a:lnTo>
                  <a:pt x="1894" y="1008"/>
                </a:lnTo>
                <a:lnTo>
                  <a:pt x="1898" y="1024"/>
                </a:lnTo>
                <a:lnTo>
                  <a:pt x="1904" y="1064"/>
                </a:lnTo>
                <a:lnTo>
                  <a:pt x="1914" y="1116"/>
                </a:lnTo>
                <a:lnTo>
                  <a:pt x="1921" y="1142"/>
                </a:lnTo>
                <a:lnTo>
                  <a:pt x="1927" y="1166"/>
                </a:lnTo>
                <a:lnTo>
                  <a:pt x="1935" y="1184"/>
                </a:lnTo>
                <a:lnTo>
                  <a:pt x="1952" y="1230"/>
                </a:lnTo>
                <a:lnTo>
                  <a:pt x="1962" y="1257"/>
                </a:lnTo>
                <a:lnTo>
                  <a:pt x="1970" y="1285"/>
                </a:lnTo>
                <a:lnTo>
                  <a:pt x="1976" y="1309"/>
                </a:lnTo>
                <a:lnTo>
                  <a:pt x="1977" y="1318"/>
                </a:lnTo>
                <a:lnTo>
                  <a:pt x="1978" y="1327"/>
                </a:lnTo>
                <a:lnTo>
                  <a:pt x="1977" y="1331"/>
                </a:lnTo>
                <a:lnTo>
                  <a:pt x="1976" y="1342"/>
                </a:lnTo>
                <a:lnTo>
                  <a:pt x="1977" y="1358"/>
                </a:lnTo>
                <a:lnTo>
                  <a:pt x="1978" y="1365"/>
                </a:lnTo>
                <a:lnTo>
                  <a:pt x="1980" y="1374"/>
                </a:lnTo>
                <a:lnTo>
                  <a:pt x="1984" y="1383"/>
                </a:lnTo>
                <a:lnTo>
                  <a:pt x="1989" y="1391"/>
                </a:lnTo>
                <a:lnTo>
                  <a:pt x="1995" y="1398"/>
                </a:lnTo>
                <a:lnTo>
                  <a:pt x="2003" y="1404"/>
                </a:lnTo>
                <a:lnTo>
                  <a:pt x="2013" y="1410"/>
                </a:lnTo>
                <a:lnTo>
                  <a:pt x="2025" y="1413"/>
                </a:lnTo>
                <a:lnTo>
                  <a:pt x="2039" y="1415"/>
                </a:lnTo>
                <a:lnTo>
                  <a:pt x="2057" y="1414"/>
                </a:lnTo>
                <a:lnTo>
                  <a:pt x="2058" y="1454"/>
                </a:lnTo>
                <a:lnTo>
                  <a:pt x="2060" y="1494"/>
                </a:lnTo>
                <a:lnTo>
                  <a:pt x="2064" y="1542"/>
                </a:lnTo>
                <a:lnTo>
                  <a:pt x="2068" y="1567"/>
                </a:lnTo>
                <a:lnTo>
                  <a:pt x="2071" y="1591"/>
                </a:lnTo>
                <a:lnTo>
                  <a:pt x="2075" y="1615"/>
                </a:lnTo>
                <a:lnTo>
                  <a:pt x="2080" y="1637"/>
                </a:lnTo>
                <a:lnTo>
                  <a:pt x="2085" y="1656"/>
                </a:lnTo>
                <a:lnTo>
                  <a:pt x="2092" y="1674"/>
                </a:lnTo>
                <a:lnTo>
                  <a:pt x="2095" y="1681"/>
                </a:lnTo>
                <a:lnTo>
                  <a:pt x="2099" y="1687"/>
                </a:lnTo>
                <a:lnTo>
                  <a:pt x="2103" y="1692"/>
                </a:lnTo>
                <a:lnTo>
                  <a:pt x="2107" y="1697"/>
                </a:lnTo>
                <a:lnTo>
                  <a:pt x="2111" y="1701"/>
                </a:lnTo>
                <a:lnTo>
                  <a:pt x="2116" y="1708"/>
                </a:lnTo>
                <a:lnTo>
                  <a:pt x="2121" y="1715"/>
                </a:lnTo>
                <a:lnTo>
                  <a:pt x="2127" y="1727"/>
                </a:lnTo>
                <a:lnTo>
                  <a:pt x="2131" y="1741"/>
                </a:lnTo>
                <a:lnTo>
                  <a:pt x="2134" y="1759"/>
                </a:lnTo>
                <a:lnTo>
                  <a:pt x="2135" y="1780"/>
                </a:lnTo>
                <a:lnTo>
                  <a:pt x="2139" y="1801"/>
                </a:lnTo>
                <a:lnTo>
                  <a:pt x="2145" y="1856"/>
                </a:lnTo>
                <a:lnTo>
                  <a:pt x="2150" y="1891"/>
                </a:lnTo>
                <a:lnTo>
                  <a:pt x="2152" y="1929"/>
                </a:lnTo>
                <a:lnTo>
                  <a:pt x="2153" y="1967"/>
                </a:lnTo>
                <a:lnTo>
                  <a:pt x="2152" y="2005"/>
                </a:lnTo>
                <a:lnTo>
                  <a:pt x="2139" y="2009"/>
                </a:lnTo>
                <a:lnTo>
                  <a:pt x="2127" y="2012"/>
                </a:lnTo>
                <a:lnTo>
                  <a:pt x="2114" y="2017"/>
                </a:lnTo>
                <a:lnTo>
                  <a:pt x="2103" y="2025"/>
                </a:lnTo>
                <a:lnTo>
                  <a:pt x="2090" y="2034"/>
                </a:lnTo>
                <a:lnTo>
                  <a:pt x="2079" y="2039"/>
                </a:lnTo>
                <a:lnTo>
                  <a:pt x="2069" y="2042"/>
                </a:lnTo>
                <a:lnTo>
                  <a:pt x="2059" y="2045"/>
                </a:lnTo>
                <a:lnTo>
                  <a:pt x="2049" y="2045"/>
                </a:lnTo>
                <a:lnTo>
                  <a:pt x="2039" y="2045"/>
                </a:lnTo>
                <a:lnTo>
                  <a:pt x="2015" y="2043"/>
                </a:lnTo>
                <a:lnTo>
                  <a:pt x="2000" y="2043"/>
                </a:lnTo>
                <a:lnTo>
                  <a:pt x="1984" y="2047"/>
                </a:lnTo>
                <a:lnTo>
                  <a:pt x="1965" y="2051"/>
                </a:lnTo>
                <a:lnTo>
                  <a:pt x="1944" y="2059"/>
                </a:lnTo>
                <a:lnTo>
                  <a:pt x="1922" y="2070"/>
                </a:lnTo>
                <a:lnTo>
                  <a:pt x="1897" y="2084"/>
                </a:lnTo>
                <a:lnTo>
                  <a:pt x="1869" y="2103"/>
                </a:lnTo>
                <a:lnTo>
                  <a:pt x="1839" y="2126"/>
                </a:lnTo>
                <a:lnTo>
                  <a:pt x="1822" y="2139"/>
                </a:lnTo>
                <a:lnTo>
                  <a:pt x="1802" y="2153"/>
                </a:lnTo>
                <a:lnTo>
                  <a:pt x="1779" y="2166"/>
                </a:lnTo>
                <a:lnTo>
                  <a:pt x="1754" y="2178"/>
                </a:lnTo>
                <a:lnTo>
                  <a:pt x="1727" y="2190"/>
                </a:lnTo>
                <a:lnTo>
                  <a:pt x="1700" y="2202"/>
                </a:lnTo>
                <a:lnTo>
                  <a:pt x="1643" y="2223"/>
                </a:lnTo>
                <a:lnTo>
                  <a:pt x="1589" y="2243"/>
                </a:lnTo>
                <a:lnTo>
                  <a:pt x="1539" y="2259"/>
                </a:lnTo>
                <a:lnTo>
                  <a:pt x="1497" y="2271"/>
                </a:lnTo>
                <a:lnTo>
                  <a:pt x="1469" y="2279"/>
                </a:lnTo>
                <a:lnTo>
                  <a:pt x="1456" y="2283"/>
                </a:lnTo>
                <a:lnTo>
                  <a:pt x="1435" y="2291"/>
                </a:lnTo>
                <a:lnTo>
                  <a:pt x="1409" y="2301"/>
                </a:lnTo>
                <a:lnTo>
                  <a:pt x="1380" y="2315"/>
                </a:lnTo>
                <a:lnTo>
                  <a:pt x="1345" y="2330"/>
                </a:lnTo>
                <a:lnTo>
                  <a:pt x="1308" y="2348"/>
                </a:lnTo>
                <a:lnTo>
                  <a:pt x="1269" y="2368"/>
                </a:lnTo>
                <a:lnTo>
                  <a:pt x="1229" y="2390"/>
                </a:lnTo>
                <a:lnTo>
                  <a:pt x="1189" y="2413"/>
                </a:lnTo>
                <a:lnTo>
                  <a:pt x="1149" y="2437"/>
                </a:lnTo>
                <a:lnTo>
                  <a:pt x="1111" y="2463"/>
                </a:lnTo>
                <a:lnTo>
                  <a:pt x="1075" y="2489"/>
                </a:lnTo>
                <a:lnTo>
                  <a:pt x="1059" y="2503"/>
                </a:lnTo>
                <a:lnTo>
                  <a:pt x="1044" y="2517"/>
                </a:lnTo>
                <a:lnTo>
                  <a:pt x="1028" y="2530"/>
                </a:lnTo>
                <a:lnTo>
                  <a:pt x="1015" y="2544"/>
                </a:lnTo>
                <a:lnTo>
                  <a:pt x="1003" y="2557"/>
                </a:lnTo>
                <a:lnTo>
                  <a:pt x="992" y="2571"/>
                </a:lnTo>
                <a:lnTo>
                  <a:pt x="983" y="2584"/>
                </a:lnTo>
                <a:lnTo>
                  <a:pt x="975" y="2597"/>
                </a:lnTo>
                <a:lnTo>
                  <a:pt x="958" y="2636"/>
                </a:lnTo>
                <a:lnTo>
                  <a:pt x="918" y="2727"/>
                </a:lnTo>
                <a:lnTo>
                  <a:pt x="895" y="2782"/>
                </a:lnTo>
                <a:lnTo>
                  <a:pt x="874" y="2836"/>
                </a:lnTo>
                <a:lnTo>
                  <a:pt x="855" y="2885"/>
                </a:lnTo>
                <a:lnTo>
                  <a:pt x="841" y="2926"/>
                </a:lnTo>
                <a:lnTo>
                  <a:pt x="829" y="2966"/>
                </a:lnTo>
                <a:lnTo>
                  <a:pt x="816" y="3015"/>
                </a:lnTo>
                <a:lnTo>
                  <a:pt x="802" y="3071"/>
                </a:lnTo>
                <a:lnTo>
                  <a:pt x="787" y="3131"/>
                </a:lnTo>
                <a:lnTo>
                  <a:pt x="774" y="3193"/>
                </a:lnTo>
                <a:lnTo>
                  <a:pt x="769" y="3223"/>
                </a:lnTo>
                <a:lnTo>
                  <a:pt x="764" y="3253"/>
                </a:lnTo>
                <a:lnTo>
                  <a:pt x="761" y="3282"/>
                </a:lnTo>
                <a:lnTo>
                  <a:pt x="759" y="3309"/>
                </a:lnTo>
                <a:lnTo>
                  <a:pt x="758" y="3336"/>
                </a:lnTo>
                <a:lnTo>
                  <a:pt x="758" y="3361"/>
                </a:lnTo>
                <a:lnTo>
                  <a:pt x="758" y="3387"/>
                </a:lnTo>
                <a:lnTo>
                  <a:pt x="756" y="3420"/>
                </a:lnTo>
                <a:lnTo>
                  <a:pt x="752" y="3458"/>
                </a:lnTo>
                <a:lnTo>
                  <a:pt x="748" y="3500"/>
                </a:lnTo>
                <a:lnTo>
                  <a:pt x="742" y="3546"/>
                </a:lnTo>
                <a:lnTo>
                  <a:pt x="734" y="3594"/>
                </a:lnTo>
                <a:lnTo>
                  <a:pt x="725" y="3644"/>
                </a:lnTo>
                <a:lnTo>
                  <a:pt x="717" y="3694"/>
                </a:lnTo>
                <a:lnTo>
                  <a:pt x="706" y="3746"/>
                </a:lnTo>
                <a:lnTo>
                  <a:pt x="695" y="3796"/>
                </a:lnTo>
                <a:lnTo>
                  <a:pt x="683" y="3844"/>
                </a:lnTo>
                <a:lnTo>
                  <a:pt x="671" y="3888"/>
                </a:lnTo>
                <a:lnTo>
                  <a:pt x="658" y="3931"/>
                </a:lnTo>
                <a:lnTo>
                  <a:pt x="645" y="3968"/>
                </a:lnTo>
                <a:lnTo>
                  <a:pt x="631" y="4000"/>
                </a:lnTo>
                <a:lnTo>
                  <a:pt x="625" y="4014"/>
                </a:lnTo>
                <a:lnTo>
                  <a:pt x="618" y="4026"/>
                </a:lnTo>
                <a:lnTo>
                  <a:pt x="612" y="4039"/>
                </a:lnTo>
                <a:lnTo>
                  <a:pt x="604" y="4055"/>
                </a:lnTo>
                <a:lnTo>
                  <a:pt x="587" y="4097"/>
                </a:lnTo>
                <a:lnTo>
                  <a:pt x="566" y="4150"/>
                </a:lnTo>
                <a:lnTo>
                  <a:pt x="544" y="4212"/>
                </a:lnTo>
                <a:lnTo>
                  <a:pt x="520" y="4282"/>
                </a:lnTo>
                <a:lnTo>
                  <a:pt x="495" y="4358"/>
                </a:lnTo>
                <a:lnTo>
                  <a:pt x="470" y="4441"/>
                </a:lnTo>
                <a:lnTo>
                  <a:pt x="445" y="4526"/>
                </a:lnTo>
                <a:lnTo>
                  <a:pt x="421" y="4614"/>
                </a:lnTo>
                <a:lnTo>
                  <a:pt x="397" y="4702"/>
                </a:lnTo>
                <a:lnTo>
                  <a:pt x="375" y="4789"/>
                </a:lnTo>
                <a:lnTo>
                  <a:pt x="356" y="4873"/>
                </a:lnTo>
                <a:lnTo>
                  <a:pt x="339" y="4954"/>
                </a:lnTo>
                <a:lnTo>
                  <a:pt x="325" y="5029"/>
                </a:lnTo>
                <a:lnTo>
                  <a:pt x="320" y="5065"/>
                </a:lnTo>
                <a:lnTo>
                  <a:pt x="315" y="5098"/>
                </a:lnTo>
                <a:lnTo>
                  <a:pt x="312" y="5129"/>
                </a:lnTo>
                <a:lnTo>
                  <a:pt x="310" y="5158"/>
                </a:lnTo>
                <a:lnTo>
                  <a:pt x="305" y="5211"/>
                </a:lnTo>
                <a:lnTo>
                  <a:pt x="300" y="5260"/>
                </a:lnTo>
                <a:lnTo>
                  <a:pt x="294" y="5306"/>
                </a:lnTo>
                <a:lnTo>
                  <a:pt x="288" y="5348"/>
                </a:lnTo>
                <a:lnTo>
                  <a:pt x="280" y="5387"/>
                </a:lnTo>
                <a:lnTo>
                  <a:pt x="272" y="5424"/>
                </a:lnTo>
                <a:lnTo>
                  <a:pt x="263" y="5459"/>
                </a:lnTo>
                <a:lnTo>
                  <a:pt x="254" y="5491"/>
                </a:lnTo>
                <a:lnTo>
                  <a:pt x="234" y="5556"/>
                </a:lnTo>
                <a:lnTo>
                  <a:pt x="213" y="5619"/>
                </a:lnTo>
                <a:lnTo>
                  <a:pt x="192" y="5686"/>
                </a:lnTo>
                <a:lnTo>
                  <a:pt x="181" y="5722"/>
                </a:lnTo>
                <a:lnTo>
                  <a:pt x="170" y="5759"/>
                </a:lnTo>
                <a:lnTo>
                  <a:pt x="159" y="5805"/>
                </a:lnTo>
                <a:lnTo>
                  <a:pt x="147" y="5868"/>
                </a:lnTo>
                <a:lnTo>
                  <a:pt x="133" y="5942"/>
                </a:lnTo>
                <a:lnTo>
                  <a:pt x="119" y="6027"/>
                </a:lnTo>
                <a:lnTo>
                  <a:pt x="104" y="6121"/>
                </a:lnTo>
                <a:lnTo>
                  <a:pt x="88" y="6221"/>
                </a:lnTo>
                <a:lnTo>
                  <a:pt x="74" y="6326"/>
                </a:lnTo>
                <a:lnTo>
                  <a:pt x="60" y="6432"/>
                </a:lnTo>
                <a:lnTo>
                  <a:pt x="46" y="6540"/>
                </a:lnTo>
                <a:lnTo>
                  <a:pt x="34" y="6647"/>
                </a:lnTo>
                <a:lnTo>
                  <a:pt x="23" y="6750"/>
                </a:lnTo>
                <a:lnTo>
                  <a:pt x="14" y="6847"/>
                </a:lnTo>
                <a:lnTo>
                  <a:pt x="8" y="6936"/>
                </a:lnTo>
                <a:lnTo>
                  <a:pt x="3" y="7017"/>
                </a:lnTo>
                <a:lnTo>
                  <a:pt x="2" y="7053"/>
                </a:lnTo>
                <a:lnTo>
                  <a:pt x="2" y="7086"/>
                </a:lnTo>
                <a:lnTo>
                  <a:pt x="3" y="7115"/>
                </a:lnTo>
                <a:lnTo>
                  <a:pt x="4" y="7141"/>
                </a:lnTo>
                <a:lnTo>
                  <a:pt x="2" y="7150"/>
                </a:lnTo>
                <a:lnTo>
                  <a:pt x="0" y="7159"/>
                </a:lnTo>
                <a:lnTo>
                  <a:pt x="0" y="7169"/>
                </a:lnTo>
                <a:lnTo>
                  <a:pt x="1" y="7174"/>
                </a:lnTo>
                <a:lnTo>
                  <a:pt x="2" y="7178"/>
                </a:lnTo>
                <a:lnTo>
                  <a:pt x="3" y="7184"/>
                </a:lnTo>
                <a:lnTo>
                  <a:pt x="7" y="7188"/>
                </a:lnTo>
                <a:lnTo>
                  <a:pt x="10" y="7191"/>
                </a:lnTo>
                <a:lnTo>
                  <a:pt x="14" y="7194"/>
                </a:lnTo>
                <a:lnTo>
                  <a:pt x="21" y="7196"/>
                </a:lnTo>
                <a:lnTo>
                  <a:pt x="27" y="7196"/>
                </a:lnTo>
                <a:lnTo>
                  <a:pt x="63" y="7194"/>
                </a:lnTo>
                <a:lnTo>
                  <a:pt x="154" y="7189"/>
                </a:lnTo>
                <a:lnTo>
                  <a:pt x="140" y="7222"/>
                </a:lnTo>
                <a:lnTo>
                  <a:pt x="122" y="7266"/>
                </a:lnTo>
                <a:lnTo>
                  <a:pt x="104" y="7317"/>
                </a:lnTo>
                <a:lnTo>
                  <a:pt x="95" y="7344"/>
                </a:lnTo>
                <a:lnTo>
                  <a:pt x="87" y="7372"/>
                </a:lnTo>
                <a:lnTo>
                  <a:pt x="80" y="7402"/>
                </a:lnTo>
                <a:lnTo>
                  <a:pt x="73" y="7430"/>
                </a:lnTo>
                <a:lnTo>
                  <a:pt x="69" y="7459"/>
                </a:lnTo>
                <a:lnTo>
                  <a:pt x="65" y="7486"/>
                </a:lnTo>
                <a:lnTo>
                  <a:pt x="64" y="7512"/>
                </a:lnTo>
                <a:lnTo>
                  <a:pt x="65" y="7536"/>
                </a:lnTo>
                <a:lnTo>
                  <a:pt x="67" y="7548"/>
                </a:lnTo>
                <a:lnTo>
                  <a:pt x="69" y="7559"/>
                </a:lnTo>
                <a:lnTo>
                  <a:pt x="72" y="7569"/>
                </a:lnTo>
                <a:lnTo>
                  <a:pt x="75" y="7579"/>
                </a:lnTo>
                <a:lnTo>
                  <a:pt x="143" y="7810"/>
                </a:lnTo>
                <a:lnTo>
                  <a:pt x="144" y="7820"/>
                </a:lnTo>
                <a:lnTo>
                  <a:pt x="147" y="7829"/>
                </a:lnTo>
                <a:lnTo>
                  <a:pt x="153" y="7844"/>
                </a:lnTo>
                <a:lnTo>
                  <a:pt x="160" y="7860"/>
                </a:lnTo>
                <a:lnTo>
                  <a:pt x="171" y="7878"/>
                </a:lnTo>
                <a:lnTo>
                  <a:pt x="185" y="7899"/>
                </a:lnTo>
                <a:lnTo>
                  <a:pt x="193" y="7910"/>
                </a:lnTo>
                <a:lnTo>
                  <a:pt x="203" y="7921"/>
                </a:lnTo>
                <a:lnTo>
                  <a:pt x="214" y="7933"/>
                </a:lnTo>
                <a:lnTo>
                  <a:pt x="226" y="7944"/>
                </a:lnTo>
                <a:lnTo>
                  <a:pt x="239" y="7956"/>
                </a:lnTo>
                <a:lnTo>
                  <a:pt x="253" y="7967"/>
                </a:lnTo>
                <a:lnTo>
                  <a:pt x="269" y="7979"/>
                </a:lnTo>
                <a:lnTo>
                  <a:pt x="286" y="7990"/>
                </a:lnTo>
                <a:lnTo>
                  <a:pt x="304" y="8001"/>
                </a:lnTo>
                <a:lnTo>
                  <a:pt x="325" y="8011"/>
                </a:lnTo>
                <a:lnTo>
                  <a:pt x="347" y="8022"/>
                </a:lnTo>
                <a:lnTo>
                  <a:pt x="370" y="8033"/>
                </a:lnTo>
                <a:lnTo>
                  <a:pt x="395" y="8043"/>
                </a:lnTo>
                <a:lnTo>
                  <a:pt x="422" y="8052"/>
                </a:lnTo>
                <a:lnTo>
                  <a:pt x="451" y="8061"/>
                </a:lnTo>
                <a:lnTo>
                  <a:pt x="482" y="8069"/>
                </a:lnTo>
                <a:lnTo>
                  <a:pt x="515" y="8076"/>
                </a:lnTo>
                <a:lnTo>
                  <a:pt x="549" y="8082"/>
                </a:lnTo>
                <a:lnTo>
                  <a:pt x="559" y="8080"/>
                </a:lnTo>
                <a:lnTo>
                  <a:pt x="585" y="8073"/>
                </a:lnTo>
                <a:lnTo>
                  <a:pt x="600" y="8067"/>
                </a:lnTo>
                <a:lnTo>
                  <a:pt x="617" y="8061"/>
                </a:lnTo>
                <a:lnTo>
                  <a:pt x="634" y="8054"/>
                </a:lnTo>
                <a:lnTo>
                  <a:pt x="650" y="8045"/>
                </a:lnTo>
                <a:lnTo>
                  <a:pt x="664" y="8037"/>
                </a:lnTo>
                <a:lnTo>
                  <a:pt x="670" y="8031"/>
                </a:lnTo>
                <a:lnTo>
                  <a:pt x="675" y="8027"/>
                </a:lnTo>
                <a:lnTo>
                  <a:pt x="679" y="8021"/>
                </a:lnTo>
                <a:lnTo>
                  <a:pt x="683" y="8016"/>
                </a:lnTo>
                <a:lnTo>
                  <a:pt x="685" y="8010"/>
                </a:lnTo>
                <a:lnTo>
                  <a:pt x="686" y="8005"/>
                </a:lnTo>
                <a:lnTo>
                  <a:pt x="685" y="7998"/>
                </a:lnTo>
                <a:lnTo>
                  <a:pt x="683" y="7993"/>
                </a:lnTo>
                <a:lnTo>
                  <a:pt x="679" y="7986"/>
                </a:lnTo>
                <a:lnTo>
                  <a:pt x="674" y="7980"/>
                </a:lnTo>
                <a:lnTo>
                  <a:pt x="666" y="7974"/>
                </a:lnTo>
                <a:lnTo>
                  <a:pt x="657" y="7968"/>
                </a:lnTo>
                <a:lnTo>
                  <a:pt x="646" y="7961"/>
                </a:lnTo>
                <a:lnTo>
                  <a:pt x="631" y="7954"/>
                </a:lnTo>
                <a:lnTo>
                  <a:pt x="635" y="7949"/>
                </a:lnTo>
                <a:lnTo>
                  <a:pt x="641" y="7936"/>
                </a:lnTo>
                <a:lnTo>
                  <a:pt x="646" y="7929"/>
                </a:lnTo>
                <a:lnTo>
                  <a:pt x="649" y="7919"/>
                </a:lnTo>
                <a:lnTo>
                  <a:pt x="652" y="7909"/>
                </a:lnTo>
                <a:lnTo>
                  <a:pt x="654" y="7899"/>
                </a:lnTo>
                <a:lnTo>
                  <a:pt x="654" y="7889"/>
                </a:lnTo>
                <a:lnTo>
                  <a:pt x="652" y="7881"/>
                </a:lnTo>
                <a:lnTo>
                  <a:pt x="651" y="7876"/>
                </a:lnTo>
                <a:lnTo>
                  <a:pt x="649" y="7872"/>
                </a:lnTo>
                <a:lnTo>
                  <a:pt x="646" y="7869"/>
                </a:lnTo>
                <a:lnTo>
                  <a:pt x="642" y="7865"/>
                </a:lnTo>
                <a:lnTo>
                  <a:pt x="638" y="7862"/>
                </a:lnTo>
                <a:lnTo>
                  <a:pt x="633" y="7860"/>
                </a:lnTo>
                <a:lnTo>
                  <a:pt x="626" y="7858"/>
                </a:lnTo>
                <a:lnTo>
                  <a:pt x="619" y="7857"/>
                </a:lnTo>
                <a:lnTo>
                  <a:pt x="611" y="7856"/>
                </a:lnTo>
                <a:lnTo>
                  <a:pt x="602" y="7856"/>
                </a:lnTo>
                <a:lnTo>
                  <a:pt x="580" y="7857"/>
                </a:lnTo>
                <a:lnTo>
                  <a:pt x="472" y="7862"/>
                </a:lnTo>
                <a:lnTo>
                  <a:pt x="475" y="7857"/>
                </a:lnTo>
                <a:lnTo>
                  <a:pt x="483" y="7842"/>
                </a:lnTo>
                <a:lnTo>
                  <a:pt x="493" y="7823"/>
                </a:lnTo>
                <a:lnTo>
                  <a:pt x="497" y="7811"/>
                </a:lnTo>
                <a:lnTo>
                  <a:pt x="501" y="7799"/>
                </a:lnTo>
                <a:lnTo>
                  <a:pt x="503" y="7788"/>
                </a:lnTo>
                <a:lnTo>
                  <a:pt x="504" y="7776"/>
                </a:lnTo>
                <a:lnTo>
                  <a:pt x="503" y="7765"/>
                </a:lnTo>
                <a:lnTo>
                  <a:pt x="502" y="7760"/>
                </a:lnTo>
                <a:lnTo>
                  <a:pt x="499" y="7755"/>
                </a:lnTo>
                <a:lnTo>
                  <a:pt x="497" y="7751"/>
                </a:lnTo>
                <a:lnTo>
                  <a:pt x="494" y="7746"/>
                </a:lnTo>
                <a:lnTo>
                  <a:pt x="490" y="7743"/>
                </a:lnTo>
                <a:lnTo>
                  <a:pt x="485" y="7740"/>
                </a:lnTo>
                <a:lnTo>
                  <a:pt x="480" y="7738"/>
                </a:lnTo>
                <a:lnTo>
                  <a:pt x="472" y="7736"/>
                </a:lnTo>
                <a:lnTo>
                  <a:pt x="465" y="7733"/>
                </a:lnTo>
                <a:lnTo>
                  <a:pt x="456" y="7733"/>
                </a:lnTo>
                <a:lnTo>
                  <a:pt x="442" y="7726"/>
                </a:lnTo>
                <a:lnTo>
                  <a:pt x="426" y="7719"/>
                </a:lnTo>
                <a:lnTo>
                  <a:pt x="409" y="7709"/>
                </a:lnTo>
                <a:lnTo>
                  <a:pt x="393" y="7700"/>
                </a:lnTo>
                <a:lnTo>
                  <a:pt x="378" y="7690"/>
                </a:lnTo>
                <a:lnTo>
                  <a:pt x="373" y="7684"/>
                </a:lnTo>
                <a:lnTo>
                  <a:pt x="370" y="7680"/>
                </a:lnTo>
                <a:lnTo>
                  <a:pt x="369" y="7676"/>
                </a:lnTo>
                <a:lnTo>
                  <a:pt x="369" y="7671"/>
                </a:lnTo>
                <a:lnTo>
                  <a:pt x="374" y="7665"/>
                </a:lnTo>
                <a:lnTo>
                  <a:pt x="387" y="7649"/>
                </a:lnTo>
                <a:lnTo>
                  <a:pt x="408" y="7628"/>
                </a:lnTo>
                <a:lnTo>
                  <a:pt x="420" y="7616"/>
                </a:lnTo>
                <a:lnTo>
                  <a:pt x="433" y="7604"/>
                </a:lnTo>
                <a:lnTo>
                  <a:pt x="447" y="7593"/>
                </a:lnTo>
                <a:lnTo>
                  <a:pt x="461" y="7583"/>
                </a:lnTo>
                <a:lnTo>
                  <a:pt x="475" y="7575"/>
                </a:lnTo>
                <a:lnTo>
                  <a:pt x="491" y="7570"/>
                </a:lnTo>
                <a:lnTo>
                  <a:pt x="497" y="7568"/>
                </a:lnTo>
                <a:lnTo>
                  <a:pt x="505" y="7567"/>
                </a:lnTo>
                <a:lnTo>
                  <a:pt x="511" y="7565"/>
                </a:lnTo>
                <a:lnTo>
                  <a:pt x="519" y="7567"/>
                </a:lnTo>
                <a:lnTo>
                  <a:pt x="526" y="7568"/>
                </a:lnTo>
                <a:lnTo>
                  <a:pt x="532" y="7571"/>
                </a:lnTo>
                <a:lnTo>
                  <a:pt x="538" y="7574"/>
                </a:lnTo>
                <a:lnTo>
                  <a:pt x="544" y="7579"/>
                </a:lnTo>
                <a:lnTo>
                  <a:pt x="549" y="7664"/>
                </a:lnTo>
                <a:lnTo>
                  <a:pt x="553" y="7726"/>
                </a:lnTo>
                <a:lnTo>
                  <a:pt x="554" y="7764"/>
                </a:lnTo>
                <a:lnTo>
                  <a:pt x="554" y="7767"/>
                </a:lnTo>
                <a:lnTo>
                  <a:pt x="555" y="7777"/>
                </a:lnTo>
                <a:lnTo>
                  <a:pt x="557" y="7790"/>
                </a:lnTo>
                <a:lnTo>
                  <a:pt x="559" y="7797"/>
                </a:lnTo>
                <a:lnTo>
                  <a:pt x="563" y="7804"/>
                </a:lnTo>
                <a:lnTo>
                  <a:pt x="567" y="7811"/>
                </a:lnTo>
                <a:lnTo>
                  <a:pt x="571" y="7816"/>
                </a:lnTo>
                <a:lnTo>
                  <a:pt x="578" y="7821"/>
                </a:lnTo>
                <a:lnTo>
                  <a:pt x="587" y="7825"/>
                </a:lnTo>
                <a:lnTo>
                  <a:pt x="597" y="7827"/>
                </a:lnTo>
                <a:lnTo>
                  <a:pt x="607" y="7827"/>
                </a:lnTo>
                <a:lnTo>
                  <a:pt x="621" y="7825"/>
                </a:lnTo>
                <a:lnTo>
                  <a:pt x="637" y="7821"/>
                </a:lnTo>
                <a:lnTo>
                  <a:pt x="639" y="7814"/>
                </a:lnTo>
                <a:lnTo>
                  <a:pt x="645" y="7794"/>
                </a:lnTo>
                <a:lnTo>
                  <a:pt x="652" y="7764"/>
                </a:lnTo>
                <a:lnTo>
                  <a:pt x="655" y="7744"/>
                </a:lnTo>
                <a:lnTo>
                  <a:pt x="659" y="7722"/>
                </a:lnTo>
                <a:lnTo>
                  <a:pt x="662" y="7697"/>
                </a:lnTo>
                <a:lnTo>
                  <a:pt x="664" y="7670"/>
                </a:lnTo>
                <a:lnTo>
                  <a:pt x="665" y="7642"/>
                </a:lnTo>
                <a:lnTo>
                  <a:pt x="664" y="7610"/>
                </a:lnTo>
                <a:lnTo>
                  <a:pt x="663" y="7576"/>
                </a:lnTo>
                <a:lnTo>
                  <a:pt x="660" y="7541"/>
                </a:lnTo>
                <a:lnTo>
                  <a:pt x="654" y="7504"/>
                </a:lnTo>
                <a:lnTo>
                  <a:pt x="647" y="7465"/>
                </a:lnTo>
                <a:lnTo>
                  <a:pt x="640" y="7439"/>
                </a:lnTo>
                <a:lnTo>
                  <a:pt x="634" y="7411"/>
                </a:lnTo>
                <a:lnTo>
                  <a:pt x="626" y="7376"/>
                </a:lnTo>
                <a:lnTo>
                  <a:pt x="618" y="7336"/>
                </a:lnTo>
                <a:lnTo>
                  <a:pt x="612" y="7297"/>
                </a:lnTo>
                <a:lnTo>
                  <a:pt x="610" y="7278"/>
                </a:lnTo>
                <a:lnTo>
                  <a:pt x="609" y="7258"/>
                </a:lnTo>
                <a:lnTo>
                  <a:pt x="607" y="7241"/>
                </a:lnTo>
                <a:lnTo>
                  <a:pt x="609" y="7224"/>
                </a:lnTo>
                <a:lnTo>
                  <a:pt x="621" y="7221"/>
                </a:lnTo>
                <a:lnTo>
                  <a:pt x="634" y="7217"/>
                </a:lnTo>
                <a:lnTo>
                  <a:pt x="646" y="7210"/>
                </a:lnTo>
                <a:lnTo>
                  <a:pt x="651" y="7206"/>
                </a:lnTo>
                <a:lnTo>
                  <a:pt x="655" y="7201"/>
                </a:lnTo>
                <a:lnTo>
                  <a:pt x="663" y="7183"/>
                </a:lnTo>
                <a:lnTo>
                  <a:pt x="671" y="7163"/>
                </a:lnTo>
                <a:lnTo>
                  <a:pt x="679" y="7138"/>
                </a:lnTo>
                <a:lnTo>
                  <a:pt x="688" y="7111"/>
                </a:lnTo>
                <a:lnTo>
                  <a:pt x="697" y="7080"/>
                </a:lnTo>
                <a:lnTo>
                  <a:pt x="703" y="7050"/>
                </a:lnTo>
                <a:lnTo>
                  <a:pt x="706" y="7034"/>
                </a:lnTo>
                <a:lnTo>
                  <a:pt x="707" y="7020"/>
                </a:lnTo>
                <a:lnTo>
                  <a:pt x="731" y="6916"/>
                </a:lnTo>
                <a:lnTo>
                  <a:pt x="757" y="6804"/>
                </a:lnTo>
                <a:lnTo>
                  <a:pt x="787" y="6675"/>
                </a:lnTo>
                <a:lnTo>
                  <a:pt x="821" y="6539"/>
                </a:lnTo>
                <a:lnTo>
                  <a:pt x="839" y="6475"/>
                </a:lnTo>
                <a:lnTo>
                  <a:pt x="855" y="6414"/>
                </a:lnTo>
                <a:lnTo>
                  <a:pt x="870" y="6359"/>
                </a:lnTo>
                <a:lnTo>
                  <a:pt x="886" y="6313"/>
                </a:lnTo>
                <a:lnTo>
                  <a:pt x="899" y="6275"/>
                </a:lnTo>
                <a:lnTo>
                  <a:pt x="905" y="6260"/>
                </a:lnTo>
                <a:lnTo>
                  <a:pt x="911" y="6249"/>
                </a:lnTo>
                <a:lnTo>
                  <a:pt x="923" y="6223"/>
                </a:lnTo>
                <a:lnTo>
                  <a:pt x="938" y="6185"/>
                </a:lnTo>
                <a:lnTo>
                  <a:pt x="956" y="6137"/>
                </a:lnTo>
                <a:lnTo>
                  <a:pt x="977" y="6080"/>
                </a:lnTo>
                <a:lnTo>
                  <a:pt x="1000" y="6016"/>
                </a:lnTo>
                <a:lnTo>
                  <a:pt x="1024" y="5946"/>
                </a:lnTo>
                <a:lnTo>
                  <a:pt x="1074" y="5793"/>
                </a:lnTo>
                <a:lnTo>
                  <a:pt x="1099" y="5713"/>
                </a:lnTo>
                <a:lnTo>
                  <a:pt x="1124" y="5632"/>
                </a:lnTo>
                <a:lnTo>
                  <a:pt x="1148" y="5551"/>
                </a:lnTo>
                <a:lnTo>
                  <a:pt x="1171" y="5474"/>
                </a:lnTo>
                <a:lnTo>
                  <a:pt x="1192" y="5399"/>
                </a:lnTo>
                <a:lnTo>
                  <a:pt x="1211" y="5329"/>
                </a:lnTo>
                <a:lnTo>
                  <a:pt x="1226" y="5266"/>
                </a:lnTo>
                <a:lnTo>
                  <a:pt x="1238" y="5209"/>
                </a:lnTo>
                <a:lnTo>
                  <a:pt x="1231" y="5292"/>
                </a:lnTo>
                <a:lnTo>
                  <a:pt x="1226" y="5380"/>
                </a:lnTo>
                <a:lnTo>
                  <a:pt x="1219" y="5486"/>
                </a:lnTo>
                <a:lnTo>
                  <a:pt x="1217" y="5543"/>
                </a:lnTo>
                <a:lnTo>
                  <a:pt x="1216" y="5599"/>
                </a:lnTo>
                <a:lnTo>
                  <a:pt x="1215" y="5655"/>
                </a:lnTo>
                <a:lnTo>
                  <a:pt x="1215" y="5708"/>
                </a:lnTo>
                <a:lnTo>
                  <a:pt x="1216" y="5759"/>
                </a:lnTo>
                <a:lnTo>
                  <a:pt x="1219" y="5803"/>
                </a:lnTo>
                <a:lnTo>
                  <a:pt x="1223" y="5843"/>
                </a:lnTo>
                <a:lnTo>
                  <a:pt x="1226" y="5860"/>
                </a:lnTo>
                <a:lnTo>
                  <a:pt x="1229" y="5874"/>
                </a:lnTo>
                <a:lnTo>
                  <a:pt x="1236" y="5900"/>
                </a:lnTo>
                <a:lnTo>
                  <a:pt x="1240" y="5923"/>
                </a:lnTo>
                <a:lnTo>
                  <a:pt x="1243" y="5942"/>
                </a:lnTo>
                <a:lnTo>
                  <a:pt x="1244" y="5959"/>
                </a:lnTo>
                <a:lnTo>
                  <a:pt x="1245" y="5973"/>
                </a:lnTo>
                <a:lnTo>
                  <a:pt x="1245" y="5985"/>
                </a:lnTo>
                <a:lnTo>
                  <a:pt x="1244" y="5995"/>
                </a:lnTo>
                <a:lnTo>
                  <a:pt x="1242" y="6004"/>
                </a:lnTo>
                <a:lnTo>
                  <a:pt x="1240" y="6012"/>
                </a:lnTo>
                <a:lnTo>
                  <a:pt x="1237" y="6019"/>
                </a:lnTo>
                <a:lnTo>
                  <a:pt x="1231" y="6032"/>
                </a:lnTo>
                <a:lnTo>
                  <a:pt x="1225" y="6046"/>
                </a:lnTo>
                <a:lnTo>
                  <a:pt x="1223" y="6054"/>
                </a:lnTo>
                <a:lnTo>
                  <a:pt x="1220" y="6064"/>
                </a:lnTo>
                <a:lnTo>
                  <a:pt x="1209" y="6120"/>
                </a:lnTo>
                <a:lnTo>
                  <a:pt x="1201" y="6173"/>
                </a:lnTo>
                <a:lnTo>
                  <a:pt x="1194" y="6225"/>
                </a:lnTo>
                <a:lnTo>
                  <a:pt x="1189" y="6274"/>
                </a:lnTo>
                <a:lnTo>
                  <a:pt x="1184" y="6321"/>
                </a:lnTo>
                <a:lnTo>
                  <a:pt x="1182" y="6366"/>
                </a:lnTo>
                <a:lnTo>
                  <a:pt x="1180" y="6406"/>
                </a:lnTo>
                <a:lnTo>
                  <a:pt x="1179" y="6444"/>
                </a:lnTo>
                <a:lnTo>
                  <a:pt x="1179" y="6510"/>
                </a:lnTo>
                <a:lnTo>
                  <a:pt x="1180" y="6559"/>
                </a:lnTo>
                <a:lnTo>
                  <a:pt x="1182" y="6590"/>
                </a:lnTo>
                <a:lnTo>
                  <a:pt x="1183" y="6600"/>
                </a:lnTo>
                <a:lnTo>
                  <a:pt x="1206" y="6604"/>
                </a:lnTo>
                <a:lnTo>
                  <a:pt x="1212" y="6676"/>
                </a:lnTo>
                <a:lnTo>
                  <a:pt x="1223" y="6799"/>
                </a:lnTo>
                <a:lnTo>
                  <a:pt x="1230" y="6875"/>
                </a:lnTo>
                <a:lnTo>
                  <a:pt x="1239" y="6960"/>
                </a:lnTo>
                <a:lnTo>
                  <a:pt x="1251" y="7050"/>
                </a:lnTo>
                <a:lnTo>
                  <a:pt x="1264" y="7142"/>
                </a:lnTo>
                <a:lnTo>
                  <a:pt x="1278" y="7238"/>
                </a:lnTo>
                <a:lnTo>
                  <a:pt x="1296" y="7333"/>
                </a:lnTo>
                <a:lnTo>
                  <a:pt x="1305" y="7381"/>
                </a:lnTo>
                <a:lnTo>
                  <a:pt x="1315" y="7427"/>
                </a:lnTo>
                <a:lnTo>
                  <a:pt x="1326" y="7473"/>
                </a:lnTo>
                <a:lnTo>
                  <a:pt x="1337" y="7517"/>
                </a:lnTo>
                <a:lnTo>
                  <a:pt x="1349" y="7561"/>
                </a:lnTo>
                <a:lnTo>
                  <a:pt x="1362" y="7603"/>
                </a:lnTo>
                <a:lnTo>
                  <a:pt x="1375" y="7642"/>
                </a:lnTo>
                <a:lnTo>
                  <a:pt x="1388" y="7680"/>
                </a:lnTo>
                <a:lnTo>
                  <a:pt x="1404" y="7716"/>
                </a:lnTo>
                <a:lnTo>
                  <a:pt x="1419" y="7749"/>
                </a:lnTo>
                <a:lnTo>
                  <a:pt x="1434" y="7779"/>
                </a:lnTo>
                <a:lnTo>
                  <a:pt x="1450" y="7806"/>
                </a:lnTo>
                <a:lnTo>
                  <a:pt x="1468" y="7834"/>
                </a:lnTo>
                <a:lnTo>
                  <a:pt x="1484" y="7861"/>
                </a:lnTo>
                <a:lnTo>
                  <a:pt x="1498" y="7888"/>
                </a:lnTo>
                <a:lnTo>
                  <a:pt x="1512" y="7915"/>
                </a:lnTo>
                <a:lnTo>
                  <a:pt x="1524" y="7943"/>
                </a:lnTo>
                <a:lnTo>
                  <a:pt x="1534" y="7969"/>
                </a:lnTo>
                <a:lnTo>
                  <a:pt x="1544" y="7995"/>
                </a:lnTo>
                <a:lnTo>
                  <a:pt x="1552" y="8022"/>
                </a:lnTo>
                <a:lnTo>
                  <a:pt x="1560" y="8047"/>
                </a:lnTo>
                <a:lnTo>
                  <a:pt x="1566" y="8074"/>
                </a:lnTo>
                <a:lnTo>
                  <a:pt x="1572" y="8099"/>
                </a:lnTo>
                <a:lnTo>
                  <a:pt x="1576" y="8125"/>
                </a:lnTo>
                <a:lnTo>
                  <a:pt x="1580" y="8150"/>
                </a:lnTo>
                <a:lnTo>
                  <a:pt x="1584" y="8174"/>
                </a:lnTo>
                <a:lnTo>
                  <a:pt x="1588" y="8223"/>
                </a:lnTo>
                <a:lnTo>
                  <a:pt x="1591" y="8271"/>
                </a:lnTo>
                <a:lnTo>
                  <a:pt x="1592" y="8319"/>
                </a:lnTo>
                <a:lnTo>
                  <a:pt x="1593" y="8409"/>
                </a:lnTo>
                <a:lnTo>
                  <a:pt x="1594" y="8453"/>
                </a:lnTo>
                <a:lnTo>
                  <a:pt x="1596" y="8496"/>
                </a:lnTo>
                <a:lnTo>
                  <a:pt x="1599" y="8538"/>
                </a:lnTo>
                <a:lnTo>
                  <a:pt x="1603" y="8578"/>
                </a:lnTo>
                <a:lnTo>
                  <a:pt x="1623" y="8709"/>
                </a:lnTo>
                <a:lnTo>
                  <a:pt x="1652" y="8925"/>
                </a:lnTo>
                <a:lnTo>
                  <a:pt x="1690" y="9199"/>
                </a:lnTo>
                <a:lnTo>
                  <a:pt x="1733" y="9502"/>
                </a:lnTo>
                <a:lnTo>
                  <a:pt x="1778" y="9807"/>
                </a:lnTo>
                <a:lnTo>
                  <a:pt x="1799" y="9952"/>
                </a:lnTo>
                <a:lnTo>
                  <a:pt x="1820" y="10088"/>
                </a:lnTo>
                <a:lnTo>
                  <a:pt x="1841" y="10210"/>
                </a:lnTo>
                <a:lnTo>
                  <a:pt x="1859" y="10316"/>
                </a:lnTo>
                <a:lnTo>
                  <a:pt x="1876" y="10402"/>
                </a:lnTo>
                <a:lnTo>
                  <a:pt x="1883" y="10435"/>
                </a:lnTo>
                <a:lnTo>
                  <a:pt x="1890" y="10464"/>
                </a:lnTo>
                <a:lnTo>
                  <a:pt x="1915" y="10563"/>
                </a:lnTo>
                <a:lnTo>
                  <a:pt x="1938" y="10661"/>
                </a:lnTo>
                <a:lnTo>
                  <a:pt x="1959" y="10756"/>
                </a:lnTo>
                <a:lnTo>
                  <a:pt x="1976" y="10844"/>
                </a:lnTo>
                <a:lnTo>
                  <a:pt x="1990" y="10922"/>
                </a:lnTo>
                <a:lnTo>
                  <a:pt x="2001" y="10986"/>
                </a:lnTo>
                <a:lnTo>
                  <a:pt x="2008" y="11035"/>
                </a:lnTo>
                <a:lnTo>
                  <a:pt x="2010" y="11053"/>
                </a:lnTo>
                <a:lnTo>
                  <a:pt x="2010" y="11065"/>
                </a:lnTo>
                <a:lnTo>
                  <a:pt x="2012" y="11098"/>
                </a:lnTo>
                <a:lnTo>
                  <a:pt x="2019" y="11155"/>
                </a:lnTo>
                <a:lnTo>
                  <a:pt x="2027" y="11227"/>
                </a:lnTo>
                <a:lnTo>
                  <a:pt x="2038" y="11308"/>
                </a:lnTo>
                <a:lnTo>
                  <a:pt x="2050" y="11390"/>
                </a:lnTo>
                <a:lnTo>
                  <a:pt x="2063" y="11464"/>
                </a:lnTo>
                <a:lnTo>
                  <a:pt x="2074" y="11523"/>
                </a:lnTo>
                <a:lnTo>
                  <a:pt x="2080" y="11544"/>
                </a:lnTo>
                <a:lnTo>
                  <a:pt x="2084" y="11559"/>
                </a:lnTo>
                <a:lnTo>
                  <a:pt x="2092" y="11580"/>
                </a:lnTo>
                <a:lnTo>
                  <a:pt x="2098" y="11602"/>
                </a:lnTo>
                <a:lnTo>
                  <a:pt x="2100" y="11613"/>
                </a:lnTo>
                <a:lnTo>
                  <a:pt x="2103" y="11625"/>
                </a:lnTo>
                <a:lnTo>
                  <a:pt x="2103" y="11638"/>
                </a:lnTo>
                <a:lnTo>
                  <a:pt x="2104" y="11652"/>
                </a:lnTo>
                <a:lnTo>
                  <a:pt x="2103" y="11668"/>
                </a:lnTo>
                <a:lnTo>
                  <a:pt x="2102" y="11684"/>
                </a:lnTo>
                <a:lnTo>
                  <a:pt x="2098" y="11703"/>
                </a:lnTo>
                <a:lnTo>
                  <a:pt x="2095" y="11723"/>
                </a:lnTo>
                <a:lnTo>
                  <a:pt x="2085" y="11772"/>
                </a:lnTo>
                <a:lnTo>
                  <a:pt x="2070" y="11831"/>
                </a:lnTo>
                <a:lnTo>
                  <a:pt x="2064" y="11865"/>
                </a:lnTo>
                <a:lnTo>
                  <a:pt x="2058" y="11900"/>
                </a:lnTo>
                <a:lnTo>
                  <a:pt x="2051" y="11941"/>
                </a:lnTo>
                <a:lnTo>
                  <a:pt x="2045" y="11985"/>
                </a:lnTo>
                <a:lnTo>
                  <a:pt x="2040" y="12026"/>
                </a:lnTo>
                <a:lnTo>
                  <a:pt x="2040" y="12045"/>
                </a:lnTo>
                <a:lnTo>
                  <a:pt x="2039" y="12061"/>
                </a:lnTo>
                <a:lnTo>
                  <a:pt x="2040" y="12075"/>
                </a:lnTo>
                <a:lnTo>
                  <a:pt x="2043" y="12086"/>
                </a:lnTo>
                <a:lnTo>
                  <a:pt x="2056" y="12131"/>
                </a:lnTo>
                <a:lnTo>
                  <a:pt x="2061" y="12153"/>
                </a:lnTo>
                <a:lnTo>
                  <a:pt x="1931" y="12340"/>
                </a:lnTo>
                <a:lnTo>
                  <a:pt x="1926" y="12349"/>
                </a:lnTo>
                <a:lnTo>
                  <a:pt x="1921" y="12359"/>
                </a:lnTo>
                <a:lnTo>
                  <a:pt x="1914" y="12374"/>
                </a:lnTo>
                <a:lnTo>
                  <a:pt x="1907" y="12393"/>
                </a:lnTo>
                <a:lnTo>
                  <a:pt x="1900" y="12415"/>
                </a:lnTo>
                <a:lnTo>
                  <a:pt x="1893" y="12440"/>
                </a:lnTo>
                <a:lnTo>
                  <a:pt x="1889" y="12469"/>
                </a:lnTo>
                <a:lnTo>
                  <a:pt x="1887" y="12484"/>
                </a:lnTo>
                <a:lnTo>
                  <a:pt x="1886" y="12501"/>
                </a:lnTo>
                <a:lnTo>
                  <a:pt x="1886" y="12518"/>
                </a:lnTo>
                <a:lnTo>
                  <a:pt x="1886" y="12537"/>
                </a:lnTo>
                <a:lnTo>
                  <a:pt x="1887" y="12555"/>
                </a:lnTo>
                <a:lnTo>
                  <a:pt x="1889" y="12574"/>
                </a:lnTo>
                <a:lnTo>
                  <a:pt x="1892" y="12595"/>
                </a:lnTo>
                <a:lnTo>
                  <a:pt x="1897" y="12615"/>
                </a:lnTo>
                <a:lnTo>
                  <a:pt x="1902" y="12636"/>
                </a:lnTo>
                <a:lnTo>
                  <a:pt x="1909" y="12659"/>
                </a:lnTo>
                <a:lnTo>
                  <a:pt x="1916" y="12681"/>
                </a:lnTo>
                <a:lnTo>
                  <a:pt x="1926" y="12705"/>
                </a:lnTo>
                <a:lnTo>
                  <a:pt x="1936" y="12728"/>
                </a:lnTo>
                <a:lnTo>
                  <a:pt x="1949" y="12753"/>
                </a:lnTo>
                <a:lnTo>
                  <a:pt x="1962" y="12777"/>
                </a:lnTo>
                <a:lnTo>
                  <a:pt x="1978" y="12803"/>
                </a:lnTo>
                <a:lnTo>
                  <a:pt x="1983" y="12805"/>
                </a:lnTo>
                <a:lnTo>
                  <a:pt x="1994" y="12812"/>
                </a:lnTo>
                <a:lnTo>
                  <a:pt x="2001" y="12818"/>
                </a:lnTo>
                <a:lnTo>
                  <a:pt x="2010" y="12826"/>
                </a:lnTo>
                <a:lnTo>
                  <a:pt x="2019" y="12834"/>
                </a:lnTo>
                <a:lnTo>
                  <a:pt x="2028" y="12845"/>
                </a:lnTo>
                <a:lnTo>
                  <a:pt x="2038" y="12857"/>
                </a:lnTo>
                <a:lnTo>
                  <a:pt x="2047" y="12873"/>
                </a:lnTo>
                <a:lnTo>
                  <a:pt x="2056" y="12889"/>
                </a:lnTo>
                <a:lnTo>
                  <a:pt x="2063" y="12908"/>
                </a:lnTo>
                <a:lnTo>
                  <a:pt x="2070" y="12928"/>
                </a:lnTo>
                <a:lnTo>
                  <a:pt x="2075" y="12952"/>
                </a:lnTo>
                <a:lnTo>
                  <a:pt x="2079" y="12977"/>
                </a:lnTo>
                <a:lnTo>
                  <a:pt x="2080" y="13006"/>
                </a:lnTo>
                <a:lnTo>
                  <a:pt x="2076" y="13023"/>
                </a:lnTo>
                <a:lnTo>
                  <a:pt x="2070" y="13072"/>
                </a:lnTo>
                <a:lnTo>
                  <a:pt x="2067" y="13105"/>
                </a:lnTo>
                <a:lnTo>
                  <a:pt x="2063" y="13142"/>
                </a:lnTo>
                <a:lnTo>
                  <a:pt x="2061" y="13183"/>
                </a:lnTo>
                <a:lnTo>
                  <a:pt x="2059" y="13227"/>
                </a:lnTo>
                <a:lnTo>
                  <a:pt x="2059" y="13272"/>
                </a:lnTo>
                <a:lnTo>
                  <a:pt x="2060" y="13318"/>
                </a:lnTo>
                <a:lnTo>
                  <a:pt x="2063" y="13362"/>
                </a:lnTo>
                <a:lnTo>
                  <a:pt x="2067" y="13384"/>
                </a:lnTo>
                <a:lnTo>
                  <a:pt x="2070" y="13406"/>
                </a:lnTo>
                <a:lnTo>
                  <a:pt x="2074" y="13427"/>
                </a:lnTo>
                <a:lnTo>
                  <a:pt x="2079" y="13446"/>
                </a:lnTo>
                <a:lnTo>
                  <a:pt x="2084" y="13465"/>
                </a:lnTo>
                <a:lnTo>
                  <a:pt x="2091" y="13483"/>
                </a:lnTo>
                <a:lnTo>
                  <a:pt x="2098" y="13500"/>
                </a:lnTo>
                <a:lnTo>
                  <a:pt x="2106" y="13515"/>
                </a:lnTo>
                <a:lnTo>
                  <a:pt x="2116" y="13529"/>
                </a:lnTo>
                <a:lnTo>
                  <a:pt x="2126" y="13542"/>
                </a:lnTo>
                <a:lnTo>
                  <a:pt x="2135" y="13548"/>
                </a:lnTo>
                <a:lnTo>
                  <a:pt x="2164" y="13563"/>
                </a:lnTo>
                <a:lnTo>
                  <a:pt x="2206" y="13585"/>
                </a:lnTo>
                <a:lnTo>
                  <a:pt x="2232" y="13597"/>
                </a:lnTo>
                <a:lnTo>
                  <a:pt x="2261" y="13610"/>
                </a:lnTo>
                <a:lnTo>
                  <a:pt x="2290" y="13622"/>
                </a:lnTo>
                <a:lnTo>
                  <a:pt x="2322" y="13635"/>
                </a:lnTo>
                <a:lnTo>
                  <a:pt x="2356" y="13646"/>
                </a:lnTo>
                <a:lnTo>
                  <a:pt x="2389" y="13657"/>
                </a:lnTo>
                <a:lnTo>
                  <a:pt x="2423" y="13666"/>
                </a:lnTo>
                <a:lnTo>
                  <a:pt x="2457" y="13673"/>
                </a:lnTo>
                <a:lnTo>
                  <a:pt x="2491" y="13678"/>
                </a:lnTo>
                <a:lnTo>
                  <a:pt x="2507" y="13680"/>
                </a:lnTo>
                <a:lnTo>
                  <a:pt x="2524" y="13681"/>
                </a:lnTo>
                <a:lnTo>
                  <a:pt x="2536" y="13682"/>
                </a:lnTo>
                <a:lnTo>
                  <a:pt x="2569" y="13685"/>
                </a:lnTo>
                <a:lnTo>
                  <a:pt x="2618" y="13688"/>
                </a:lnTo>
                <a:lnTo>
                  <a:pt x="2647" y="13690"/>
                </a:lnTo>
                <a:lnTo>
                  <a:pt x="2676" y="13690"/>
                </a:lnTo>
                <a:lnTo>
                  <a:pt x="2707" y="13690"/>
                </a:lnTo>
                <a:lnTo>
                  <a:pt x="2737" y="13689"/>
                </a:lnTo>
                <a:lnTo>
                  <a:pt x="2767" y="13688"/>
                </a:lnTo>
                <a:lnTo>
                  <a:pt x="2794" y="13684"/>
                </a:lnTo>
                <a:lnTo>
                  <a:pt x="2820" y="13680"/>
                </a:lnTo>
                <a:lnTo>
                  <a:pt x="2831" y="13676"/>
                </a:lnTo>
                <a:lnTo>
                  <a:pt x="2842" y="13672"/>
                </a:lnTo>
                <a:lnTo>
                  <a:pt x="2852" y="13669"/>
                </a:lnTo>
                <a:lnTo>
                  <a:pt x="2861" y="13663"/>
                </a:lnTo>
                <a:lnTo>
                  <a:pt x="2868" y="13659"/>
                </a:lnTo>
                <a:lnTo>
                  <a:pt x="2875" y="13652"/>
                </a:lnTo>
                <a:lnTo>
                  <a:pt x="2876" y="13652"/>
                </a:lnTo>
                <a:lnTo>
                  <a:pt x="2879" y="13650"/>
                </a:lnTo>
                <a:lnTo>
                  <a:pt x="2883" y="13646"/>
                </a:lnTo>
                <a:lnTo>
                  <a:pt x="2888" y="13637"/>
                </a:lnTo>
                <a:lnTo>
                  <a:pt x="2890" y="13632"/>
                </a:lnTo>
                <a:lnTo>
                  <a:pt x="2891" y="13624"/>
                </a:lnTo>
                <a:lnTo>
                  <a:pt x="2892" y="13615"/>
                </a:lnTo>
                <a:lnTo>
                  <a:pt x="2893" y="13604"/>
                </a:lnTo>
                <a:lnTo>
                  <a:pt x="2893" y="13592"/>
                </a:lnTo>
                <a:lnTo>
                  <a:pt x="2893" y="13578"/>
                </a:lnTo>
                <a:lnTo>
                  <a:pt x="2892" y="13562"/>
                </a:lnTo>
                <a:lnTo>
                  <a:pt x="2889" y="13543"/>
                </a:lnTo>
                <a:lnTo>
                  <a:pt x="2895" y="13496"/>
                </a:lnTo>
                <a:lnTo>
                  <a:pt x="2900" y="13452"/>
                </a:lnTo>
                <a:lnTo>
                  <a:pt x="3110" y="13431"/>
                </a:lnTo>
                <a:lnTo>
                  <a:pt x="3122" y="13423"/>
                </a:lnTo>
                <a:lnTo>
                  <a:pt x="3133" y="13416"/>
                </a:lnTo>
                <a:lnTo>
                  <a:pt x="3143" y="13407"/>
                </a:lnTo>
                <a:lnTo>
                  <a:pt x="3151" y="13399"/>
                </a:lnTo>
                <a:lnTo>
                  <a:pt x="3157" y="13392"/>
                </a:lnTo>
                <a:lnTo>
                  <a:pt x="3163" y="13383"/>
                </a:lnTo>
                <a:lnTo>
                  <a:pt x="3166" y="13375"/>
                </a:lnTo>
                <a:lnTo>
                  <a:pt x="3168" y="13368"/>
                </a:lnTo>
                <a:lnTo>
                  <a:pt x="3170" y="13360"/>
                </a:lnTo>
                <a:lnTo>
                  <a:pt x="3170" y="13352"/>
                </a:lnTo>
                <a:lnTo>
                  <a:pt x="3170" y="13345"/>
                </a:lnTo>
                <a:lnTo>
                  <a:pt x="3169" y="13337"/>
                </a:lnTo>
                <a:lnTo>
                  <a:pt x="3167" y="13330"/>
                </a:lnTo>
                <a:lnTo>
                  <a:pt x="3164" y="13323"/>
                </a:lnTo>
                <a:lnTo>
                  <a:pt x="3157" y="13310"/>
                </a:lnTo>
                <a:lnTo>
                  <a:pt x="3148" y="13297"/>
                </a:lnTo>
                <a:lnTo>
                  <a:pt x="3139" y="13286"/>
                </a:lnTo>
                <a:lnTo>
                  <a:pt x="3129" y="13276"/>
                </a:lnTo>
                <a:lnTo>
                  <a:pt x="3119" y="13267"/>
                </a:lnTo>
                <a:lnTo>
                  <a:pt x="3103" y="13255"/>
                </a:lnTo>
                <a:lnTo>
                  <a:pt x="3096" y="13251"/>
                </a:lnTo>
                <a:lnTo>
                  <a:pt x="3092" y="13249"/>
                </a:lnTo>
                <a:lnTo>
                  <a:pt x="3085" y="13246"/>
                </a:lnTo>
                <a:lnTo>
                  <a:pt x="3069" y="13234"/>
                </a:lnTo>
                <a:lnTo>
                  <a:pt x="3050" y="13218"/>
                </a:lnTo>
                <a:lnTo>
                  <a:pt x="3031" y="13202"/>
                </a:lnTo>
                <a:lnTo>
                  <a:pt x="3061" y="13190"/>
                </a:lnTo>
                <a:lnTo>
                  <a:pt x="3086" y="13178"/>
                </a:lnTo>
                <a:lnTo>
                  <a:pt x="3097" y="13171"/>
                </a:lnTo>
                <a:lnTo>
                  <a:pt x="3106" y="13165"/>
                </a:lnTo>
                <a:lnTo>
                  <a:pt x="3115" y="13158"/>
                </a:lnTo>
                <a:lnTo>
                  <a:pt x="3121" y="13153"/>
                </a:lnTo>
                <a:lnTo>
                  <a:pt x="3128" y="13146"/>
                </a:lnTo>
                <a:lnTo>
                  <a:pt x="3132" y="13140"/>
                </a:lnTo>
                <a:lnTo>
                  <a:pt x="3136" y="13133"/>
                </a:lnTo>
                <a:lnTo>
                  <a:pt x="3140" y="13127"/>
                </a:lnTo>
                <a:lnTo>
                  <a:pt x="3143" y="13120"/>
                </a:lnTo>
                <a:lnTo>
                  <a:pt x="3144" y="13114"/>
                </a:lnTo>
                <a:lnTo>
                  <a:pt x="3146" y="13101"/>
                </a:lnTo>
                <a:lnTo>
                  <a:pt x="3146" y="13086"/>
                </a:lnTo>
                <a:lnTo>
                  <a:pt x="3144" y="13073"/>
                </a:lnTo>
                <a:lnTo>
                  <a:pt x="3142" y="13059"/>
                </a:lnTo>
                <a:lnTo>
                  <a:pt x="3139" y="13044"/>
                </a:lnTo>
                <a:lnTo>
                  <a:pt x="3132" y="13014"/>
                </a:lnTo>
                <a:lnTo>
                  <a:pt x="3130" y="12998"/>
                </a:lnTo>
                <a:lnTo>
                  <a:pt x="3129" y="12983"/>
                </a:lnTo>
                <a:lnTo>
                  <a:pt x="3130" y="12962"/>
                </a:lnTo>
                <a:lnTo>
                  <a:pt x="3133" y="12941"/>
                </a:lnTo>
                <a:lnTo>
                  <a:pt x="3138" y="12919"/>
                </a:lnTo>
                <a:lnTo>
                  <a:pt x="3143" y="12898"/>
                </a:lnTo>
                <a:lnTo>
                  <a:pt x="3157" y="12852"/>
                </a:lnTo>
                <a:lnTo>
                  <a:pt x="3174" y="12805"/>
                </a:lnTo>
                <a:lnTo>
                  <a:pt x="3189" y="12755"/>
                </a:lnTo>
                <a:lnTo>
                  <a:pt x="3195" y="12730"/>
                </a:lnTo>
                <a:lnTo>
                  <a:pt x="3201" y="12705"/>
                </a:lnTo>
                <a:lnTo>
                  <a:pt x="3205" y="12679"/>
                </a:lnTo>
                <a:lnTo>
                  <a:pt x="3207" y="12652"/>
                </a:lnTo>
                <a:lnTo>
                  <a:pt x="3208" y="12626"/>
                </a:lnTo>
                <a:lnTo>
                  <a:pt x="3207" y="12599"/>
                </a:lnTo>
                <a:lnTo>
                  <a:pt x="3204" y="12575"/>
                </a:lnTo>
                <a:lnTo>
                  <a:pt x="3200" y="12548"/>
                </a:lnTo>
                <a:lnTo>
                  <a:pt x="3193" y="12517"/>
                </a:lnTo>
                <a:lnTo>
                  <a:pt x="3184" y="12484"/>
                </a:lnTo>
                <a:lnTo>
                  <a:pt x="3166" y="12415"/>
                </a:lnTo>
                <a:lnTo>
                  <a:pt x="3145" y="12342"/>
                </a:lnTo>
                <a:lnTo>
                  <a:pt x="3122" y="12271"/>
                </a:lnTo>
                <a:lnTo>
                  <a:pt x="3101" y="12204"/>
                </a:lnTo>
                <a:lnTo>
                  <a:pt x="3066" y="12103"/>
                </a:lnTo>
                <a:lnTo>
                  <a:pt x="3074" y="12069"/>
                </a:lnTo>
                <a:lnTo>
                  <a:pt x="3083" y="12035"/>
                </a:lnTo>
                <a:lnTo>
                  <a:pt x="3102" y="11971"/>
                </a:lnTo>
                <a:lnTo>
                  <a:pt x="3116" y="11916"/>
                </a:lnTo>
                <a:lnTo>
                  <a:pt x="3133" y="11850"/>
                </a:lnTo>
                <a:lnTo>
                  <a:pt x="3152" y="11775"/>
                </a:lnTo>
                <a:lnTo>
                  <a:pt x="3169" y="11694"/>
                </a:lnTo>
                <a:lnTo>
                  <a:pt x="3186" y="11612"/>
                </a:lnTo>
                <a:lnTo>
                  <a:pt x="3200" y="11531"/>
                </a:lnTo>
                <a:lnTo>
                  <a:pt x="3205" y="11493"/>
                </a:lnTo>
                <a:lnTo>
                  <a:pt x="3211" y="11457"/>
                </a:lnTo>
                <a:lnTo>
                  <a:pt x="3214" y="11423"/>
                </a:lnTo>
                <a:lnTo>
                  <a:pt x="3216" y="11393"/>
                </a:lnTo>
                <a:lnTo>
                  <a:pt x="3218" y="11365"/>
                </a:lnTo>
                <a:lnTo>
                  <a:pt x="3220" y="11337"/>
                </a:lnTo>
                <a:lnTo>
                  <a:pt x="3227" y="11290"/>
                </a:lnTo>
                <a:lnTo>
                  <a:pt x="3235" y="11248"/>
                </a:lnTo>
                <a:lnTo>
                  <a:pt x="3243" y="11211"/>
                </a:lnTo>
                <a:lnTo>
                  <a:pt x="3253" y="11178"/>
                </a:lnTo>
                <a:lnTo>
                  <a:pt x="3263" y="11149"/>
                </a:lnTo>
                <a:lnTo>
                  <a:pt x="3282" y="11092"/>
                </a:lnTo>
                <a:lnTo>
                  <a:pt x="3289" y="11070"/>
                </a:lnTo>
                <a:lnTo>
                  <a:pt x="3304" y="11031"/>
                </a:lnTo>
                <a:lnTo>
                  <a:pt x="3349" y="10916"/>
                </a:lnTo>
                <a:lnTo>
                  <a:pt x="3408" y="10765"/>
                </a:lnTo>
                <a:lnTo>
                  <a:pt x="3472" y="10597"/>
                </a:lnTo>
                <a:lnTo>
                  <a:pt x="3504" y="10512"/>
                </a:lnTo>
                <a:lnTo>
                  <a:pt x="3535" y="10430"/>
                </a:lnTo>
                <a:lnTo>
                  <a:pt x="3562" y="10353"/>
                </a:lnTo>
                <a:lnTo>
                  <a:pt x="3585" y="10283"/>
                </a:lnTo>
                <a:lnTo>
                  <a:pt x="3603" y="10222"/>
                </a:lnTo>
                <a:lnTo>
                  <a:pt x="3610" y="10197"/>
                </a:lnTo>
                <a:lnTo>
                  <a:pt x="3615" y="10174"/>
                </a:lnTo>
                <a:lnTo>
                  <a:pt x="3620" y="10154"/>
                </a:lnTo>
                <a:lnTo>
                  <a:pt x="3622" y="10140"/>
                </a:lnTo>
                <a:lnTo>
                  <a:pt x="3621" y="10128"/>
                </a:lnTo>
                <a:lnTo>
                  <a:pt x="3621" y="10125"/>
                </a:lnTo>
                <a:lnTo>
                  <a:pt x="3619" y="10121"/>
                </a:lnTo>
                <a:lnTo>
                  <a:pt x="3613" y="10114"/>
                </a:lnTo>
                <a:lnTo>
                  <a:pt x="3608" y="10106"/>
                </a:lnTo>
                <a:lnTo>
                  <a:pt x="3605" y="10099"/>
                </a:lnTo>
                <a:lnTo>
                  <a:pt x="3603" y="10092"/>
                </a:lnTo>
                <a:lnTo>
                  <a:pt x="3602" y="10085"/>
                </a:lnTo>
                <a:lnTo>
                  <a:pt x="3603" y="10079"/>
                </a:lnTo>
                <a:lnTo>
                  <a:pt x="3604" y="10073"/>
                </a:lnTo>
                <a:lnTo>
                  <a:pt x="3607" y="10068"/>
                </a:lnTo>
                <a:lnTo>
                  <a:pt x="3611" y="10057"/>
                </a:lnTo>
                <a:lnTo>
                  <a:pt x="3617" y="10047"/>
                </a:lnTo>
                <a:lnTo>
                  <a:pt x="3623" y="10036"/>
                </a:lnTo>
                <a:lnTo>
                  <a:pt x="3628" y="10024"/>
                </a:lnTo>
                <a:lnTo>
                  <a:pt x="3632" y="10016"/>
                </a:lnTo>
                <a:lnTo>
                  <a:pt x="3637" y="10001"/>
                </a:lnTo>
                <a:lnTo>
                  <a:pt x="3656" y="9960"/>
                </a:lnTo>
                <a:lnTo>
                  <a:pt x="3681" y="9907"/>
                </a:lnTo>
                <a:lnTo>
                  <a:pt x="3707" y="9847"/>
                </a:lnTo>
                <a:lnTo>
                  <a:pt x="3719" y="9815"/>
                </a:lnTo>
                <a:lnTo>
                  <a:pt x="3731" y="9784"/>
                </a:lnTo>
                <a:lnTo>
                  <a:pt x="3742" y="9755"/>
                </a:lnTo>
                <a:lnTo>
                  <a:pt x="3750" y="9728"/>
                </a:lnTo>
                <a:lnTo>
                  <a:pt x="3756" y="9703"/>
                </a:lnTo>
                <a:lnTo>
                  <a:pt x="3760" y="9681"/>
                </a:lnTo>
                <a:lnTo>
                  <a:pt x="3760" y="9672"/>
                </a:lnTo>
                <a:lnTo>
                  <a:pt x="3760" y="9663"/>
                </a:lnTo>
                <a:lnTo>
                  <a:pt x="3759" y="9656"/>
                </a:lnTo>
                <a:lnTo>
                  <a:pt x="3757" y="9650"/>
                </a:lnTo>
                <a:lnTo>
                  <a:pt x="3753" y="9641"/>
                </a:lnTo>
                <a:lnTo>
                  <a:pt x="3749" y="9631"/>
                </a:lnTo>
                <a:lnTo>
                  <a:pt x="3747" y="9622"/>
                </a:lnTo>
                <a:lnTo>
                  <a:pt x="3746" y="9614"/>
                </a:lnTo>
                <a:lnTo>
                  <a:pt x="3746" y="9608"/>
                </a:lnTo>
                <a:lnTo>
                  <a:pt x="3746" y="9601"/>
                </a:lnTo>
                <a:lnTo>
                  <a:pt x="3749" y="9590"/>
                </a:lnTo>
                <a:lnTo>
                  <a:pt x="3754" y="9582"/>
                </a:lnTo>
                <a:lnTo>
                  <a:pt x="3757" y="9576"/>
                </a:lnTo>
                <a:lnTo>
                  <a:pt x="3762" y="9572"/>
                </a:lnTo>
                <a:lnTo>
                  <a:pt x="3767" y="9552"/>
                </a:lnTo>
                <a:lnTo>
                  <a:pt x="3780" y="9499"/>
                </a:lnTo>
                <a:lnTo>
                  <a:pt x="3797" y="9417"/>
                </a:lnTo>
                <a:lnTo>
                  <a:pt x="3807" y="9367"/>
                </a:lnTo>
                <a:lnTo>
                  <a:pt x="3817" y="9311"/>
                </a:lnTo>
                <a:lnTo>
                  <a:pt x="3827" y="9252"/>
                </a:lnTo>
                <a:lnTo>
                  <a:pt x="3836" y="9189"/>
                </a:lnTo>
                <a:lnTo>
                  <a:pt x="3843" y="9123"/>
                </a:lnTo>
                <a:lnTo>
                  <a:pt x="3850" y="9055"/>
                </a:lnTo>
                <a:lnTo>
                  <a:pt x="3854" y="8986"/>
                </a:lnTo>
                <a:lnTo>
                  <a:pt x="3857" y="8915"/>
                </a:lnTo>
                <a:lnTo>
                  <a:pt x="3857" y="8881"/>
                </a:lnTo>
                <a:lnTo>
                  <a:pt x="3857" y="8846"/>
                </a:lnTo>
                <a:lnTo>
                  <a:pt x="3856" y="8811"/>
                </a:lnTo>
                <a:lnTo>
                  <a:pt x="3854" y="8777"/>
                </a:lnTo>
                <a:lnTo>
                  <a:pt x="3851" y="8712"/>
                </a:lnTo>
                <a:lnTo>
                  <a:pt x="3850" y="8654"/>
                </a:lnTo>
                <a:lnTo>
                  <a:pt x="3851" y="8600"/>
                </a:lnTo>
                <a:lnTo>
                  <a:pt x="3853" y="8553"/>
                </a:lnTo>
                <a:lnTo>
                  <a:pt x="3856" y="8511"/>
                </a:lnTo>
                <a:lnTo>
                  <a:pt x="3862" y="8472"/>
                </a:lnTo>
                <a:lnTo>
                  <a:pt x="3867" y="8437"/>
                </a:lnTo>
                <a:lnTo>
                  <a:pt x="3875" y="8404"/>
                </a:lnTo>
                <a:lnTo>
                  <a:pt x="3882" y="8373"/>
                </a:lnTo>
                <a:lnTo>
                  <a:pt x="3891" y="8344"/>
                </a:lnTo>
                <a:lnTo>
                  <a:pt x="3910" y="8287"/>
                </a:lnTo>
                <a:lnTo>
                  <a:pt x="3928" y="8228"/>
                </a:lnTo>
                <a:lnTo>
                  <a:pt x="3938" y="8197"/>
                </a:lnTo>
                <a:lnTo>
                  <a:pt x="3947" y="8162"/>
                </a:lnTo>
                <a:lnTo>
                  <a:pt x="3973" y="8057"/>
                </a:lnTo>
                <a:lnTo>
                  <a:pt x="3990" y="7981"/>
                </a:lnTo>
                <a:lnTo>
                  <a:pt x="4009" y="7894"/>
                </a:lnTo>
                <a:lnTo>
                  <a:pt x="4029" y="7796"/>
                </a:lnTo>
                <a:lnTo>
                  <a:pt x="4038" y="7743"/>
                </a:lnTo>
                <a:lnTo>
                  <a:pt x="4047" y="7689"/>
                </a:lnTo>
                <a:lnTo>
                  <a:pt x="4056" y="7633"/>
                </a:lnTo>
                <a:lnTo>
                  <a:pt x="4063" y="7575"/>
                </a:lnTo>
                <a:lnTo>
                  <a:pt x="4070" y="7517"/>
                </a:lnTo>
                <a:lnTo>
                  <a:pt x="4077" y="7459"/>
                </a:lnTo>
                <a:lnTo>
                  <a:pt x="4082" y="7399"/>
                </a:lnTo>
                <a:lnTo>
                  <a:pt x="4085" y="7339"/>
                </a:lnTo>
                <a:lnTo>
                  <a:pt x="4087" y="7279"/>
                </a:lnTo>
                <a:lnTo>
                  <a:pt x="4089" y="7219"/>
                </a:lnTo>
                <a:lnTo>
                  <a:pt x="4087" y="7160"/>
                </a:lnTo>
                <a:lnTo>
                  <a:pt x="4084" y="7102"/>
                </a:lnTo>
                <a:lnTo>
                  <a:pt x="4080" y="7044"/>
                </a:lnTo>
                <a:lnTo>
                  <a:pt x="4073" y="6988"/>
                </a:lnTo>
                <a:lnTo>
                  <a:pt x="4069" y="6960"/>
                </a:lnTo>
                <a:lnTo>
                  <a:pt x="4063" y="6933"/>
                </a:lnTo>
                <a:lnTo>
                  <a:pt x="4058" y="6906"/>
                </a:lnTo>
                <a:lnTo>
                  <a:pt x="4051" y="6880"/>
                </a:lnTo>
                <a:lnTo>
                  <a:pt x="4045" y="6854"/>
                </a:lnTo>
                <a:lnTo>
                  <a:pt x="4037" y="6829"/>
                </a:lnTo>
                <a:lnTo>
                  <a:pt x="4030" y="6804"/>
                </a:lnTo>
                <a:lnTo>
                  <a:pt x="4021" y="6780"/>
                </a:lnTo>
                <a:lnTo>
                  <a:pt x="4011" y="6756"/>
                </a:lnTo>
                <a:lnTo>
                  <a:pt x="4001" y="6735"/>
                </a:lnTo>
                <a:lnTo>
                  <a:pt x="3989" y="6712"/>
                </a:lnTo>
                <a:lnTo>
                  <a:pt x="3978" y="6691"/>
                </a:lnTo>
                <a:lnTo>
                  <a:pt x="3965" y="6670"/>
                </a:lnTo>
                <a:lnTo>
                  <a:pt x="3952" y="6651"/>
                </a:lnTo>
                <a:lnTo>
                  <a:pt x="3938" y="6631"/>
                </a:lnTo>
                <a:lnTo>
                  <a:pt x="3923" y="6614"/>
                </a:lnTo>
                <a:lnTo>
                  <a:pt x="3936" y="6608"/>
                </a:lnTo>
                <a:lnTo>
                  <a:pt x="3948" y="6604"/>
                </a:lnTo>
                <a:lnTo>
                  <a:pt x="3958" y="6597"/>
                </a:lnTo>
                <a:lnTo>
                  <a:pt x="3965" y="6591"/>
                </a:lnTo>
                <a:lnTo>
                  <a:pt x="3957" y="6511"/>
                </a:lnTo>
                <a:lnTo>
                  <a:pt x="3946" y="6426"/>
                </a:lnTo>
                <a:lnTo>
                  <a:pt x="3933" y="6327"/>
                </a:lnTo>
                <a:lnTo>
                  <a:pt x="3918" y="6223"/>
                </a:lnTo>
                <a:lnTo>
                  <a:pt x="3903" y="6125"/>
                </a:lnTo>
                <a:lnTo>
                  <a:pt x="3896" y="6081"/>
                </a:lnTo>
                <a:lnTo>
                  <a:pt x="3888" y="6043"/>
                </a:lnTo>
                <a:lnTo>
                  <a:pt x="3880" y="6013"/>
                </a:lnTo>
                <a:lnTo>
                  <a:pt x="3873" y="5990"/>
                </a:lnTo>
                <a:lnTo>
                  <a:pt x="3869" y="5980"/>
                </a:lnTo>
                <a:lnTo>
                  <a:pt x="3866" y="5967"/>
                </a:lnTo>
                <a:lnTo>
                  <a:pt x="3861" y="5933"/>
                </a:lnTo>
                <a:lnTo>
                  <a:pt x="3856" y="5892"/>
                </a:lnTo>
                <a:lnTo>
                  <a:pt x="3853" y="5844"/>
                </a:lnTo>
                <a:lnTo>
                  <a:pt x="3850" y="5789"/>
                </a:lnTo>
                <a:lnTo>
                  <a:pt x="3849" y="5731"/>
                </a:lnTo>
                <a:lnTo>
                  <a:pt x="3845" y="5610"/>
                </a:lnTo>
                <a:lnTo>
                  <a:pt x="3845" y="5489"/>
                </a:lnTo>
                <a:lnTo>
                  <a:pt x="3846" y="5381"/>
                </a:lnTo>
                <a:lnTo>
                  <a:pt x="3848" y="5298"/>
                </a:lnTo>
                <a:lnTo>
                  <a:pt x="3850" y="5250"/>
                </a:lnTo>
                <a:lnTo>
                  <a:pt x="3863" y="5102"/>
                </a:lnTo>
                <a:lnTo>
                  <a:pt x="3874" y="4975"/>
                </a:lnTo>
                <a:lnTo>
                  <a:pt x="3884" y="4828"/>
                </a:lnTo>
                <a:lnTo>
                  <a:pt x="3889" y="4752"/>
                </a:lnTo>
                <a:lnTo>
                  <a:pt x="3892" y="4676"/>
                </a:lnTo>
                <a:lnTo>
                  <a:pt x="3896" y="4602"/>
                </a:lnTo>
                <a:lnTo>
                  <a:pt x="3898" y="4531"/>
                </a:lnTo>
                <a:lnTo>
                  <a:pt x="3898" y="4465"/>
                </a:lnTo>
                <a:lnTo>
                  <a:pt x="3896" y="4405"/>
                </a:lnTo>
                <a:lnTo>
                  <a:pt x="3894" y="4379"/>
                </a:lnTo>
                <a:lnTo>
                  <a:pt x="3892" y="4354"/>
                </a:lnTo>
                <a:lnTo>
                  <a:pt x="3890" y="4332"/>
                </a:lnTo>
                <a:lnTo>
                  <a:pt x="3887" y="4313"/>
                </a:lnTo>
                <a:lnTo>
                  <a:pt x="3927" y="4410"/>
                </a:lnTo>
                <a:lnTo>
                  <a:pt x="3971" y="4512"/>
                </a:lnTo>
                <a:lnTo>
                  <a:pt x="4023" y="4631"/>
                </a:lnTo>
                <a:lnTo>
                  <a:pt x="4079" y="4755"/>
                </a:lnTo>
                <a:lnTo>
                  <a:pt x="4106" y="4814"/>
                </a:lnTo>
                <a:lnTo>
                  <a:pt x="4132" y="4870"/>
                </a:lnTo>
                <a:lnTo>
                  <a:pt x="4157" y="4920"/>
                </a:lnTo>
                <a:lnTo>
                  <a:pt x="4179" y="4963"/>
                </a:lnTo>
                <a:lnTo>
                  <a:pt x="4199" y="4996"/>
                </a:lnTo>
                <a:lnTo>
                  <a:pt x="4207" y="5009"/>
                </a:lnTo>
                <a:lnTo>
                  <a:pt x="4215" y="5019"/>
                </a:lnTo>
                <a:lnTo>
                  <a:pt x="4230" y="5039"/>
                </a:lnTo>
                <a:lnTo>
                  <a:pt x="4247" y="5062"/>
                </a:lnTo>
                <a:lnTo>
                  <a:pt x="4284" y="5115"/>
                </a:lnTo>
                <a:lnTo>
                  <a:pt x="4324" y="5176"/>
                </a:lnTo>
                <a:lnTo>
                  <a:pt x="4364" y="5242"/>
                </a:lnTo>
                <a:lnTo>
                  <a:pt x="4403" y="5305"/>
                </a:lnTo>
                <a:lnTo>
                  <a:pt x="4419" y="5336"/>
                </a:lnTo>
                <a:lnTo>
                  <a:pt x="4434" y="5364"/>
                </a:lnTo>
                <a:lnTo>
                  <a:pt x="4447" y="5390"/>
                </a:lnTo>
                <a:lnTo>
                  <a:pt x="4457" y="5413"/>
                </a:lnTo>
                <a:lnTo>
                  <a:pt x="4465" y="5434"/>
                </a:lnTo>
                <a:lnTo>
                  <a:pt x="4469" y="5449"/>
                </a:lnTo>
                <a:lnTo>
                  <a:pt x="4471" y="5458"/>
                </a:lnTo>
                <a:lnTo>
                  <a:pt x="4476" y="5470"/>
                </a:lnTo>
                <a:lnTo>
                  <a:pt x="4490" y="5502"/>
                </a:lnTo>
                <a:lnTo>
                  <a:pt x="4510" y="5544"/>
                </a:lnTo>
                <a:lnTo>
                  <a:pt x="4536" y="5595"/>
                </a:lnTo>
                <a:lnTo>
                  <a:pt x="4565" y="5652"/>
                </a:lnTo>
                <a:lnTo>
                  <a:pt x="4599" y="5714"/>
                </a:lnTo>
                <a:lnTo>
                  <a:pt x="4636" y="5779"/>
                </a:lnTo>
                <a:lnTo>
                  <a:pt x="4675" y="5846"/>
                </a:lnTo>
                <a:lnTo>
                  <a:pt x="4715" y="5912"/>
                </a:lnTo>
                <a:lnTo>
                  <a:pt x="4755" y="5978"/>
                </a:lnTo>
                <a:lnTo>
                  <a:pt x="4794" y="6038"/>
                </a:lnTo>
                <a:lnTo>
                  <a:pt x="4832" y="6093"/>
                </a:lnTo>
                <a:lnTo>
                  <a:pt x="4867" y="6141"/>
                </a:lnTo>
                <a:lnTo>
                  <a:pt x="4884" y="6162"/>
                </a:lnTo>
                <a:lnTo>
                  <a:pt x="4899" y="6181"/>
                </a:lnTo>
                <a:lnTo>
                  <a:pt x="4914" y="6197"/>
                </a:lnTo>
                <a:lnTo>
                  <a:pt x="4927" y="6209"/>
                </a:lnTo>
                <a:lnTo>
                  <a:pt x="4939" y="6219"/>
                </a:lnTo>
                <a:lnTo>
                  <a:pt x="4950" y="6225"/>
                </a:lnTo>
                <a:lnTo>
                  <a:pt x="4960" y="6231"/>
                </a:lnTo>
                <a:lnTo>
                  <a:pt x="4969" y="6237"/>
                </a:lnTo>
                <a:lnTo>
                  <a:pt x="4977" y="6245"/>
                </a:lnTo>
                <a:lnTo>
                  <a:pt x="4986" y="6253"/>
                </a:lnTo>
                <a:lnTo>
                  <a:pt x="4994" y="6261"/>
                </a:lnTo>
                <a:lnTo>
                  <a:pt x="5001" y="6271"/>
                </a:lnTo>
                <a:lnTo>
                  <a:pt x="5009" y="6281"/>
                </a:lnTo>
                <a:lnTo>
                  <a:pt x="5016" y="6292"/>
                </a:lnTo>
                <a:lnTo>
                  <a:pt x="5029" y="6315"/>
                </a:lnTo>
                <a:lnTo>
                  <a:pt x="5040" y="6339"/>
                </a:lnTo>
                <a:lnTo>
                  <a:pt x="5048" y="6364"/>
                </a:lnTo>
                <a:lnTo>
                  <a:pt x="5057" y="6390"/>
                </a:lnTo>
                <a:lnTo>
                  <a:pt x="5064" y="6415"/>
                </a:lnTo>
                <a:lnTo>
                  <a:pt x="5070" y="6440"/>
                </a:lnTo>
                <a:lnTo>
                  <a:pt x="5074" y="6463"/>
                </a:lnTo>
                <a:lnTo>
                  <a:pt x="5078" y="6485"/>
                </a:lnTo>
                <a:lnTo>
                  <a:pt x="5082" y="6520"/>
                </a:lnTo>
                <a:lnTo>
                  <a:pt x="5084" y="6540"/>
                </a:lnTo>
                <a:lnTo>
                  <a:pt x="5084" y="6545"/>
                </a:lnTo>
                <a:lnTo>
                  <a:pt x="5085" y="6549"/>
                </a:lnTo>
                <a:lnTo>
                  <a:pt x="5086" y="6555"/>
                </a:lnTo>
                <a:lnTo>
                  <a:pt x="5090" y="6561"/>
                </a:lnTo>
                <a:lnTo>
                  <a:pt x="5094" y="6567"/>
                </a:lnTo>
                <a:lnTo>
                  <a:pt x="5101" y="6573"/>
                </a:lnTo>
                <a:lnTo>
                  <a:pt x="5108" y="6578"/>
                </a:lnTo>
                <a:lnTo>
                  <a:pt x="5102" y="6602"/>
                </a:lnTo>
                <a:lnTo>
                  <a:pt x="5092" y="6631"/>
                </a:lnTo>
                <a:lnTo>
                  <a:pt x="5082" y="6658"/>
                </a:lnTo>
                <a:lnTo>
                  <a:pt x="5078" y="6669"/>
                </a:lnTo>
                <a:lnTo>
                  <a:pt x="5073" y="6677"/>
                </a:lnTo>
                <a:lnTo>
                  <a:pt x="5062" y="6685"/>
                </a:lnTo>
                <a:lnTo>
                  <a:pt x="5053" y="6696"/>
                </a:lnTo>
                <a:lnTo>
                  <a:pt x="5043" y="6709"/>
                </a:lnTo>
                <a:lnTo>
                  <a:pt x="5038" y="6717"/>
                </a:lnTo>
                <a:lnTo>
                  <a:pt x="5034" y="6726"/>
                </a:lnTo>
                <a:lnTo>
                  <a:pt x="5032" y="6733"/>
                </a:lnTo>
                <a:lnTo>
                  <a:pt x="5030" y="6742"/>
                </a:lnTo>
                <a:lnTo>
                  <a:pt x="5030" y="6752"/>
                </a:lnTo>
                <a:lnTo>
                  <a:pt x="5031" y="6761"/>
                </a:lnTo>
                <a:lnTo>
                  <a:pt x="5033" y="6771"/>
                </a:lnTo>
                <a:lnTo>
                  <a:pt x="5038" y="6779"/>
                </a:lnTo>
                <a:lnTo>
                  <a:pt x="5044" y="6789"/>
                </a:lnTo>
                <a:lnTo>
                  <a:pt x="5052" y="6799"/>
                </a:lnTo>
                <a:lnTo>
                  <a:pt x="5061" y="6810"/>
                </a:lnTo>
                <a:lnTo>
                  <a:pt x="5068" y="6815"/>
                </a:lnTo>
                <a:lnTo>
                  <a:pt x="5076" y="6820"/>
                </a:lnTo>
                <a:lnTo>
                  <a:pt x="5083" y="6825"/>
                </a:lnTo>
                <a:lnTo>
                  <a:pt x="5092" y="6828"/>
                </a:lnTo>
                <a:lnTo>
                  <a:pt x="5102" y="6832"/>
                </a:lnTo>
                <a:lnTo>
                  <a:pt x="5113" y="6834"/>
                </a:lnTo>
                <a:lnTo>
                  <a:pt x="5124" y="6834"/>
                </a:lnTo>
                <a:lnTo>
                  <a:pt x="5137" y="6833"/>
                </a:lnTo>
                <a:lnTo>
                  <a:pt x="5131" y="6850"/>
                </a:lnTo>
                <a:lnTo>
                  <a:pt x="5119" y="6890"/>
                </a:lnTo>
                <a:lnTo>
                  <a:pt x="5107" y="6935"/>
                </a:lnTo>
                <a:lnTo>
                  <a:pt x="5104" y="6955"/>
                </a:lnTo>
                <a:lnTo>
                  <a:pt x="5102" y="6969"/>
                </a:lnTo>
                <a:lnTo>
                  <a:pt x="5101" y="6981"/>
                </a:lnTo>
                <a:lnTo>
                  <a:pt x="5098" y="6994"/>
                </a:lnTo>
                <a:lnTo>
                  <a:pt x="5095" y="7012"/>
                </a:lnTo>
                <a:lnTo>
                  <a:pt x="5091" y="7030"/>
                </a:lnTo>
                <a:lnTo>
                  <a:pt x="5083" y="7050"/>
                </a:lnTo>
                <a:lnTo>
                  <a:pt x="5074" y="7068"/>
                </a:lnTo>
                <a:lnTo>
                  <a:pt x="5069" y="7078"/>
                </a:lnTo>
                <a:lnTo>
                  <a:pt x="5064" y="7086"/>
                </a:lnTo>
                <a:lnTo>
                  <a:pt x="5058" y="7098"/>
                </a:lnTo>
                <a:lnTo>
                  <a:pt x="5047" y="7125"/>
                </a:lnTo>
                <a:lnTo>
                  <a:pt x="5041" y="7141"/>
                </a:lnTo>
                <a:lnTo>
                  <a:pt x="5036" y="7158"/>
                </a:lnTo>
                <a:lnTo>
                  <a:pt x="5034" y="7174"/>
                </a:lnTo>
                <a:lnTo>
                  <a:pt x="5033" y="7182"/>
                </a:lnTo>
                <a:lnTo>
                  <a:pt x="5034" y="7188"/>
                </a:lnTo>
                <a:lnTo>
                  <a:pt x="5029" y="7231"/>
                </a:lnTo>
                <a:lnTo>
                  <a:pt x="5019" y="7310"/>
                </a:lnTo>
                <a:lnTo>
                  <a:pt x="5014" y="7328"/>
                </a:lnTo>
                <a:lnTo>
                  <a:pt x="5010" y="7345"/>
                </a:lnTo>
                <a:lnTo>
                  <a:pt x="5007" y="7366"/>
                </a:lnTo>
                <a:lnTo>
                  <a:pt x="5006" y="7377"/>
                </a:lnTo>
                <a:lnTo>
                  <a:pt x="5006" y="7387"/>
                </a:lnTo>
                <a:lnTo>
                  <a:pt x="5007" y="7396"/>
                </a:lnTo>
                <a:lnTo>
                  <a:pt x="5009" y="7404"/>
                </a:lnTo>
                <a:lnTo>
                  <a:pt x="5012" y="7412"/>
                </a:lnTo>
                <a:lnTo>
                  <a:pt x="5018" y="7417"/>
                </a:lnTo>
                <a:lnTo>
                  <a:pt x="5021" y="7419"/>
                </a:lnTo>
                <a:lnTo>
                  <a:pt x="5025" y="7420"/>
                </a:lnTo>
                <a:lnTo>
                  <a:pt x="5029" y="7422"/>
                </a:lnTo>
                <a:lnTo>
                  <a:pt x="5034" y="7423"/>
                </a:lnTo>
                <a:lnTo>
                  <a:pt x="5041" y="7423"/>
                </a:lnTo>
                <a:lnTo>
                  <a:pt x="5057" y="7423"/>
                </a:lnTo>
                <a:lnTo>
                  <a:pt x="5069" y="7423"/>
                </a:lnTo>
                <a:lnTo>
                  <a:pt x="5081" y="7422"/>
                </a:lnTo>
                <a:lnTo>
                  <a:pt x="5095" y="7418"/>
                </a:lnTo>
                <a:lnTo>
                  <a:pt x="5110" y="7415"/>
                </a:lnTo>
                <a:lnTo>
                  <a:pt x="5125" y="7410"/>
                </a:lnTo>
                <a:lnTo>
                  <a:pt x="5140" y="7402"/>
                </a:lnTo>
                <a:lnTo>
                  <a:pt x="5154" y="7393"/>
                </a:lnTo>
                <a:lnTo>
                  <a:pt x="5161" y="7388"/>
                </a:lnTo>
                <a:lnTo>
                  <a:pt x="5167" y="7381"/>
                </a:lnTo>
                <a:lnTo>
                  <a:pt x="5174" y="7375"/>
                </a:lnTo>
                <a:lnTo>
                  <a:pt x="5179" y="7367"/>
                </a:lnTo>
                <a:lnTo>
                  <a:pt x="5185" y="7358"/>
                </a:lnTo>
                <a:lnTo>
                  <a:pt x="5190" y="7350"/>
                </a:lnTo>
                <a:lnTo>
                  <a:pt x="5194" y="7340"/>
                </a:lnTo>
                <a:lnTo>
                  <a:pt x="5199" y="7329"/>
                </a:lnTo>
                <a:lnTo>
                  <a:pt x="5202" y="7318"/>
                </a:lnTo>
                <a:lnTo>
                  <a:pt x="5204" y="7305"/>
                </a:lnTo>
                <a:lnTo>
                  <a:pt x="5211" y="7285"/>
                </a:lnTo>
                <a:lnTo>
                  <a:pt x="5218" y="7266"/>
                </a:lnTo>
                <a:lnTo>
                  <a:pt x="5228" y="7242"/>
                </a:lnTo>
                <a:lnTo>
                  <a:pt x="5239" y="7219"/>
                </a:lnTo>
                <a:lnTo>
                  <a:pt x="5246" y="7208"/>
                </a:lnTo>
                <a:lnTo>
                  <a:pt x="5252" y="7198"/>
                </a:lnTo>
                <a:lnTo>
                  <a:pt x="5258" y="7190"/>
                </a:lnTo>
                <a:lnTo>
                  <a:pt x="5264" y="7184"/>
                </a:lnTo>
                <a:lnTo>
                  <a:pt x="5271" y="7181"/>
                </a:lnTo>
                <a:lnTo>
                  <a:pt x="5274" y="7179"/>
                </a:lnTo>
                <a:lnTo>
                  <a:pt x="5277" y="7178"/>
                </a:lnTo>
                <a:lnTo>
                  <a:pt x="5281" y="7178"/>
                </a:lnTo>
                <a:lnTo>
                  <a:pt x="5287" y="7179"/>
                </a:lnTo>
                <a:lnTo>
                  <a:pt x="5297" y="7183"/>
                </a:lnTo>
                <a:lnTo>
                  <a:pt x="5301" y="7185"/>
                </a:lnTo>
                <a:lnTo>
                  <a:pt x="5307" y="7188"/>
                </a:lnTo>
                <a:lnTo>
                  <a:pt x="5311" y="7193"/>
                </a:lnTo>
                <a:lnTo>
                  <a:pt x="5315" y="7198"/>
                </a:lnTo>
                <a:lnTo>
                  <a:pt x="5320" y="7203"/>
                </a:lnTo>
                <a:lnTo>
                  <a:pt x="5323" y="7211"/>
                </a:lnTo>
                <a:lnTo>
                  <a:pt x="5324" y="7221"/>
                </a:lnTo>
                <a:lnTo>
                  <a:pt x="5325" y="7231"/>
                </a:lnTo>
                <a:lnTo>
                  <a:pt x="5324" y="7243"/>
                </a:lnTo>
                <a:lnTo>
                  <a:pt x="5321" y="7257"/>
                </a:lnTo>
                <a:lnTo>
                  <a:pt x="5289" y="7299"/>
                </a:lnTo>
                <a:lnTo>
                  <a:pt x="5258" y="7346"/>
                </a:lnTo>
                <a:lnTo>
                  <a:pt x="5221" y="7402"/>
                </a:lnTo>
                <a:lnTo>
                  <a:pt x="5202" y="7432"/>
                </a:lnTo>
                <a:lnTo>
                  <a:pt x="5185" y="7462"/>
                </a:lnTo>
                <a:lnTo>
                  <a:pt x="5169" y="7492"/>
                </a:lnTo>
                <a:lnTo>
                  <a:pt x="5155" y="7522"/>
                </a:lnTo>
                <a:lnTo>
                  <a:pt x="5143" y="7549"/>
                </a:lnTo>
                <a:lnTo>
                  <a:pt x="5139" y="7562"/>
                </a:lnTo>
                <a:lnTo>
                  <a:pt x="5136" y="7575"/>
                </a:lnTo>
                <a:lnTo>
                  <a:pt x="5132" y="7586"/>
                </a:lnTo>
                <a:lnTo>
                  <a:pt x="5131" y="7598"/>
                </a:lnTo>
                <a:lnTo>
                  <a:pt x="5130" y="7608"/>
                </a:lnTo>
                <a:lnTo>
                  <a:pt x="5131" y="7617"/>
                </a:lnTo>
                <a:lnTo>
                  <a:pt x="5132" y="7621"/>
                </a:lnTo>
                <a:lnTo>
                  <a:pt x="5134" y="7632"/>
                </a:lnTo>
                <a:lnTo>
                  <a:pt x="5137" y="7639"/>
                </a:lnTo>
                <a:lnTo>
                  <a:pt x="5141" y="7646"/>
                </a:lnTo>
                <a:lnTo>
                  <a:pt x="5145" y="7653"/>
                </a:lnTo>
                <a:lnTo>
                  <a:pt x="5152" y="7659"/>
                </a:lnTo>
                <a:lnTo>
                  <a:pt x="5161" y="7664"/>
                </a:lnTo>
                <a:lnTo>
                  <a:pt x="5170" y="7668"/>
                </a:lnTo>
                <a:lnTo>
                  <a:pt x="5182" y="7669"/>
                </a:lnTo>
                <a:lnTo>
                  <a:pt x="5197" y="7668"/>
                </a:lnTo>
                <a:lnTo>
                  <a:pt x="5214" y="7665"/>
                </a:lnTo>
                <a:lnTo>
                  <a:pt x="5234" y="7657"/>
                </a:lnTo>
                <a:lnTo>
                  <a:pt x="5257" y="7647"/>
                </a:lnTo>
                <a:lnTo>
                  <a:pt x="5283" y="7632"/>
                </a:lnTo>
                <a:lnTo>
                  <a:pt x="5283" y="7637"/>
                </a:lnTo>
                <a:lnTo>
                  <a:pt x="5284" y="7653"/>
                </a:lnTo>
                <a:lnTo>
                  <a:pt x="5286" y="7663"/>
                </a:lnTo>
                <a:lnTo>
                  <a:pt x="5289" y="7673"/>
                </a:lnTo>
                <a:lnTo>
                  <a:pt x="5293" y="7684"/>
                </a:lnTo>
                <a:lnTo>
                  <a:pt x="5298" y="7695"/>
                </a:lnTo>
                <a:lnTo>
                  <a:pt x="5305" y="7705"/>
                </a:lnTo>
                <a:lnTo>
                  <a:pt x="5313" y="7714"/>
                </a:lnTo>
                <a:lnTo>
                  <a:pt x="5318" y="7718"/>
                </a:lnTo>
                <a:lnTo>
                  <a:pt x="5323" y="7721"/>
                </a:lnTo>
                <a:lnTo>
                  <a:pt x="5330" y="7724"/>
                </a:lnTo>
                <a:lnTo>
                  <a:pt x="5336" y="7726"/>
                </a:lnTo>
                <a:lnTo>
                  <a:pt x="5343" y="7728"/>
                </a:lnTo>
                <a:lnTo>
                  <a:pt x="5350" y="7728"/>
                </a:lnTo>
                <a:lnTo>
                  <a:pt x="5358" y="7728"/>
                </a:lnTo>
                <a:lnTo>
                  <a:pt x="5367" y="7728"/>
                </a:lnTo>
                <a:lnTo>
                  <a:pt x="5377" y="7726"/>
                </a:lnTo>
                <a:lnTo>
                  <a:pt x="5386" y="7724"/>
                </a:lnTo>
                <a:lnTo>
                  <a:pt x="5397" y="7719"/>
                </a:lnTo>
                <a:lnTo>
                  <a:pt x="5409" y="7715"/>
                </a:lnTo>
                <a:lnTo>
                  <a:pt x="5505" y="7628"/>
                </a:lnTo>
                <a:lnTo>
                  <a:pt x="5515" y="7611"/>
                </a:lnTo>
                <a:lnTo>
                  <a:pt x="5514" y="7619"/>
                </a:lnTo>
                <a:lnTo>
                  <a:pt x="5514" y="7627"/>
                </a:lnTo>
                <a:lnTo>
                  <a:pt x="5515" y="7633"/>
                </a:lnTo>
                <a:lnTo>
                  <a:pt x="5516" y="7639"/>
                </a:lnTo>
                <a:lnTo>
                  <a:pt x="5517" y="7644"/>
                </a:lnTo>
                <a:lnTo>
                  <a:pt x="5519" y="7648"/>
                </a:lnTo>
                <a:lnTo>
                  <a:pt x="5525" y="7656"/>
                </a:lnTo>
                <a:lnTo>
                  <a:pt x="5531" y="7660"/>
                </a:lnTo>
                <a:lnTo>
                  <a:pt x="5537" y="7664"/>
                </a:lnTo>
                <a:lnTo>
                  <a:pt x="5541" y="7666"/>
                </a:lnTo>
                <a:lnTo>
                  <a:pt x="5551" y="7666"/>
                </a:lnTo>
                <a:lnTo>
                  <a:pt x="5561" y="7664"/>
                </a:lnTo>
                <a:lnTo>
                  <a:pt x="5571" y="7661"/>
                </a:lnTo>
                <a:lnTo>
                  <a:pt x="5580" y="7659"/>
                </a:lnTo>
                <a:lnTo>
                  <a:pt x="5589" y="7655"/>
                </a:lnTo>
                <a:lnTo>
                  <a:pt x="5599" y="7651"/>
                </a:lnTo>
                <a:lnTo>
                  <a:pt x="5618" y="7640"/>
                </a:lnTo>
                <a:lnTo>
                  <a:pt x="5635" y="7628"/>
                </a:lnTo>
                <a:lnTo>
                  <a:pt x="5651" y="7613"/>
                </a:lnTo>
                <a:lnTo>
                  <a:pt x="5667" y="7598"/>
                </a:lnTo>
                <a:lnTo>
                  <a:pt x="5682" y="7583"/>
                </a:lnTo>
                <a:lnTo>
                  <a:pt x="5695" y="7567"/>
                </a:lnTo>
                <a:lnTo>
                  <a:pt x="5707" y="7551"/>
                </a:lnTo>
                <a:lnTo>
                  <a:pt x="5727" y="7525"/>
                </a:lnTo>
                <a:lnTo>
                  <a:pt x="5739" y="7507"/>
                </a:lnTo>
                <a:lnTo>
                  <a:pt x="5743" y="7499"/>
                </a:lnTo>
                <a:lnTo>
                  <a:pt x="5745" y="7493"/>
                </a:lnTo>
                <a:lnTo>
                  <a:pt x="5748" y="7485"/>
                </a:lnTo>
                <a:lnTo>
                  <a:pt x="5759" y="7463"/>
                </a:lnTo>
                <a:lnTo>
                  <a:pt x="5775" y="7436"/>
                </a:lnTo>
                <a:lnTo>
                  <a:pt x="5792" y="7407"/>
                </a:lnTo>
                <a:lnTo>
                  <a:pt x="5824" y="7357"/>
                </a:lnTo>
                <a:lnTo>
                  <a:pt x="5838" y="7335"/>
                </a:lnTo>
                <a:lnTo>
                  <a:pt x="5845" y="7330"/>
                </a:lnTo>
                <a:lnTo>
                  <a:pt x="5853" y="7322"/>
                </a:lnTo>
                <a:lnTo>
                  <a:pt x="5861" y="7314"/>
                </a:lnTo>
                <a:lnTo>
                  <a:pt x="5868" y="7303"/>
                </a:lnTo>
                <a:lnTo>
                  <a:pt x="5885" y="7279"/>
                </a:lnTo>
                <a:lnTo>
                  <a:pt x="5901" y="7252"/>
                </a:lnTo>
                <a:lnTo>
                  <a:pt x="5914" y="7229"/>
                </a:lnTo>
                <a:lnTo>
                  <a:pt x="5925" y="7207"/>
                </a:lnTo>
                <a:lnTo>
                  <a:pt x="5935" y="7187"/>
                </a:lnTo>
                <a:lnTo>
                  <a:pt x="5935" y="7171"/>
                </a:lnTo>
                <a:lnTo>
                  <a:pt x="5934" y="7151"/>
                </a:lnTo>
                <a:lnTo>
                  <a:pt x="5928" y="7109"/>
                </a:lnTo>
                <a:lnTo>
                  <a:pt x="5921" y="7061"/>
                </a:lnTo>
                <a:lnTo>
                  <a:pt x="5910" y="7007"/>
                </a:lnTo>
                <a:lnTo>
                  <a:pt x="5898" y="6950"/>
                </a:lnTo>
                <a:lnTo>
                  <a:pt x="5884" y="6892"/>
                </a:lnTo>
                <a:lnTo>
                  <a:pt x="5869" y="6832"/>
                </a:lnTo>
                <a:lnTo>
                  <a:pt x="5853" y="6772"/>
                </a:lnTo>
                <a:lnTo>
                  <a:pt x="5821" y="6655"/>
                </a:lnTo>
                <a:lnTo>
                  <a:pt x="5792" y="6551"/>
                </a:lnTo>
                <a:lnTo>
                  <a:pt x="5768" y="6472"/>
                </a:lnTo>
                <a:lnTo>
                  <a:pt x="5753" y="6423"/>
                </a:lnTo>
                <a:lnTo>
                  <a:pt x="5770" y="6414"/>
                </a:lnTo>
                <a:lnTo>
                  <a:pt x="5787" y="6405"/>
                </a:lnTo>
                <a:lnTo>
                  <a:pt x="5801" y="6397"/>
                </a:lnTo>
                <a:lnTo>
                  <a:pt x="5813" y="6387"/>
                </a:lnTo>
                <a:lnTo>
                  <a:pt x="5823" y="6378"/>
                </a:lnTo>
                <a:lnTo>
                  <a:pt x="5830" y="6369"/>
                </a:lnTo>
                <a:lnTo>
                  <a:pt x="5836" y="6359"/>
                </a:lnTo>
                <a:lnTo>
                  <a:pt x="5837" y="6355"/>
                </a:lnTo>
                <a:lnTo>
                  <a:pt x="5838" y="6351"/>
                </a:lnTo>
                <a:lnTo>
                  <a:pt x="5836" y="6342"/>
                </a:lnTo>
                <a:lnTo>
                  <a:pt x="5832" y="6331"/>
                </a:lnTo>
                <a:lnTo>
                  <a:pt x="5828" y="6316"/>
                </a:lnTo>
                <a:lnTo>
                  <a:pt x="5821" y="6296"/>
                </a:lnTo>
                <a:lnTo>
                  <a:pt x="5813" y="6272"/>
                </a:lnTo>
                <a:lnTo>
                  <a:pt x="5801" y="6245"/>
                </a:lnTo>
                <a:lnTo>
                  <a:pt x="5785" y="6214"/>
                </a:lnTo>
                <a:lnTo>
                  <a:pt x="5792" y="6112"/>
                </a:lnTo>
                <a:lnTo>
                  <a:pt x="5796" y="6057"/>
                </a:lnTo>
                <a:lnTo>
                  <a:pt x="5802" y="6003"/>
                </a:lnTo>
                <a:lnTo>
                  <a:pt x="5807" y="5946"/>
                </a:lnTo>
                <a:lnTo>
                  <a:pt x="5814" y="5889"/>
                </a:lnTo>
                <a:lnTo>
                  <a:pt x="5821" y="5832"/>
                </a:lnTo>
                <a:lnTo>
                  <a:pt x="5830" y="5773"/>
                </a:lnTo>
                <a:lnTo>
                  <a:pt x="5840" y="5714"/>
                </a:lnTo>
                <a:lnTo>
                  <a:pt x="5851" y="5654"/>
                </a:lnTo>
                <a:lnTo>
                  <a:pt x="5863" y="5595"/>
                </a:lnTo>
                <a:lnTo>
                  <a:pt x="5876" y="5535"/>
                </a:lnTo>
                <a:lnTo>
                  <a:pt x="5890" y="5476"/>
                </a:lnTo>
                <a:lnTo>
                  <a:pt x="5905" y="5418"/>
                </a:lnTo>
                <a:lnTo>
                  <a:pt x="5922" y="5361"/>
                </a:lnTo>
                <a:lnTo>
                  <a:pt x="5940" y="5303"/>
                </a:lnTo>
                <a:lnTo>
                  <a:pt x="5956" y="5257"/>
                </a:lnTo>
                <a:lnTo>
                  <a:pt x="5971" y="5208"/>
                </a:lnTo>
                <a:lnTo>
                  <a:pt x="5988" y="5148"/>
                </a:lnTo>
                <a:lnTo>
                  <a:pt x="6006" y="5083"/>
                </a:lnTo>
                <a:lnTo>
                  <a:pt x="6013" y="5050"/>
                </a:lnTo>
                <a:lnTo>
                  <a:pt x="6020" y="5017"/>
                </a:lnTo>
                <a:lnTo>
                  <a:pt x="6025" y="4987"/>
                </a:lnTo>
                <a:lnTo>
                  <a:pt x="6030" y="4958"/>
                </a:lnTo>
                <a:lnTo>
                  <a:pt x="6032" y="4932"/>
                </a:lnTo>
                <a:lnTo>
                  <a:pt x="6033" y="4909"/>
                </a:lnTo>
                <a:lnTo>
                  <a:pt x="6033" y="4887"/>
                </a:lnTo>
                <a:lnTo>
                  <a:pt x="6036" y="4837"/>
                </a:lnTo>
                <a:lnTo>
                  <a:pt x="6040" y="4810"/>
                </a:lnTo>
                <a:lnTo>
                  <a:pt x="6043" y="4784"/>
                </a:lnTo>
                <a:lnTo>
                  <a:pt x="6047" y="4762"/>
                </a:lnTo>
                <a:lnTo>
                  <a:pt x="6049" y="4754"/>
                </a:lnTo>
                <a:lnTo>
                  <a:pt x="6052" y="4748"/>
                </a:lnTo>
                <a:lnTo>
                  <a:pt x="6061" y="4704"/>
                </a:lnTo>
                <a:lnTo>
                  <a:pt x="6081" y="4604"/>
                </a:lnTo>
                <a:lnTo>
                  <a:pt x="6092" y="4547"/>
                </a:lnTo>
                <a:lnTo>
                  <a:pt x="6102" y="4495"/>
                </a:lnTo>
                <a:lnTo>
                  <a:pt x="6108" y="4453"/>
                </a:lnTo>
                <a:lnTo>
                  <a:pt x="6109" y="4437"/>
                </a:lnTo>
                <a:lnTo>
                  <a:pt x="6110" y="4426"/>
                </a:lnTo>
                <a:lnTo>
                  <a:pt x="6116" y="4378"/>
                </a:lnTo>
                <a:lnTo>
                  <a:pt x="6122" y="4326"/>
                </a:lnTo>
                <a:lnTo>
                  <a:pt x="6132" y="4264"/>
                </a:lnTo>
                <a:lnTo>
                  <a:pt x="6143" y="4197"/>
                </a:lnTo>
                <a:lnTo>
                  <a:pt x="6151" y="4164"/>
                </a:lnTo>
                <a:lnTo>
                  <a:pt x="6157" y="4133"/>
                </a:lnTo>
                <a:lnTo>
                  <a:pt x="6166" y="4102"/>
                </a:lnTo>
                <a:lnTo>
                  <a:pt x="6175" y="4075"/>
                </a:lnTo>
                <a:lnTo>
                  <a:pt x="6184" y="4052"/>
                </a:lnTo>
                <a:lnTo>
                  <a:pt x="6193" y="4032"/>
                </a:lnTo>
                <a:lnTo>
                  <a:pt x="6205" y="3993"/>
                </a:lnTo>
                <a:lnTo>
                  <a:pt x="6236" y="3896"/>
                </a:lnTo>
                <a:lnTo>
                  <a:pt x="6254" y="3836"/>
                </a:lnTo>
                <a:lnTo>
                  <a:pt x="6273" y="3772"/>
                </a:lnTo>
                <a:lnTo>
                  <a:pt x="6290" y="3707"/>
                </a:lnTo>
                <a:lnTo>
                  <a:pt x="6306" y="3649"/>
                </a:lnTo>
                <a:lnTo>
                  <a:pt x="6314" y="3710"/>
                </a:lnTo>
                <a:lnTo>
                  <a:pt x="6320" y="3767"/>
                </a:lnTo>
                <a:lnTo>
                  <a:pt x="6323" y="3815"/>
                </a:lnTo>
                <a:lnTo>
                  <a:pt x="6324" y="3851"/>
                </a:lnTo>
                <a:lnTo>
                  <a:pt x="6325" y="3890"/>
                </a:lnTo>
                <a:lnTo>
                  <a:pt x="6328" y="3948"/>
                </a:lnTo>
                <a:lnTo>
                  <a:pt x="6330" y="4023"/>
                </a:lnTo>
                <a:lnTo>
                  <a:pt x="6335" y="4104"/>
                </a:lnTo>
                <a:lnTo>
                  <a:pt x="6342" y="4189"/>
                </a:lnTo>
                <a:lnTo>
                  <a:pt x="6346" y="4231"/>
                </a:lnTo>
                <a:lnTo>
                  <a:pt x="6352" y="4270"/>
                </a:lnTo>
                <a:lnTo>
                  <a:pt x="6357" y="4307"/>
                </a:lnTo>
                <a:lnTo>
                  <a:pt x="6364" y="4342"/>
                </a:lnTo>
                <a:lnTo>
                  <a:pt x="6370" y="4372"/>
                </a:lnTo>
                <a:lnTo>
                  <a:pt x="6379" y="4398"/>
                </a:lnTo>
                <a:lnTo>
                  <a:pt x="6382" y="4411"/>
                </a:lnTo>
                <a:lnTo>
                  <a:pt x="6384" y="4427"/>
                </a:lnTo>
                <a:lnTo>
                  <a:pt x="6386" y="4448"/>
                </a:lnTo>
                <a:lnTo>
                  <a:pt x="6386" y="4471"/>
                </a:lnTo>
                <a:lnTo>
                  <a:pt x="6386" y="4496"/>
                </a:lnTo>
                <a:lnTo>
                  <a:pt x="6385" y="4525"/>
                </a:lnTo>
                <a:lnTo>
                  <a:pt x="6382" y="4589"/>
                </a:lnTo>
                <a:lnTo>
                  <a:pt x="6375" y="4659"/>
                </a:lnTo>
                <a:lnTo>
                  <a:pt x="6367" y="4737"/>
                </a:lnTo>
                <a:lnTo>
                  <a:pt x="6356" y="4818"/>
                </a:lnTo>
                <a:lnTo>
                  <a:pt x="6344" y="4900"/>
                </a:lnTo>
                <a:lnTo>
                  <a:pt x="6331" y="4984"/>
                </a:lnTo>
                <a:lnTo>
                  <a:pt x="6318" y="5065"/>
                </a:lnTo>
                <a:lnTo>
                  <a:pt x="6304" y="5144"/>
                </a:lnTo>
                <a:lnTo>
                  <a:pt x="6290" y="5216"/>
                </a:lnTo>
                <a:lnTo>
                  <a:pt x="6277" y="5281"/>
                </a:lnTo>
                <a:lnTo>
                  <a:pt x="6265" y="5338"/>
                </a:lnTo>
                <a:lnTo>
                  <a:pt x="6256" y="5382"/>
                </a:lnTo>
                <a:lnTo>
                  <a:pt x="6247" y="5415"/>
                </a:lnTo>
                <a:lnTo>
                  <a:pt x="6240" y="5439"/>
                </a:lnTo>
                <a:lnTo>
                  <a:pt x="6235" y="5461"/>
                </a:lnTo>
                <a:lnTo>
                  <a:pt x="6232" y="5481"/>
                </a:lnTo>
                <a:lnTo>
                  <a:pt x="6229" y="5498"/>
                </a:lnTo>
                <a:lnTo>
                  <a:pt x="6227" y="5513"/>
                </a:lnTo>
                <a:lnTo>
                  <a:pt x="6227" y="5526"/>
                </a:lnTo>
                <a:lnTo>
                  <a:pt x="6227" y="5537"/>
                </a:lnTo>
                <a:lnTo>
                  <a:pt x="6228" y="5547"/>
                </a:lnTo>
                <a:lnTo>
                  <a:pt x="6232" y="5563"/>
                </a:lnTo>
                <a:lnTo>
                  <a:pt x="6235" y="5576"/>
                </a:lnTo>
                <a:lnTo>
                  <a:pt x="6239" y="5586"/>
                </a:lnTo>
                <a:lnTo>
                  <a:pt x="6242" y="5596"/>
                </a:lnTo>
                <a:lnTo>
                  <a:pt x="6242" y="5607"/>
                </a:lnTo>
                <a:lnTo>
                  <a:pt x="6241" y="5627"/>
                </a:lnTo>
                <a:lnTo>
                  <a:pt x="6238" y="5652"/>
                </a:lnTo>
                <a:lnTo>
                  <a:pt x="6234" y="5680"/>
                </a:lnTo>
                <a:lnTo>
                  <a:pt x="6228" y="5712"/>
                </a:lnTo>
                <a:lnTo>
                  <a:pt x="6222" y="5742"/>
                </a:lnTo>
                <a:lnTo>
                  <a:pt x="6215" y="5772"/>
                </a:lnTo>
                <a:lnTo>
                  <a:pt x="6208" y="5798"/>
                </a:lnTo>
                <a:lnTo>
                  <a:pt x="6198" y="5804"/>
                </a:lnTo>
                <a:lnTo>
                  <a:pt x="6192" y="5809"/>
                </a:lnTo>
                <a:lnTo>
                  <a:pt x="6187" y="5815"/>
                </a:lnTo>
                <a:lnTo>
                  <a:pt x="6180" y="5824"/>
                </a:lnTo>
                <a:lnTo>
                  <a:pt x="6175" y="5835"/>
                </a:lnTo>
                <a:lnTo>
                  <a:pt x="6170" y="5847"/>
                </a:lnTo>
                <a:lnTo>
                  <a:pt x="6165" y="5861"/>
                </a:lnTo>
                <a:lnTo>
                  <a:pt x="6155" y="5893"/>
                </a:lnTo>
                <a:lnTo>
                  <a:pt x="6145" y="5930"/>
                </a:lnTo>
                <a:lnTo>
                  <a:pt x="6138" y="5970"/>
                </a:lnTo>
                <a:lnTo>
                  <a:pt x="6130" y="6014"/>
                </a:lnTo>
                <a:lnTo>
                  <a:pt x="6124" y="6057"/>
                </a:lnTo>
                <a:lnTo>
                  <a:pt x="6118" y="6102"/>
                </a:lnTo>
                <a:lnTo>
                  <a:pt x="6113" y="6146"/>
                </a:lnTo>
                <a:lnTo>
                  <a:pt x="6109" y="6187"/>
                </a:lnTo>
                <a:lnTo>
                  <a:pt x="6107" y="6225"/>
                </a:lnTo>
                <a:lnTo>
                  <a:pt x="6106" y="6258"/>
                </a:lnTo>
                <a:lnTo>
                  <a:pt x="6106" y="6286"/>
                </a:lnTo>
                <a:lnTo>
                  <a:pt x="6107" y="6308"/>
                </a:lnTo>
                <a:lnTo>
                  <a:pt x="6108" y="6316"/>
                </a:lnTo>
                <a:lnTo>
                  <a:pt x="6110" y="6321"/>
                </a:lnTo>
                <a:lnTo>
                  <a:pt x="6114" y="6331"/>
                </a:lnTo>
                <a:lnTo>
                  <a:pt x="6115" y="6341"/>
                </a:lnTo>
                <a:lnTo>
                  <a:pt x="6116" y="6352"/>
                </a:lnTo>
                <a:lnTo>
                  <a:pt x="6116" y="6363"/>
                </a:lnTo>
                <a:lnTo>
                  <a:pt x="6115" y="6374"/>
                </a:lnTo>
                <a:lnTo>
                  <a:pt x="6114" y="6385"/>
                </a:lnTo>
                <a:lnTo>
                  <a:pt x="6108" y="6407"/>
                </a:lnTo>
                <a:lnTo>
                  <a:pt x="6102" y="6430"/>
                </a:lnTo>
                <a:lnTo>
                  <a:pt x="6094" y="6451"/>
                </a:lnTo>
                <a:lnTo>
                  <a:pt x="6081" y="6487"/>
                </a:lnTo>
                <a:lnTo>
                  <a:pt x="6074" y="6502"/>
                </a:lnTo>
                <a:lnTo>
                  <a:pt x="6066" y="6523"/>
                </a:lnTo>
                <a:lnTo>
                  <a:pt x="6055" y="6550"/>
                </a:lnTo>
                <a:lnTo>
                  <a:pt x="6049" y="6568"/>
                </a:lnTo>
                <a:lnTo>
                  <a:pt x="6043" y="6588"/>
                </a:lnTo>
                <a:lnTo>
                  <a:pt x="6036" y="6614"/>
                </a:lnTo>
                <a:lnTo>
                  <a:pt x="6030" y="6642"/>
                </a:lnTo>
                <a:lnTo>
                  <a:pt x="6024" y="6675"/>
                </a:lnTo>
                <a:lnTo>
                  <a:pt x="6018" y="6713"/>
                </a:lnTo>
                <a:lnTo>
                  <a:pt x="6011" y="6755"/>
                </a:lnTo>
                <a:lnTo>
                  <a:pt x="6005" y="6804"/>
                </a:lnTo>
                <a:lnTo>
                  <a:pt x="5999" y="6859"/>
                </a:lnTo>
                <a:lnTo>
                  <a:pt x="5994" y="6920"/>
                </a:lnTo>
                <a:lnTo>
                  <a:pt x="5991" y="6954"/>
                </a:lnTo>
                <a:lnTo>
                  <a:pt x="5986" y="6988"/>
                </a:lnTo>
                <a:lnTo>
                  <a:pt x="5981" y="7021"/>
                </a:lnTo>
                <a:lnTo>
                  <a:pt x="5975" y="7056"/>
                </a:lnTo>
                <a:lnTo>
                  <a:pt x="5961" y="7127"/>
                </a:lnTo>
                <a:lnTo>
                  <a:pt x="5946" y="7199"/>
                </a:lnTo>
                <a:lnTo>
                  <a:pt x="5927" y="7271"/>
                </a:lnTo>
                <a:lnTo>
                  <a:pt x="5908" y="7342"/>
                </a:lnTo>
                <a:lnTo>
                  <a:pt x="5888" y="7411"/>
                </a:lnTo>
                <a:lnTo>
                  <a:pt x="5868" y="7476"/>
                </a:lnTo>
                <a:lnTo>
                  <a:pt x="5848" y="7538"/>
                </a:lnTo>
                <a:lnTo>
                  <a:pt x="5829" y="7594"/>
                </a:lnTo>
                <a:lnTo>
                  <a:pt x="5796" y="7689"/>
                </a:lnTo>
                <a:lnTo>
                  <a:pt x="5773" y="7751"/>
                </a:lnTo>
                <a:lnTo>
                  <a:pt x="5765" y="7773"/>
                </a:lnTo>
                <a:lnTo>
                  <a:pt x="5758" y="7782"/>
                </a:lnTo>
                <a:lnTo>
                  <a:pt x="5753" y="7796"/>
                </a:lnTo>
                <a:lnTo>
                  <a:pt x="5747" y="7814"/>
                </a:lnTo>
                <a:lnTo>
                  <a:pt x="5742" y="7835"/>
                </a:lnTo>
                <a:lnTo>
                  <a:pt x="5736" y="7860"/>
                </a:lnTo>
                <a:lnTo>
                  <a:pt x="5731" y="7887"/>
                </a:lnTo>
                <a:lnTo>
                  <a:pt x="5721" y="7950"/>
                </a:lnTo>
                <a:lnTo>
                  <a:pt x="5711" y="8022"/>
                </a:lnTo>
                <a:lnTo>
                  <a:pt x="5703" y="8100"/>
                </a:lnTo>
                <a:lnTo>
                  <a:pt x="5695" y="8182"/>
                </a:lnTo>
                <a:lnTo>
                  <a:pt x="5687" y="8264"/>
                </a:lnTo>
                <a:lnTo>
                  <a:pt x="5674" y="8426"/>
                </a:lnTo>
                <a:lnTo>
                  <a:pt x="5666" y="8564"/>
                </a:lnTo>
                <a:lnTo>
                  <a:pt x="5657" y="8698"/>
                </a:lnTo>
                <a:lnTo>
                  <a:pt x="5656" y="8737"/>
                </a:lnTo>
                <a:lnTo>
                  <a:pt x="5654" y="8771"/>
                </a:lnTo>
                <a:lnTo>
                  <a:pt x="5649" y="8804"/>
                </a:lnTo>
                <a:lnTo>
                  <a:pt x="5646" y="8835"/>
                </a:lnTo>
                <a:lnTo>
                  <a:pt x="5640" y="8862"/>
                </a:lnTo>
                <a:lnTo>
                  <a:pt x="5635" y="8887"/>
                </a:lnTo>
                <a:lnTo>
                  <a:pt x="5630" y="8910"/>
                </a:lnTo>
                <a:lnTo>
                  <a:pt x="5624" y="8931"/>
                </a:lnTo>
                <a:lnTo>
                  <a:pt x="5613" y="8963"/>
                </a:lnTo>
                <a:lnTo>
                  <a:pt x="5603" y="8986"/>
                </a:lnTo>
                <a:lnTo>
                  <a:pt x="5597" y="9000"/>
                </a:lnTo>
                <a:lnTo>
                  <a:pt x="5594" y="9005"/>
                </a:lnTo>
                <a:lnTo>
                  <a:pt x="5586" y="9023"/>
                </a:lnTo>
                <a:lnTo>
                  <a:pt x="5580" y="9045"/>
                </a:lnTo>
                <a:lnTo>
                  <a:pt x="5575" y="9067"/>
                </a:lnTo>
                <a:lnTo>
                  <a:pt x="5571" y="9091"/>
                </a:lnTo>
                <a:lnTo>
                  <a:pt x="5567" y="9116"/>
                </a:lnTo>
                <a:lnTo>
                  <a:pt x="5565" y="9141"/>
                </a:lnTo>
                <a:lnTo>
                  <a:pt x="5563" y="9191"/>
                </a:lnTo>
                <a:lnTo>
                  <a:pt x="5562" y="9236"/>
                </a:lnTo>
                <a:lnTo>
                  <a:pt x="5563" y="9273"/>
                </a:lnTo>
                <a:lnTo>
                  <a:pt x="5565" y="9307"/>
                </a:lnTo>
                <a:lnTo>
                  <a:pt x="5566" y="9313"/>
                </a:lnTo>
                <a:lnTo>
                  <a:pt x="5570" y="9319"/>
                </a:lnTo>
                <a:lnTo>
                  <a:pt x="5572" y="9322"/>
                </a:lnTo>
                <a:lnTo>
                  <a:pt x="5575" y="9325"/>
                </a:lnTo>
                <a:lnTo>
                  <a:pt x="5578" y="9327"/>
                </a:lnTo>
                <a:lnTo>
                  <a:pt x="5583" y="9328"/>
                </a:lnTo>
                <a:lnTo>
                  <a:pt x="5586" y="9328"/>
                </a:lnTo>
                <a:lnTo>
                  <a:pt x="5590" y="9327"/>
                </a:lnTo>
                <a:lnTo>
                  <a:pt x="5599" y="9322"/>
                </a:lnTo>
                <a:lnTo>
                  <a:pt x="5609" y="9317"/>
                </a:lnTo>
                <a:lnTo>
                  <a:pt x="5619" y="9308"/>
                </a:lnTo>
                <a:lnTo>
                  <a:pt x="5628" y="9298"/>
                </a:lnTo>
                <a:lnTo>
                  <a:pt x="5647" y="9276"/>
                </a:lnTo>
                <a:lnTo>
                  <a:pt x="5662" y="9256"/>
                </a:lnTo>
                <a:lnTo>
                  <a:pt x="5676" y="9234"/>
                </a:lnTo>
                <a:lnTo>
                  <a:pt x="5692" y="9215"/>
                </a:lnTo>
                <a:lnTo>
                  <a:pt x="5709" y="9189"/>
                </a:lnTo>
                <a:lnTo>
                  <a:pt x="5728" y="9160"/>
                </a:lnTo>
                <a:lnTo>
                  <a:pt x="5745" y="9129"/>
                </a:lnTo>
                <a:lnTo>
                  <a:pt x="5776" y="9077"/>
                </a:lnTo>
                <a:lnTo>
                  <a:pt x="5789" y="9054"/>
                </a:lnTo>
                <a:lnTo>
                  <a:pt x="5790" y="9047"/>
                </a:lnTo>
                <a:lnTo>
                  <a:pt x="5792" y="9039"/>
                </a:lnTo>
                <a:lnTo>
                  <a:pt x="5801" y="9018"/>
                </a:lnTo>
                <a:lnTo>
                  <a:pt x="5812" y="8993"/>
                </a:lnTo>
                <a:lnTo>
                  <a:pt x="5826" y="8968"/>
                </a:lnTo>
                <a:lnTo>
                  <a:pt x="5851" y="8922"/>
                </a:lnTo>
                <a:lnTo>
                  <a:pt x="5862" y="8903"/>
                </a:lnTo>
                <a:lnTo>
                  <a:pt x="5868" y="8888"/>
                </a:lnTo>
                <a:lnTo>
                  <a:pt x="5874" y="8873"/>
                </a:lnTo>
                <a:lnTo>
                  <a:pt x="5877" y="8857"/>
                </a:lnTo>
                <a:lnTo>
                  <a:pt x="5880" y="8840"/>
                </a:lnTo>
                <a:lnTo>
                  <a:pt x="5881" y="8845"/>
                </a:lnTo>
                <a:lnTo>
                  <a:pt x="5898" y="8827"/>
                </a:lnTo>
                <a:lnTo>
                  <a:pt x="5941" y="8778"/>
                </a:lnTo>
                <a:lnTo>
                  <a:pt x="6008" y="8708"/>
                </a:lnTo>
                <a:lnTo>
                  <a:pt x="6048" y="8668"/>
                </a:lnTo>
                <a:lnTo>
                  <a:pt x="6091" y="8624"/>
                </a:lnTo>
                <a:lnTo>
                  <a:pt x="6137" y="8581"/>
                </a:lnTo>
                <a:lnTo>
                  <a:pt x="6184" y="8536"/>
                </a:lnTo>
                <a:lnTo>
                  <a:pt x="6232" y="8492"/>
                </a:lnTo>
                <a:lnTo>
                  <a:pt x="6281" y="8451"/>
                </a:lnTo>
                <a:lnTo>
                  <a:pt x="6329" y="8412"/>
                </a:lnTo>
                <a:lnTo>
                  <a:pt x="6353" y="8394"/>
                </a:lnTo>
                <a:lnTo>
                  <a:pt x="6375" y="8377"/>
                </a:lnTo>
                <a:lnTo>
                  <a:pt x="6398" y="8361"/>
                </a:lnTo>
                <a:lnTo>
                  <a:pt x="6420" y="8347"/>
                </a:lnTo>
                <a:lnTo>
                  <a:pt x="6442" y="8334"/>
                </a:lnTo>
                <a:lnTo>
                  <a:pt x="6462" y="8323"/>
                </a:lnTo>
                <a:lnTo>
                  <a:pt x="6459" y="8564"/>
                </a:lnTo>
                <a:lnTo>
                  <a:pt x="6458" y="8695"/>
                </a:lnTo>
                <a:lnTo>
                  <a:pt x="6458" y="8825"/>
                </a:lnTo>
                <a:lnTo>
                  <a:pt x="6459" y="8946"/>
                </a:lnTo>
                <a:lnTo>
                  <a:pt x="6462" y="9054"/>
                </a:lnTo>
                <a:lnTo>
                  <a:pt x="6464" y="9100"/>
                </a:lnTo>
                <a:lnTo>
                  <a:pt x="6466" y="9140"/>
                </a:lnTo>
                <a:lnTo>
                  <a:pt x="6468" y="9174"/>
                </a:lnTo>
                <a:lnTo>
                  <a:pt x="6470" y="9200"/>
                </a:lnTo>
                <a:lnTo>
                  <a:pt x="6475" y="9234"/>
                </a:lnTo>
                <a:lnTo>
                  <a:pt x="6479" y="9273"/>
                </a:lnTo>
                <a:lnTo>
                  <a:pt x="6486" y="9359"/>
                </a:lnTo>
                <a:lnTo>
                  <a:pt x="6490" y="9452"/>
                </a:lnTo>
                <a:lnTo>
                  <a:pt x="6493" y="9546"/>
                </a:lnTo>
                <a:lnTo>
                  <a:pt x="6495" y="9633"/>
                </a:lnTo>
                <a:lnTo>
                  <a:pt x="6494" y="9709"/>
                </a:lnTo>
                <a:lnTo>
                  <a:pt x="6493" y="9766"/>
                </a:lnTo>
                <a:lnTo>
                  <a:pt x="6492" y="9787"/>
                </a:lnTo>
                <a:lnTo>
                  <a:pt x="6490" y="9799"/>
                </a:lnTo>
                <a:lnTo>
                  <a:pt x="6488" y="9829"/>
                </a:lnTo>
                <a:lnTo>
                  <a:pt x="6482" y="9898"/>
                </a:lnTo>
                <a:lnTo>
                  <a:pt x="6467" y="10130"/>
                </a:lnTo>
                <a:lnTo>
                  <a:pt x="6459" y="10283"/>
                </a:lnTo>
                <a:lnTo>
                  <a:pt x="6450" y="10454"/>
                </a:lnTo>
                <a:lnTo>
                  <a:pt x="6441" y="10638"/>
                </a:lnTo>
                <a:lnTo>
                  <a:pt x="6432" y="10829"/>
                </a:lnTo>
                <a:lnTo>
                  <a:pt x="6425" y="11023"/>
                </a:lnTo>
                <a:lnTo>
                  <a:pt x="6419" y="11215"/>
                </a:lnTo>
                <a:lnTo>
                  <a:pt x="6415" y="11398"/>
                </a:lnTo>
                <a:lnTo>
                  <a:pt x="6413" y="11570"/>
                </a:lnTo>
                <a:lnTo>
                  <a:pt x="6413" y="11648"/>
                </a:lnTo>
                <a:lnTo>
                  <a:pt x="6414" y="11722"/>
                </a:lnTo>
                <a:lnTo>
                  <a:pt x="6416" y="11790"/>
                </a:lnTo>
                <a:lnTo>
                  <a:pt x="6418" y="11851"/>
                </a:lnTo>
                <a:lnTo>
                  <a:pt x="6421" y="11905"/>
                </a:lnTo>
                <a:lnTo>
                  <a:pt x="6426" y="11952"/>
                </a:lnTo>
                <a:lnTo>
                  <a:pt x="6430" y="11990"/>
                </a:lnTo>
                <a:lnTo>
                  <a:pt x="6433" y="12007"/>
                </a:lnTo>
                <a:lnTo>
                  <a:pt x="6437" y="12020"/>
                </a:lnTo>
                <a:lnTo>
                  <a:pt x="6443" y="12046"/>
                </a:lnTo>
                <a:lnTo>
                  <a:pt x="6450" y="12072"/>
                </a:lnTo>
                <a:lnTo>
                  <a:pt x="6455" y="12102"/>
                </a:lnTo>
                <a:lnTo>
                  <a:pt x="6459" y="12131"/>
                </a:lnTo>
                <a:lnTo>
                  <a:pt x="6468" y="12193"/>
                </a:lnTo>
                <a:lnTo>
                  <a:pt x="6475" y="12260"/>
                </a:lnTo>
                <a:lnTo>
                  <a:pt x="6479" y="12328"/>
                </a:lnTo>
                <a:lnTo>
                  <a:pt x="6482" y="12399"/>
                </a:lnTo>
                <a:lnTo>
                  <a:pt x="6485" y="12470"/>
                </a:lnTo>
                <a:lnTo>
                  <a:pt x="6486" y="12540"/>
                </a:lnTo>
                <a:lnTo>
                  <a:pt x="6487" y="12608"/>
                </a:lnTo>
                <a:lnTo>
                  <a:pt x="6486" y="12673"/>
                </a:lnTo>
                <a:lnTo>
                  <a:pt x="6485" y="12791"/>
                </a:lnTo>
                <a:lnTo>
                  <a:pt x="6481" y="12885"/>
                </a:lnTo>
                <a:lnTo>
                  <a:pt x="6480" y="12946"/>
                </a:lnTo>
                <a:lnTo>
                  <a:pt x="6477" y="12972"/>
                </a:lnTo>
                <a:lnTo>
                  <a:pt x="6468" y="13042"/>
                </a:lnTo>
                <a:lnTo>
                  <a:pt x="6463" y="13089"/>
                </a:lnTo>
                <a:lnTo>
                  <a:pt x="6457" y="13141"/>
                </a:lnTo>
                <a:lnTo>
                  <a:pt x="6453" y="13195"/>
                </a:lnTo>
                <a:lnTo>
                  <a:pt x="6449" y="13253"/>
                </a:lnTo>
                <a:lnTo>
                  <a:pt x="6446" y="13309"/>
                </a:lnTo>
                <a:lnTo>
                  <a:pt x="6446" y="13364"/>
                </a:lnTo>
                <a:lnTo>
                  <a:pt x="6446" y="13389"/>
                </a:lnTo>
                <a:lnTo>
                  <a:pt x="6447" y="13415"/>
                </a:lnTo>
                <a:lnTo>
                  <a:pt x="6450" y="13437"/>
                </a:lnTo>
                <a:lnTo>
                  <a:pt x="6452" y="13459"/>
                </a:lnTo>
                <a:lnTo>
                  <a:pt x="6455" y="13479"/>
                </a:lnTo>
                <a:lnTo>
                  <a:pt x="6459" y="13496"/>
                </a:lnTo>
                <a:lnTo>
                  <a:pt x="6464" y="13512"/>
                </a:lnTo>
                <a:lnTo>
                  <a:pt x="6470" y="13525"/>
                </a:lnTo>
                <a:lnTo>
                  <a:pt x="6477" y="13535"/>
                </a:lnTo>
                <a:lnTo>
                  <a:pt x="6481" y="13539"/>
                </a:lnTo>
                <a:lnTo>
                  <a:pt x="6486" y="13541"/>
                </a:lnTo>
                <a:lnTo>
                  <a:pt x="6490" y="13543"/>
                </a:lnTo>
                <a:lnTo>
                  <a:pt x="6494" y="13545"/>
                </a:lnTo>
                <a:lnTo>
                  <a:pt x="6500" y="13545"/>
                </a:lnTo>
                <a:lnTo>
                  <a:pt x="6505" y="13545"/>
                </a:lnTo>
                <a:lnTo>
                  <a:pt x="6530" y="13530"/>
                </a:lnTo>
                <a:lnTo>
                  <a:pt x="6560" y="13515"/>
                </a:lnTo>
                <a:lnTo>
                  <a:pt x="6599" y="13496"/>
                </a:lnTo>
                <a:lnTo>
                  <a:pt x="6578" y="13779"/>
                </a:lnTo>
                <a:lnTo>
                  <a:pt x="6659" y="13786"/>
                </a:lnTo>
                <a:lnTo>
                  <a:pt x="6743" y="13795"/>
                </a:lnTo>
                <a:lnTo>
                  <a:pt x="6840" y="13803"/>
                </a:lnTo>
                <a:lnTo>
                  <a:pt x="6938" y="13810"/>
                </a:lnTo>
                <a:lnTo>
                  <a:pt x="7027" y="13816"/>
                </a:lnTo>
                <a:lnTo>
                  <a:pt x="7063" y="13817"/>
                </a:lnTo>
                <a:lnTo>
                  <a:pt x="7092" y="13817"/>
                </a:lnTo>
                <a:lnTo>
                  <a:pt x="7113" y="13816"/>
                </a:lnTo>
                <a:lnTo>
                  <a:pt x="7119" y="13815"/>
                </a:lnTo>
                <a:lnTo>
                  <a:pt x="7124" y="13813"/>
                </a:lnTo>
                <a:lnTo>
                  <a:pt x="7138" y="13765"/>
                </a:lnTo>
                <a:lnTo>
                  <a:pt x="7142" y="13762"/>
                </a:lnTo>
                <a:lnTo>
                  <a:pt x="7147" y="13760"/>
                </a:lnTo>
                <a:lnTo>
                  <a:pt x="7153" y="13758"/>
                </a:lnTo>
                <a:lnTo>
                  <a:pt x="7162" y="13757"/>
                </a:lnTo>
                <a:lnTo>
                  <a:pt x="7173" y="13756"/>
                </a:lnTo>
                <a:lnTo>
                  <a:pt x="7186" y="13757"/>
                </a:lnTo>
                <a:lnTo>
                  <a:pt x="7201" y="13759"/>
                </a:lnTo>
                <a:lnTo>
                  <a:pt x="7208" y="13760"/>
                </a:lnTo>
                <a:lnTo>
                  <a:pt x="7225" y="13762"/>
                </a:lnTo>
                <a:lnTo>
                  <a:pt x="7249" y="13763"/>
                </a:lnTo>
                <a:lnTo>
                  <a:pt x="7264" y="13763"/>
                </a:lnTo>
                <a:lnTo>
                  <a:pt x="7280" y="13762"/>
                </a:lnTo>
                <a:lnTo>
                  <a:pt x="7296" y="13760"/>
                </a:lnTo>
                <a:lnTo>
                  <a:pt x="7312" y="13757"/>
                </a:lnTo>
                <a:lnTo>
                  <a:pt x="7329" y="13752"/>
                </a:lnTo>
                <a:lnTo>
                  <a:pt x="7345" y="13745"/>
                </a:lnTo>
                <a:lnTo>
                  <a:pt x="7361" y="13736"/>
                </a:lnTo>
                <a:lnTo>
                  <a:pt x="7376" y="13725"/>
                </a:lnTo>
                <a:lnTo>
                  <a:pt x="7383" y="13719"/>
                </a:lnTo>
                <a:lnTo>
                  <a:pt x="7390" y="13712"/>
                </a:lnTo>
                <a:lnTo>
                  <a:pt x="7395" y="13705"/>
                </a:lnTo>
                <a:lnTo>
                  <a:pt x="7402" y="13696"/>
                </a:lnTo>
                <a:lnTo>
                  <a:pt x="7404" y="13692"/>
                </a:lnTo>
                <a:lnTo>
                  <a:pt x="7410" y="13681"/>
                </a:lnTo>
                <a:lnTo>
                  <a:pt x="7414" y="13673"/>
                </a:lnTo>
                <a:lnTo>
                  <a:pt x="7418" y="13663"/>
                </a:lnTo>
                <a:lnTo>
                  <a:pt x="7421" y="13653"/>
                </a:lnTo>
                <a:lnTo>
                  <a:pt x="7424" y="13641"/>
                </a:lnTo>
                <a:lnTo>
                  <a:pt x="7425" y="13629"/>
                </a:lnTo>
                <a:lnTo>
                  <a:pt x="7425" y="13617"/>
                </a:lnTo>
                <a:lnTo>
                  <a:pt x="7422" y="13604"/>
                </a:lnTo>
                <a:lnTo>
                  <a:pt x="7418" y="13591"/>
                </a:lnTo>
                <a:lnTo>
                  <a:pt x="7410" y="13578"/>
                </a:lnTo>
                <a:lnTo>
                  <a:pt x="7406" y="13572"/>
                </a:lnTo>
                <a:lnTo>
                  <a:pt x="7402" y="13565"/>
                </a:lnTo>
                <a:lnTo>
                  <a:pt x="7395" y="13558"/>
                </a:lnTo>
                <a:lnTo>
                  <a:pt x="7389" y="13552"/>
                </a:lnTo>
                <a:lnTo>
                  <a:pt x="7381" y="13546"/>
                </a:lnTo>
                <a:lnTo>
                  <a:pt x="7372" y="13540"/>
                </a:lnTo>
                <a:lnTo>
                  <a:pt x="7285" y="13492"/>
                </a:lnTo>
                <a:lnTo>
                  <a:pt x="7300" y="13493"/>
                </a:lnTo>
                <a:lnTo>
                  <a:pt x="7314" y="13493"/>
                </a:lnTo>
                <a:lnTo>
                  <a:pt x="7325" y="13493"/>
                </a:lnTo>
                <a:lnTo>
                  <a:pt x="7333" y="13491"/>
                </a:lnTo>
                <a:lnTo>
                  <a:pt x="7354" y="13485"/>
                </a:lnTo>
                <a:lnTo>
                  <a:pt x="7381" y="13479"/>
                </a:lnTo>
                <a:lnTo>
                  <a:pt x="7414" y="13473"/>
                </a:lnTo>
                <a:lnTo>
                  <a:pt x="7448" y="13469"/>
                </a:lnTo>
                <a:lnTo>
                  <a:pt x="7482" y="13467"/>
                </a:lnTo>
                <a:lnTo>
                  <a:pt x="7499" y="13466"/>
                </a:lnTo>
                <a:lnTo>
                  <a:pt x="7514" y="13467"/>
                </a:lnTo>
                <a:lnTo>
                  <a:pt x="7528" y="13468"/>
                </a:lnTo>
                <a:lnTo>
                  <a:pt x="7541" y="13470"/>
                </a:lnTo>
                <a:lnTo>
                  <a:pt x="7552" y="13472"/>
                </a:lnTo>
                <a:lnTo>
                  <a:pt x="7562" y="13477"/>
                </a:lnTo>
                <a:lnTo>
                  <a:pt x="7566" y="13475"/>
                </a:lnTo>
                <a:lnTo>
                  <a:pt x="7577" y="13468"/>
                </a:lnTo>
                <a:lnTo>
                  <a:pt x="7584" y="13463"/>
                </a:lnTo>
                <a:lnTo>
                  <a:pt x="7591" y="13456"/>
                </a:lnTo>
                <a:lnTo>
                  <a:pt x="7599" y="13448"/>
                </a:lnTo>
                <a:lnTo>
                  <a:pt x="7607" y="13439"/>
                </a:lnTo>
                <a:lnTo>
                  <a:pt x="7614" y="13428"/>
                </a:lnTo>
                <a:lnTo>
                  <a:pt x="7622" y="13416"/>
                </a:lnTo>
                <a:lnTo>
                  <a:pt x="7627" y="13401"/>
                </a:lnTo>
                <a:lnTo>
                  <a:pt x="7632" y="13386"/>
                </a:lnTo>
                <a:lnTo>
                  <a:pt x="7635" y="13369"/>
                </a:lnTo>
                <a:lnTo>
                  <a:pt x="7636" y="13350"/>
                </a:lnTo>
                <a:lnTo>
                  <a:pt x="7634" y="13330"/>
                </a:lnTo>
                <a:lnTo>
                  <a:pt x="7631" y="13307"/>
                </a:lnTo>
                <a:lnTo>
                  <a:pt x="7634" y="13220"/>
                </a:lnTo>
                <a:lnTo>
                  <a:pt x="7636" y="13129"/>
                </a:lnTo>
                <a:lnTo>
                  <a:pt x="7638" y="13020"/>
                </a:lnTo>
                <a:lnTo>
                  <a:pt x="7638" y="12904"/>
                </a:lnTo>
                <a:lnTo>
                  <a:pt x="7638" y="12848"/>
                </a:lnTo>
                <a:lnTo>
                  <a:pt x="7636" y="12793"/>
                </a:lnTo>
                <a:lnTo>
                  <a:pt x="7634" y="12742"/>
                </a:lnTo>
                <a:lnTo>
                  <a:pt x="7631" y="12696"/>
                </a:lnTo>
                <a:lnTo>
                  <a:pt x="7626" y="12656"/>
                </a:lnTo>
                <a:lnTo>
                  <a:pt x="7623" y="12639"/>
                </a:lnTo>
                <a:lnTo>
                  <a:pt x="7621" y="12624"/>
                </a:lnTo>
                <a:lnTo>
                  <a:pt x="7602" y="12555"/>
                </a:lnTo>
                <a:lnTo>
                  <a:pt x="7562" y="12396"/>
                </a:lnTo>
                <a:lnTo>
                  <a:pt x="7539" y="12307"/>
                </a:lnTo>
                <a:lnTo>
                  <a:pt x="7520" y="12222"/>
                </a:lnTo>
                <a:lnTo>
                  <a:pt x="7512" y="12183"/>
                </a:lnTo>
                <a:lnTo>
                  <a:pt x="7505" y="12151"/>
                </a:lnTo>
                <a:lnTo>
                  <a:pt x="7501" y="12123"/>
                </a:lnTo>
                <a:lnTo>
                  <a:pt x="7499" y="12103"/>
                </a:lnTo>
                <a:lnTo>
                  <a:pt x="7498" y="12058"/>
                </a:lnTo>
                <a:lnTo>
                  <a:pt x="7497" y="11993"/>
                </a:lnTo>
                <a:lnTo>
                  <a:pt x="7497" y="11829"/>
                </a:lnTo>
                <a:lnTo>
                  <a:pt x="7494" y="11746"/>
                </a:lnTo>
                <a:lnTo>
                  <a:pt x="7492" y="11672"/>
                </a:lnTo>
                <a:lnTo>
                  <a:pt x="7490" y="11639"/>
                </a:lnTo>
                <a:lnTo>
                  <a:pt x="7487" y="11613"/>
                </a:lnTo>
                <a:lnTo>
                  <a:pt x="7484" y="11591"/>
                </a:lnTo>
                <a:lnTo>
                  <a:pt x="7481" y="11584"/>
                </a:lnTo>
                <a:lnTo>
                  <a:pt x="7479" y="11577"/>
                </a:lnTo>
                <a:lnTo>
                  <a:pt x="7475" y="11563"/>
                </a:lnTo>
                <a:lnTo>
                  <a:pt x="7470" y="11544"/>
                </a:lnTo>
                <a:lnTo>
                  <a:pt x="7467" y="11520"/>
                </a:lnTo>
                <a:lnTo>
                  <a:pt x="7464" y="11493"/>
                </a:lnTo>
                <a:lnTo>
                  <a:pt x="7458" y="11429"/>
                </a:lnTo>
                <a:lnTo>
                  <a:pt x="7454" y="11358"/>
                </a:lnTo>
                <a:lnTo>
                  <a:pt x="7451" y="11287"/>
                </a:lnTo>
                <a:lnTo>
                  <a:pt x="7450" y="11222"/>
                </a:lnTo>
                <a:lnTo>
                  <a:pt x="7449" y="11167"/>
                </a:lnTo>
                <a:lnTo>
                  <a:pt x="7450" y="11129"/>
                </a:lnTo>
                <a:lnTo>
                  <a:pt x="7452" y="11077"/>
                </a:lnTo>
                <a:lnTo>
                  <a:pt x="7452" y="10984"/>
                </a:lnTo>
                <a:lnTo>
                  <a:pt x="7451" y="10863"/>
                </a:lnTo>
                <a:lnTo>
                  <a:pt x="7450" y="10727"/>
                </a:lnTo>
                <a:lnTo>
                  <a:pt x="7446" y="10587"/>
                </a:lnTo>
                <a:lnTo>
                  <a:pt x="7442" y="10457"/>
                </a:lnTo>
                <a:lnTo>
                  <a:pt x="7440" y="10399"/>
                </a:lnTo>
                <a:lnTo>
                  <a:pt x="7438" y="10349"/>
                </a:lnTo>
                <a:lnTo>
                  <a:pt x="7434" y="10308"/>
                </a:lnTo>
                <a:lnTo>
                  <a:pt x="7431" y="10276"/>
                </a:lnTo>
                <a:lnTo>
                  <a:pt x="7422" y="10226"/>
                </a:lnTo>
                <a:lnTo>
                  <a:pt x="7414" y="10176"/>
                </a:lnTo>
                <a:lnTo>
                  <a:pt x="7394" y="10081"/>
                </a:lnTo>
                <a:lnTo>
                  <a:pt x="7385" y="10035"/>
                </a:lnTo>
                <a:lnTo>
                  <a:pt x="7379" y="9993"/>
                </a:lnTo>
                <a:lnTo>
                  <a:pt x="7373" y="9950"/>
                </a:lnTo>
                <a:lnTo>
                  <a:pt x="7372" y="9931"/>
                </a:lnTo>
                <a:lnTo>
                  <a:pt x="7372" y="9911"/>
                </a:lnTo>
                <a:lnTo>
                  <a:pt x="7374" y="9878"/>
                </a:lnTo>
                <a:lnTo>
                  <a:pt x="7380" y="9820"/>
                </a:lnTo>
                <a:lnTo>
                  <a:pt x="7400" y="9646"/>
                </a:lnTo>
                <a:lnTo>
                  <a:pt x="7427" y="9413"/>
                </a:lnTo>
                <a:lnTo>
                  <a:pt x="7458" y="9152"/>
                </a:lnTo>
                <a:lnTo>
                  <a:pt x="7490" y="8890"/>
                </a:lnTo>
                <a:lnTo>
                  <a:pt x="7517" y="8656"/>
                </a:lnTo>
                <a:lnTo>
                  <a:pt x="7528" y="8558"/>
                </a:lnTo>
                <a:lnTo>
                  <a:pt x="7536" y="8477"/>
                </a:lnTo>
                <a:lnTo>
                  <a:pt x="7540" y="8417"/>
                </a:lnTo>
                <a:lnTo>
                  <a:pt x="7541" y="8396"/>
                </a:lnTo>
                <a:lnTo>
                  <a:pt x="7541" y="8382"/>
                </a:lnTo>
                <a:lnTo>
                  <a:pt x="7549" y="8329"/>
                </a:lnTo>
                <a:lnTo>
                  <a:pt x="7567" y="8201"/>
                </a:lnTo>
                <a:lnTo>
                  <a:pt x="7582" y="8201"/>
                </a:lnTo>
                <a:lnTo>
                  <a:pt x="7635" y="8201"/>
                </a:lnTo>
                <a:lnTo>
                  <a:pt x="7686" y="8202"/>
                </a:lnTo>
                <a:lnTo>
                  <a:pt x="7699" y="8375"/>
                </a:lnTo>
                <a:lnTo>
                  <a:pt x="7713" y="8530"/>
                </a:lnTo>
                <a:lnTo>
                  <a:pt x="7719" y="8594"/>
                </a:lnTo>
                <a:lnTo>
                  <a:pt x="7725" y="8643"/>
                </a:lnTo>
                <a:lnTo>
                  <a:pt x="7729" y="8676"/>
                </a:lnTo>
                <a:lnTo>
                  <a:pt x="7731" y="8685"/>
                </a:lnTo>
                <a:lnTo>
                  <a:pt x="7732" y="8689"/>
                </a:lnTo>
                <a:lnTo>
                  <a:pt x="7743" y="8737"/>
                </a:lnTo>
                <a:lnTo>
                  <a:pt x="7754" y="8790"/>
                </a:lnTo>
                <a:lnTo>
                  <a:pt x="7766" y="8854"/>
                </a:lnTo>
                <a:lnTo>
                  <a:pt x="7778" y="8927"/>
                </a:lnTo>
                <a:lnTo>
                  <a:pt x="7783" y="8966"/>
                </a:lnTo>
                <a:lnTo>
                  <a:pt x="7788" y="9003"/>
                </a:lnTo>
                <a:lnTo>
                  <a:pt x="7792" y="9040"/>
                </a:lnTo>
                <a:lnTo>
                  <a:pt x="7794" y="9076"/>
                </a:lnTo>
                <a:lnTo>
                  <a:pt x="7797" y="9111"/>
                </a:lnTo>
                <a:lnTo>
                  <a:pt x="7797" y="9141"/>
                </a:lnTo>
                <a:lnTo>
                  <a:pt x="7791" y="9228"/>
                </a:lnTo>
                <a:lnTo>
                  <a:pt x="7787" y="9319"/>
                </a:lnTo>
                <a:lnTo>
                  <a:pt x="7782" y="9424"/>
                </a:lnTo>
                <a:lnTo>
                  <a:pt x="7780" y="9532"/>
                </a:lnTo>
                <a:lnTo>
                  <a:pt x="7779" y="9582"/>
                </a:lnTo>
                <a:lnTo>
                  <a:pt x="7779" y="9629"/>
                </a:lnTo>
                <a:lnTo>
                  <a:pt x="7781" y="9670"/>
                </a:lnTo>
                <a:lnTo>
                  <a:pt x="7783" y="9704"/>
                </a:lnTo>
                <a:lnTo>
                  <a:pt x="7787" y="9730"/>
                </a:lnTo>
                <a:lnTo>
                  <a:pt x="7789" y="9739"/>
                </a:lnTo>
                <a:lnTo>
                  <a:pt x="7791" y="9745"/>
                </a:lnTo>
                <a:lnTo>
                  <a:pt x="7794" y="9790"/>
                </a:lnTo>
                <a:lnTo>
                  <a:pt x="7797" y="9839"/>
                </a:lnTo>
                <a:lnTo>
                  <a:pt x="7799" y="9898"/>
                </a:lnTo>
                <a:lnTo>
                  <a:pt x="7800" y="9963"/>
                </a:lnTo>
                <a:lnTo>
                  <a:pt x="7800" y="10029"/>
                </a:lnTo>
                <a:lnTo>
                  <a:pt x="7799" y="10061"/>
                </a:lnTo>
                <a:lnTo>
                  <a:pt x="7797" y="10092"/>
                </a:lnTo>
                <a:lnTo>
                  <a:pt x="7794" y="10119"/>
                </a:lnTo>
                <a:lnTo>
                  <a:pt x="7791" y="10145"/>
                </a:lnTo>
                <a:lnTo>
                  <a:pt x="7780" y="10434"/>
                </a:lnTo>
                <a:lnTo>
                  <a:pt x="7770" y="10738"/>
                </a:lnTo>
                <a:lnTo>
                  <a:pt x="7762" y="11095"/>
                </a:lnTo>
                <a:lnTo>
                  <a:pt x="7757" y="11282"/>
                </a:lnTo>
                <a:lnTo>
                  <a:pt x="7754" y="11466"/>
                </a:lnTo>
                <a:lnTo>
                  <a:pt x="7753" y="11646"/>
                </a:lnTo>
                <a:lnTo>
                  <a:pt x="7752" y="11814"/>
                </a:lnTo>
                <a:lnTo>
                  <a:pt x="7754" y="11965"/>
                </a:lnTo>
                <a:lnTo>
                  <a:pt x="7755" y="12034"/>
                </a:lnTo>
                <a:lnTo>
                  <a:pt x="7757" y="12097"/>
                </a:lnTo>
                <a:lnTo>
                  <a:pt x="7759" y="12154"/>
                </a:lnTo>
                <a:lnTo>
                  <a:pt x="7763" y="12203"/>
                </a:lnTo>
                <a:lnTo>
                  <a:pt x="7767" y="12245"/>
                </a:lnTo>
                <a:lnTo>
                  <a:pt x="7771" y="12278"/>
                </a:lnTo>
                <a:lnTo>
                  <a:pt x="7777" y="12333"/>
                </a:lnTo>
                <a:lnTo>
                  <a:pt x="7788" y="12460"/>
                </a:lnTo>
                <a:lnTo>
                  <a:pt x="7793" y="12535"/>
                </a:lnTo>
                <a:lnTo>
                  <a:pt x="7799" y="12608"/>
                </a:lnTo>
                <a:lnTo>
                  <a:pt x="7801" y="12672"/>
                </a:lnTo>
                <a:lnTo>
                  <a:pt x="7801" y="12699"/>
                </a:lnTo>
                <a:lnTo>
                  <a:pt x="7801" y="12722"/>
                </a:lnTo>
                <a:lnTo>
                  <a:pt x="7793" y="12757"/>
                </a:lnTo>
                <a:lnTo>
                  <a:pt x="7787" y="12793"/>
                </a:lnTo>
                <a:lnTo>
                  <a:pt x="7780" y="12837"/>
                </a:lnTo>
                <a:lnTo>
                  <a:pt x="7778" y="12858"/>
                </a:lnTo>
                <a:lnTo>
                  <a:pt x="7776" y="12881"/>
                </a:lnTo>
                <a:lnTo>
                  <a:pt x="7776" y="12903"/>
                </a:lnTo>
                <a:lnTo>
                  <a:pt x="7776" y="12923"/>
                </a:lnTo>
                <a:lnTo>
                  <a:pt x="7778" y="12941"/>
                </a:lnTo>
                <a:lnTo>
                  <a:pt x="7782" y="12958"/>
                </a:lnTo>
                <a:lnTo>
                  <a:pt x="7785" y="12964"/>
                </a:lnTo>
                <a:lnTo>
                  <a:pt x="7788" y="12971"/>
                </a:lnTo>
                <a:lnTo>
                  <a:pt x="7792" y="12976"/>
                </a:lnTo>
                <a:lnTo>
                  <a:pt x="7797" y="12979"/>
                </a:lnTo>
                <a:lnTo>
                  <a:pt x="7799" y="12988"/>
                </a:lnTo>
                <a:lnTo>
                  <a:pt x="7801" y="12998"/>
                </a:lnTo>
                <a:lnTo>
                  <a:pt x="7804" y="13011"/>
                </a:lnTo>
                <a:lnTo>
                  <a:pt x="7805" y="13026"/>
                </a:lnTo>
                <a:lnTo>
                  <a:pt x="7806" y="13044"/>
                </a:lnTo>
                <a:lnTo>
                  <a:pt x="7805" y="13062"/>
                </a:lnTo>
                <a:lnTo>
                  <a:pt x="7803" y="13072"/>
                </a:lnTo>
                <a:lnTo>
                  <a:pt x="7801" y="13082"/>
                </a:lnTo>
                <a:lnTo>
                  <a:pt x="7800" y="13085"/>
                </a:lnTo>
                <a:lnTo>
                  <a:pt x="7797" y="13093"/>
                </a:lnTo>
                <a:lnTo>
                  <a:pt x="7794" y="13104"/>
                </a:lnTo>
                <a:lnTo>
                  <a:pt x="7793" y="13110"/>
                </a:lnTo>
                <a:lnTo>
                  <a:pt x="7793" y="13116"/>
                </a:lnTo>
                <a:lnTo>
                  <a:pt x="7794" y="13122"/>
                </a:lnTo>
                <a:lnTo>
                  <a:pt x="7797" y="13129"/>
                </a:lnTo>
                <a:lnTo>
                  <a:pt x="7800" y="13134"/>
                </a:lnTo>
                <a:lnTo>
                  <a:pt x="7805" y="13140"/>
                </a:lnTo>
                <a:lnTo>
                  <a:pt x="7812" y="13144"/>
                </a:lnTo>
                <a:lnTo>
                  <a:pt x="7821" y="13147"/>
                </a:lnTo>
                <a:lnTo>
                  <a:pt x="7831" y="13150"/>
                </a:lnTo>
                <a:lnTo>
                  <a:pt x="7844" y="13151"/>
                </a:lnTo>
                <a:lnTo>
                  <a:pt x="7860" y="13156"/>
                </a:lnTo>
                <a:lnTo>
                  <a:pt x="7902" y="13169"/>
                </a:lnTo>
                <a:lnTo>
                  <a:pt x="7894" y="13530"/>
                </a:lnTo>
                <a:lnTo>
                  <a:pt x="7896" y="13535"/>
                </a:lnTo>
                <a:lnTo>
                  <a:pt x="7898" y="13540"/>
                </a:lnTo>
                <a:lnTo>
                  <a:pt x="7902" y="13545"/>
                </a:lnTo>
                <a:lnTo>
                  <a:pt x="7907" y="13550"/>
                </a:lnTo>
                <a:lnTo>
                  <a:pt x="7914" y="13555"/>
                </a:lnTo>
                <a:lnTo>
                  <a:pt x="7922" y="13558"/>
                </a:lnTo>
                <a:lnTo>
                  <a:pt x="7927" y="13560"/>
                </a:lnTo>
                <a:lnTo>
                  <a:pt x="7933" y="13560"/>
                </a:lnTo>
                <a:lnTo>
                  <a:pt x="8093" y="13557"/>
                </a:lnTo>
                <a:lnTo>
                  <a:pt x="8220" y="13557"/>
                </a:lnTo>
                <a:lnTo>
                  <a:pt x="8273" y="13558"/>
                </a:lnTo>
                <a:lnTo>
                  <a:pt x="8312" y="13560"/>
                </a:lnTo>
                <a:lnTo>
                  <a:pt x="8337" y="13558"/>
                </a:lnTo>
                <a:lnTo>
                  <a:pt x="8393" y="13555"/>
                </a:lnTo>
                <a:lnTo>
                  <a:pt x="8423" y="13553"/>
                </a:lnTo>
                <a:lnTo>
                  <a:pt x="8448" y="13549"/>
                </a:lnTo>
                <a:lnTo>
                  <a:pt x="8458" y="13548"/>
                </a:lnTo>
                <a:lnTo>
                  <a:pt x="8466" y="13545"/>
                </a:lnTo>
                <a:lnTo>
                  <a:pt x="8472" y="13542"/>
                </a:lnTo>
                <a:lnTo>
                  <a:pt x="8473" y="13541"/>
                </a:lnTo>
                <a:lnTo>
                  <a:pt x="8473" y="13540"/>
                </a:lnTo>
                <a:lnTo>
                  <a:pt x="8473" y="13471"/>
                </a:lnTo>
                <a:lnTo>
                  <a:pt x="8472" y="13469"/>
                </a:lnTo>
                <a:lnTo>
                  <a:pt x="8472" y="13467"/>
                </a:lnTo>
                <a:lnTo>
                  <a:pt x="8472" y="13463"/>
                </a:lnTo>
                <a:lnTo>
                  <a:pt x="8473" y="13458"/>
                </a:lnTo>
                <a:lnTo>
                  <a:pt x="8476" y="13453"/>
                </a:lnTo>
                <a:lnTo>
                  <a:pt x="8482" y="13447"/>
                </a:lnTo>
                <a:lnTo>
                  <a:pt x="8491" y="13442"/>
                </a:lnTo>
                <a:lnTo>
                  <a:pt x="8504" y="13436"/>
                </a:lnTo>
                <a:lnTo>
                  <a:pt x="8522" y="13431"/>
                </a:lnTo>
                <a:lnTo>
                  <a:pt x="8544" y="13425"/>
                </a:lnTo>
                <a:lnTo>
                  <a:pt x="8572" y="13420"/>
                </a:lnTo>
                <a:lnTo>
                  <a:pt x="8606" y="13416"/>
                </a:lnTo>
                <a:lnTo>
                  <a:pt x="8646" y="13412"/>
                </a:lnTo>
                <a:lnTo>
                  <a:pt x="8695" y="13410"/>
                </a:lnTo>
                <a:lnTo>
                  <a:pt x="8751" y="13408"/>
                </a:lnTo>
                <a:lnTo>
                  <a:pt x="8761" y="13407"/>
                </a:lnTo>
                <a:lnTo>
                  <a:pt x="8787" y="13400"/>
                </a:lnTo>
                <a:lnTo>
                  <a:pt x="8805" y="13395"/>
                </a:lnTo>
                <a:lnTo>
                  <a:pt x="8826" y="13388"/>
                </a:lnTo>
                <a:lnTo>
                  <a:pt x="8849" y="13380"/>
                </a:lnTo>
                <a:lnTo>
                  <a:pt x="8873" y="13370"/>
                </a:lnTo>
                <a:lnTo>
                  <a:pt x="8898" y="13358"/>
                </a:lnTo>
                <a:lnTo>
                  <a:pt x="8924" y="13344"/>
                </a:lnTo>
                <a:lnTo>
                  <a:pt x="8950" y="13328"/>
                </a:lnTo>
                <a:lnTo>
                  <a:pt x="8974" y="13310"/>
                </a:lnTo>
                <a:lnTo>
                  <a:pt x="8987" y="13300"/>
                </a:lnTo>
                <a:lnTo>
                  <a:pt x="8998" y="13289"/>
                </a:lnTo>
                <a:lnTo>
                  <a:pt x="9010" y="13278"/>
                </a:lnTo>
                <a:lnTo>
                  <a:pt x="9021" y="13266"/>
                </a:lnTo>
                <a:lnTo>
                  <a:pt x="9031" y="13254"/>
                </a:lnTo>
                <a:lnTo>
                  <a:pt x="9041" y="13241"/>
                </a:lnTo>
                <a:lnTo>
                  <a:pt x="9050" y="13228"/>
                </a:lnTo>
                <a:lnTo>
                  <a:pt x="9057" y="13214"/>
                </a:lnTo>
                <a:lnTo>
                  <a:pt x="9058" y="13208"/>
                </a:lnTo>
                <a:lnTo>
                  <a:pt x="9060" y="13193"/>
                </a:lnTo>
                <a:lnTo>
                  <a:pt x="9062" y="13172"/>
                </a:lnTo>
                <a:lnTo>
                  <a:pt x="9062" y="13160"/>
                </a:lnTo>
                <a:lnTo>
                  <a:pt x="9060" y="13147"/>
                </a:lnTo>
                <a:lnTo>
                  <a:pt x="9057" y="13135"/>
                </a:lnTo>
                <a:lnTo>
                  <a:pt x="9054" y="13123"/>
                </a:lnTo>
                <a:lnTo>
                  <a:pt x="9048" y="13113"/>
                </a:lnTo>
                <a:lnTo>
                  <a:pt x="9041" y="13103"/>
                </a:lnTo>
                <a:lnTo>
                  <a:pt x="9036" y="13098"/>
                </a:lnTo>
                <a:lnTo>
                  <a:pt x="9032" y="13094"/>
                </a:lnTo>
                <a:lnTo>
                  <a:pt x="9027" y="13091"/>
                </a:lnTo>
                <a:lnTo>
                  <a:pt x="9020" y="13087"/>
                </a:lnTo>
                <a:lnTo>
                  <a:pt x="9014" y="13085"/>
                </a:lnTo>
                <a:lnTo>
                  <a:pt x="9006" y="13084"/>
                </a:lnTo>
                <a:lnTo>
                  <a:pt x="8998" y="13082"/>
                </a:lnTo>
                <a:lnTo>
                  <a:pt x="8990" y="13082"/>
                </a:lnTo>
                <a:lnTo>
                  <a:pt x="8980" y="13081"/>
                </a:lnTo>
                <a:lnTo>
                  <a:pt x="8956" y="13079"/>
                </a:lnTo>
                <a:lnTo>
                  <a:pt x="8941" y="13078"/>
                </a:lnTo>
                <a:lnTo>
                  <a:pt x="8924" y="13078"/>
                </a:lnTo>
                <a:lnTo>
                  <a:pt x="8908" y="13080"/>
                </a:lnTo>
                <a:lnTo>
                  <a:pt x="8891" y="13082"/>
                </a:lnTo>
                <a:lnTo>
                  <a:pt x="8884" y="13084"/>
                </a:lnTo>
                <a:lnTo>
                  <a:pt x="8863" y="13089"/>
                </a:lnTo>
                <a:lnTo>
                  <a:pt x="8848" y="13091"/>
                </a:lnTo>
                <a:lnTo>
                  <a:pt x="8830" y="13093"/>
                </a:lnTo>
                <a:lnTo>
                  <a:pt x="8812" y="13095"/>
                </a:lnTo>
                <a:lnTo>
                  <a:pt x="8792" y="13095"/>
                </a:lnTo>
                <a:lnTo>
                  <a:pt x="8802" y="13087"/>
                </a:lnTo>
                <a:lnTo>
                  <a:pt x="8812" y="13079"/>
                </a:lnTo>
                <a:lnTo>
                  <a:pt x="8822" y="13069"/>
                </a:lnTo>
                <a:lnTo>
                  <a:pt x="8829" y="13059"/>
                </a:lnTo>
                <a:lnTo>
                  <a:pt x="8836" y="13047"/>
                </a:lnTo>
                <a:lnTo>
                  <a:pt x="8841" y="13034"/>
                </a:lnTo>
                <a:lnTo>
                  <a:pt x="8846" y="13020"/>
                </a:lnTo>
                <a:lnTo>
                  <a:pt x="8848" y="13005"/>
                </a:lnTo>
                <a:lnTo>
                  <a:pt x="8849" y="12930"/>
                </a:lnTo>
                <a:lnTo>
                  <a:pt x="8850" y="12842"/>
                </a:lnTo>
                <a:lnTo>
                  <a:pt x="8853" y="12722"/>
                </a:lnTo>
                <a:lnTo>
                  <a:pt x="8858" y="12709"/>
                </a:lnTo>
                <a:lnTo>
                  <a:pt x="8870" y="12673"/>
                </a:lnTo>
                <a:lnTo>
                  <a:pt x="8887" y="12620"/>
                </a:lnTo>
                <a:lnTo>
                  <a:pt x="8896" y="12587"/>
                </a:lnTo>
                <a:lnTo>
                  <a:pt x="8905" y="12551"/>
                </a:lnTo>
                <a:lnTo>
                  <a:pt x="8913" y="12513"/>
                </a:lnTo>
                <a:lnTo>
                  <a:pt x="8921" y="12472"/>
                </a:lnTo>
                <a:lnTo>
                  <a:pt x="8929" y="12431"/>
                </a:lnTo>
                <a:lnTo>
                  <a:pt x="8933" y="12388"/>
                </a:lnTo>
                <a:lnTo>
                  <a:pt x="8936" y="12346"/>
                </a:lnTo>
                <a:lnTo>
                  <a:pt x="8937" y="12303"/>
                </a:lnTo>
                <a:lnTo>
                  <a:pt x="8937" y="12282"/>
                </a:lnTo>
                <a:lnTo>
                  <a:pt x="8936" y="12261"/>
                </a:lnTo>
                <a:lnTo>
                  <a:pt x="8934" y="12240"/>
                </a:lnTo>
                <a:lnTo>
                  <a:pt x="8931" y="12221"/>
                </a:lnTo>
                <a:lnTo>
                  <a:pt x="8905" y="12014"/>
                </a:lnTo>
                <a:lnTo>
                  <a:pt x="8877" y="11801"/>
                </a:lnTo>
                <a:lnTo>
                  <a:pt x="8846" y="11551"/>
                </a:lnTo>
                <a:lnTo>
                  <a:pt x="8814" y="11293"/>
                </a:lnTo>
                <a:lnTo>
                  <a:pt x="8787" y="11055"/>
                </a:lnTo>
                <a:lnTo>
                  <a:pt x="8776" y="10952"/>
                </a:lnTo>
                <a:lnTo>
                  <a:pt x="8768" y="10866"/>
                </a:lnTo>
                <a:lnTo>
                  <a:pt x="8763" y="10799"/>
                </a:lnTo>
                <a:lnTo>
                  <a:pt x="8761" y="10774"/>
                </a:lnTo>
                <a:lnTo>
                  <a:pt x="8761" y="10754"/>
                </a:lnTo>
                <a:lnTo>
                  <a:pt x="8761" y="10668"/>
                </a:lnTo>
                <a:lnTo>
                  <a:pt x="8761" y="10577"/>
                </a:lnTo>
                <a:lnTo>
                  <a:pt x="8759" y="10469"/>
                </a:lnTo>
                <a:lnTo>
                  <a:pt x="8758" y="10357"/>
                </a:lnTo>
                <a:lnTo>
                  <a:pt x="8754" y="10250"/>
                </a:lnTo>
                <a:lnTo>
                  <a:pt x="8752" y="10203"/>
                </a:lnTo>
                <a:lnTo>
                  <a:pt x="8749" y="10162"/>
                </a:lnTo>
                <a:lnTo>
                  <a:pt x="8745" y="10127"/>
                </a:lnTo>
                <a:lnTo>
                  <a:pt x="8741" y="10101"/>
                </a:lnTo>
                <a:lnTo>
                  <a:pt x="8734" y="10046"/>
                </a:lnTo>
                <a:lnTo>
                  <a:pt x="8728" y="9987"/>
                </a:lnTo>
                <a:lnTo>
                  <a:pt x="8720" y="9918"/>
                </a:lnTo>
                <a:lnTo>
                  <a:pt x="8714" y="9843"/>
                </a:lnTo>
                <a:lnTo>
                  <a:pt x="8708" y="9772"/>
                </a:lnTo>
                <a:lnTo>
                  <a:pt x="8706" y="9740"/>
                </a:lnTo>
                <a:lnTo>
                  <a:pt x="8706" y="9711"/>
                </a:lnTo>
                <a:lnTo>
                  <a:pt x="8706" y="9687"/>
                </a:lnTo>
                <a:lnTo>
                  <a:pt x="8707" y="9668"/>
                </a:lnTo>
                <a:lnTo>
                  <a:pt x="8710" y="9638"/>
                </a:lnTo>
                <a:lnTo>
                  <a:pt x="8716" y="9565"/>
                </a:lnTo>
                <a:lnTo>
                  <a:pt x="8719" y="9518"/>
                </a:lnTo>
                <a:lnTo>
                  <a:pt x="8721" y="9468"/>
                </a:lnTo>
                <a:lnTo>
                  <a:pt x="8722" y="9418"/>
                </a:lnTo>
                <a:lnTo>
                  <a:pt x="8721" y="9370"/>
                </a:lnTo>
                <a:lnTo>
                  <a:pt x="8725" y="9285"/>
                </a:lnTo>
                <a:lnTo>
                  <a:pt x="8730" y="9193"/>
                </a:lnTo>
                <a:lnTo>
                  <a:pt x="8739" y="9084"/>
                </a:lnTo>
                <a:lnTo>
                  <a:pt x="8743" y="9026"/>
                </a:lnTo>
                <a:lnTo>
                  <a:pt x="8750" y="8968"/>
                </a:lnTo>
                <a:lnTo>
                  <a:pt x="8756" y="8910"/>
                </a:lnTo>
                <a:lnTo>
                  <a:pt x="8764" y="8854"/>
                </a:lnTo>
                <a:lnTo>
                  <a:pt x="8773" y="8802"/>
                </a:lnTo>
                <a:lnTo>
                  <a:pt x="8782" y="8755"/>
                </a:lnTo>
                <a:lnTo>
                  <a:pt x="8788" y="8734"/>
                </a:lnTo>
                <a:lnTo>
                  <a:pt x="8793" y="8715"/>
                </a:lnTo>
                <a:lnTo>
                  <a:pt x="8800" y="8696"/>
                </a:lnTo>
                <a:lnTo>
                  <a:pt x="8805" y="8681"/>
                </a:lnTo>
                <a:lnTo>
                  <a:pt x="8821" y="8698"/>
                </a:lnTo>
                <a:lnTo>
                  <a:pt x="8836" y="8716"/>
                </a:lnTo>
                <a:lnTo>
                  <a:pt x="8854" y="8733"/>
                </a:lnTo>
                <a:lnTo>
                  <a:pt x="8874" y="8751"/>
                </a:lnTo>
                <a:lnTo>
                  <a:pt x="8895" y="8768"/>
                </a:lnTo>
                <a:lnTo>
                  <a:pt x="8917" y="8785"/>
                </a:lnTo>
                <a:lnTo>
                  <a:pt x="8939" y="8802"/>
                </a:lnTo>
                <a:lnTo>
                  <a:pt x="8963" y="8819"/>
                </a:lnTo>
                <a:lnTo>
                  <a:pt x="9014" y="8852"/>
                </a:lnTo>
                <a:lnTo>
                  <a:pt x="9066" y="8884"/>
                </a:lnTo>
                <a:lnTo>
                  <a:pt x="9118" y="8913"/>
                </a:lnTo>
                <a:lnTo>
                  <a:pt x="9171" y="8942"/>
                </a:lnTo>
                <a:lnTo>
                  <a:pt x="9222" y="8968"/>
                </a:lnTo>
                <a:lnTo>
                  <a:pt x="9269" y="8992"/>
                </a:lnTo>
                <a:lnTo>
                  <a:pt x="9351" y="9030"/>
                </a:lnTo>
                <a:lnTo>
                  <a:pt x="9407" y="9055"/>
                </a:lnTo>
                <a:lnTo>
                  <a:pt x="9428" y="9064"/>
                </a:lnTo>
                <a:lnTo>
                  <a:pt x="9445" y="9070"/>
                </a:lnTo>
                <a:lnTo>
                  <a:pt x="9465" y="9080"/>
                </a:lnTo>
                <a:lnTo>
                  <a:pt x="9485" y="9091"/>
                </a:lnTo>
                <a:lnTo>
                  <a:pt x="9505" y="9103"/>
                </a:lnTo>
                <a:lnTo>
                  <a:pt x="9525" y="9117"/>
                </a:lnTo>
                <a:lnTo>
                  <a:pt x="9546" y="9132"/>
                </a:lnTo>
                <a:lnTo>
                  <a:pt x="9584" y="9162"/>
                </a:lnTo>
                <a:lnTo>
                  <a:pt x="9619" y="9191"/>
                </a:lnTo>
                <a:lnTo>
                  <a:pt x="9646" y="9215"/>
                </a:lnTo>
                <a:lnTo>
                  <a:pt x="9671" y="9239"/>
                </a:lnTo>
                <a:lnTo>
                  <a:pt x="9681" y="9245"/>
                </a:lnTo>
                <a:lnTo>
                  <a:pt x="9690" y="9250"/>
                </a:lnTo>
                <a:lnTo>
                  <a:pt x="9697" y="9253"/>
                </a:lnTo>
                <a:lnTo>
                  <a:pt x="9706" y="9255"/>
                </a:lnTo>
                <a:lnTo>
                  <a:pt x="9714" y="9256"/>
                </a:lnTo>
                <a:lnTo>
                  <a:pt x="9720" y="9255"/>
                </a:lnTo>
                <a:lnTo>
                  <a:pt x="9728" y="9253"/>
                </a:lnTo>
                <a:lnTo>
                  <a:pt x="9733" y="9251"/>
                </a:lnTo>
                <a:lnTo>
                  <a:pt x="9744" y="9246"/>
                </a:lnTo>
                <a:lnTo>
                  <a:pt x="9752" y="9240"/>
                </a:lnTo>
                <a:lnTo>
                  <a:pt x="9760" y="9234"/>
                </a:lnTo>
                <a:lnTo>
                  <a:pt x="9765" y="9217"/>
                </a:lnTo>
                <a:lnTo>
                  <a:pt x="9770" y="9198"/>
                </a:lnTo>
                <a:lnTo>
                  <a:pt x="9775" y="9175"/>
                </a:lnTo>
                <a:lnTo>
                  <a:pt x="9777" y="9151"/>
                </a:lnTo>
                <a:lnTo>
                  <a:pt x="9779" y="9125"/>
                </a:lnTo>
                <a:lnTo>
                  <a:pt x="9779" y="9096"/>
                </a:lnTo>
                <a:lnTo>
                  <a:pt x="9779" y="9066"/>
                </a:lnTo>
                <a:lnTo>
                  <a:pt x="9778" y="9034"/>
                </a:lnTo>
                <a:lnTo>
                  <a:pt x="9775" y="8968"/>
                </a:lnTo>
                <a:lnTo>
                  <a:pt x="9768" y="8897"/>
                </a:lnTo>
                <a:lnTo>
                  <a:pt x="9760" y="8825"/>
                </a:lnTo>
                <a:lnTo>
                  <a:pt x="9750" y="8753"/>
                </a:lnTo>
                <a:lnTo>
                  <a:pt x="9739" y="8682"/>
                </a:lnTo>
                <a:lnTo>
                  <a:pt x="9727" y="8614"/>
                </a:lnTo>
                <a:lnTo>
                  <a:pt x="9706" y="8496"/>
                </a:lnTo>
                <a:lnTo>
                  <a:pt x="9689" y="8408"/>
                </a:lnTo>
                <a:lnTo>
                  <a:pt x="9681" y="8367"/>
                </a:lnTo>
                <a:lnTo>
                  <a:pt x="9679" y="8357"/>
                </a:lnTo>
                <a:lnTo>
                  <a:pt x="9672" y="8344"/>
                </a:lnTo>
                <a:lnTo>
                  <a:pt x="9654" y="8304"/>
                </a:lnTo>
                <a:lnTo>
                  <a:pt x="9626" y="8250"/>
                </a:lnTo>
                <a:lnTo>
                  <a:pt x="9612" y="8219"/>
                </a:lnTo>
                <a:lnTo>
                  <a:pt x="9597" y="8185"/>
                </a:lnTo>
                <a:lnTo>
                  <a:pt x="9582" y="8148"/>
                </a:lnTo>
                <a:lnTo>
                  <a:pt x="9568" y="8108"/>
                </a:lnTo>
                <a:lnTo>
                  <a:pt x="9555" y="8067"/>
                </a:lnTo>
                <a:lnTo>
                  <a:pt x="9543" y="8025"/>
                </a:lnTo>
                <a:lnTo>
                  <a:pt x="9533" y="7980"/>
                </a:lnTo>
                <a:lnTo>
                  <a:pt x="9529" y="7958"/>
                </a:lnTo>
                <a:lnTo>
                  <a:pt x="9526" y="7935"/>
                </a:lnTo>
                <a:lnTo>
                  <a:pt x="9523" y="7911"/>
                </a:lnTo>
                <a:lnTo>
                  <a:pt x="9522" y="7888"/>
                </a:lnTo>
                <a:lnTo>
                  <a:pt x="9521" y="7864"/>
                </a:lnTo>
                <a:lnTo>
                  <a:pt x="9521" y="7841"/>
                </a:lnTo>
                <a:lnTo>
                  <a:pt x="9521" y="7797"/>
                </a:lnTo>
                <a:lnTo>
                  <a:pt x="9519" y="7758"/>
                </a:lnTo>
                <a:lnTo>
                  <a:pt x="9515" y="7725"/>
                </a:lnTo>
                <a:lnTo>
                  <a:pt x="9510" y="7696"/>
                </a:lnTo>
                <a:lnTo>
                  <a:pt x="9504" y="7672"/>
                </a:lnTo>
                <a:lnTo>
                  <a:pt x="9497" y="7652"/>
                </a:lnTo>
                <a:lnTo>
                  <a:pt x="9489" y="7634"/>
                </a:lnTo>
                <a:lnTo>
                  <a:pt x="9481" y="7619"/>
                </a:lnTo>
                <a:lnTo>
                  <a:pt x="9473" y="7606"/>
                </a:lnTo>
                <a:lnTo>
                  <a:pt x="9465" y="7594"/>
                </a:lnTo>
                <a:lnTo>
                  <a:pt x="9449" y="7571"/>
                </a:lnTo>
                <a:lnTo>
                  <a:pt x="9442" y="7559"/>
                </a:lnTo>
                <a:lnTo>
                  <a:pt x="9437" y="7546"/>
                </a:lnTo>
                <a:lnTo>
                  <a:pt x="9431" y="7532"/>
                </a:lnTo>
                <a:lnTo>
                  <a:pt x="9428" y="7514"/>
                </a:lnTo>
                <a:lnTo>
                  <a:pt x="9424" y="7489"/>
                </a:lnTo>
                <a:lnTo>
                  <a:pt x="9415" y="7450"/>
                </a:lnTo>
                <a:lnTo>
                  <a:pt x="9389" y="7339"/>
                </a:lnTo>
                <a:lnTo>
                  <a:pt x="9355" y="7198"/>
                </a:lnTo>
                <a:lnTo>
                  <a:pt x="9316" y="7043"/>
                </a:lnTo>
                <a:lnTo>
                  <a:pt x="9276" y="6889"/>
                </a:lnTo>
                <a:lnTo>
                  <a:pt x="9239" y="6755"/>
                </a:lnTo>
                <a:lnTo>
                  <a:pt x="9223" y="6700"/>
                </a:lnTo>
                <a:lnTo>
                  <a:pt x="9209" y="6654"/>
                </a:lnTo>
                <a:lnTo>
                  <a:pt x="9197" y="6622"/>
                </a:lnTo>
                <a:lnTo>
                  <a:pt x="9192" y="6611"/>
                </a:lnTo>
                <a:lnTo>
                  <a:pt x="9189" y="6604"/>
                </a:lnTo>
                <a:lnTo>
                  <a:pt x="9174" y="6579"/>
                </a:lnTo>
                <a:lnTo>
                  <a:pt x="9154" y="6544"/>
                </a:lnTo>
                <a:lnTo>
                  <a:pt x="9132" y="6502"/>
                </a:lnTo>
                <a:lnTo>
                  <a:pt x="9110" y="6454"/>
                </a:lnTo>
                <a:lnTo>
                  <a:pt x="9099" y="6428"/>
                </a:lnTo>
                <a:lnTo>
                  <a:pt x="9088" y="6402"/>
                </a:lnTo>
                <a:lnTo>
                  <a:pt x="9078" y="6375"/>
                </a:lnTo>
                <a:lnTo>
                  <a:pt x="9069" y="6347"/>
                </a:lnTo>
                <a:lnTo>
                  <a:pt x="9062" y="6320"/>
                </a:lnTo>
                <a:lnTo>
                  <a:pt x="9055" y="6293"/>
                </a:lnTo>
                <a:lnTo>
                  <a:pt x="9051" y="6266"/>
                </a:lnTo>
                <a:lnTo>
                  <a:pt x="9047" y="6238"/>
                </a:lnTo>
                <a:lnTo>
                  <a:pt x="9045" y="6211"/>
                </a:lnTo>
                <a:lnTo>
                  <a:pt x="9042" y="6181"/>
                </a:lnTo>
                <a:lnTo>
                  <a:pt x="9038" y="6150"/>
                </a:lnTo>
                <a:lnTo>
                  <a:pt x="9032" y="6117"/>
                </a:lnTo>
                <a:lnTo>
                  <a:pt x="9019" y="6052"/>
                </a:lnTo>
                <a:lnTo>
                  <a:pt x="9005" y="5989"/>
                </a:lnTo>
                <a:lnTo>
                  <a:pt x="8992" y="5932"/>
                </a:lnTo>
                <a:lnTo>
                  <a:pt x="8981" y="5886"/>
                </a:lnTo>
                <a:lnTo>
                  <a:pt x="8970" y="5844"/>
                </a:lnTo>
                <a:lnTo>
                  <a:pt x="8957" y="5826"/>
                </a:lnTo>
                <a:lnTo>
                  <a:pt x="8945" y="5804"/>
                </a:lnTo>
                <a:lnTo>
                  <a:pt x="8931" y="5778"/>
                </a:lnTo>
                <a:lnTo>
                  <a:pt x="8923" y="5763"/>
                </a:lnTo>
                <a:lnTo>
                  <a:pt x="8917" y="5747"/>
                </a:lnTo>
                <a:lnTo>
                  <a:pt x="8911" y="5730"/>
                </a:lnTo>
                <a:lnTo>
                  <a:pt x="8907" y="5713"/>
                </a:lnTo>
                <a:lnTo>
                  <a:pt x="8902" y="5694"/>
                </a:lnTo>
                <a:lnTo>
                  <a:pt x="8900" y="5676"/>
                </a:lnTo>
                <a:lnTo>
                  <a:pt x="8900" y="5657"/>
                </a:lnTo>
                <a:lnTo>
                  <a:pt x="8901" y="5640"/>
                </a:lnTo>
                <a:lnTo>
                  <a:pt x="8906" y="5605"/>
                </a:lnTo>
                <a:lnTo>
                  <a:pt x="8907" y="5575"/>
                </a:lnTo>
                <a:lnTo>
                  <a:pt x="8907" y="5550"/>
                </a:lnTo>
                <a:lnTo>
                  <a:pt x="8905" y="5530"/>
                </a:lnTo>
                <a:lnTo>
                  <a:pt x="8902" y="5513"/>
                </a:lnTo>
                <a:lnTo>
                  <a:pt x="8900" y="5502"/>
                </a:lnTo>
                <a:lnTo>
                  <a:pt x="8897" y="5494"/>
                </a:lnTo>
                <a:lnTo>
                  <a:pt x="8885" y="5486"/>
                </a:lnTo>
                <a:lnTo>
                  <a:pt x="8873" y="5479"/>
                </a:lnTo>
                <a:lnTo>
                  <a:pt x="8859" y="5474"/>
                </a:lnTo>
                <a:lnTo>
                  <a:pt x="8843" y="5469"/>
                </a:lnTo>
                <a:lnTo>
                  <a:pt x="8815" y="5386"/>
                </a:lnTo>
                <a:lnTo>
                  <a:pt x="8800" y="5345"/>
                </a:lnTo>
                <a:lnTo>
                  <a:pt x="8785" y="5306"/>
                </a:lnTo>
                <a:lnTo>
                  <a:pt x="8769" y="5271"/>
                </a:lnTo>
                <a:lnTo>
                  <a:pt x="8755" y="5241"/>
                </a:lnTo>
                <a:lnTo>
                  <a:pt x="8743" y="5217"/>
                </a:lnTo>
                <a:lnTo>
                  <a:pt x="8737" y="5208"/>
                </a:lnTo>
                <a:lnTo>
                  <a:pt x="8731" y="5201"/>
                </a:lnTo>
                <a:lnTo>
                  <a:pt x="8721" y="5188"/>
                </a:lnTo>
                <a:lnTo>
                  <a:pt x="8709" y="5171"/>
                </a:lnTo>
                <a:lnTo>
                  <a:pt x="8697" y="5149"/>
                </a:lnTo>
                <a:lnTo>
                  <a:pt x="8683" y="5124"/>
                </a:lnTo>
                <a:lnTo>
                  <a:pt x="8669" y="5097"/>
                </a:lnTo>
                <a:lnTo>
                  <a:pt x="8654" y="5066"/>
                </a:lnTo>
                <a:lnTo>
                  <a:pt x="8624" y="5002"/>
                </a:lnTo>
                <a:lnTo>
                  <a:pt x="8611" y="4968"/>
                </a:lnTo>
                <a:lnTo>
                  <a:pt x="8597" y="4934"/>
                </a:lnTo>
                <a:lnTo>
                  <a:pt x="8585" y="4903"/>
                </a:lnTo>
                <a:lnTo>
                  <a:pt x="8574" y="4871"/>
                </a:lnTo>
                <a:lnTo>
                  <a:pt x="8565" y="4842"/>
                </a:lnTo>
                <a:lnTo>
                  <a:pt x="8558" y="4815"/>
                </a:lnTo>
                <a:lnTo>
                  <a:pt x="8553" y="4792"/>
                </a:lnTo>
                <a:lnTo>
                  <a:pt x="8551" y="4773"/>
                </a:lnTo>
                <a:lnTo>
                  <a:pt x="8545" y="4661"/>
                </a:lnTo>
                <a:lnTo>
                  <a:pt x="8540" y="4583"/>
                </a:lnTo>
                <a:lnTo>
                  <a:pt x="8537" y="4501"/>
                </a:lnTo>
                <a:lnTo>
                  <a:pt x="8535" y="4420"/>
                </a:lnTo>
                <a:lnTo>
                  <a:pt x="8534" y="4346"/>
                </a:lnTo>
                <a:lnTo>
                  <a:pt x="8535" y="4315"/>
                </a:lnTo>
                <a:lnTo>
                  <a:pt x="8536" y="4288"/>
                </a:lnTo>
                <a:lnTo>
                  <a:pt x="8538" y="4267"/>
                </a:lnTo>
                <a:lnTo>
                  <a:pt x="8541" y="4252"/>
                </a:lnTo>
                <a:lnTo>
                  <a:pt x="8545" y="4237"/>
                </a:lnTo>
                <a:lnTo>
                  <a:pt x="8547" y="4218"/>
                </a:lnTo>
                <a:lnTo>
                  <a:pt x="8550" y="4194"/>
                </a:lnTo>
                <a:lnTo>
                  <a:pt x="8552" y="4167"/>
                </a:lnTo>
                <a:lnTo>
                  <a:pt x="8556" y="4100"/>
                </a:lnTo>
                <a:lnTo>
                  <a:pt x="8558" y="4025"/>
                </a:lnTo>
                <a:lnTo>
                  <a:pt x="8570" y="4051"/>
                </a:lnTo>
                <a:lnTo>
                  <a:pt x="8583" y="4080"/>
                </a:lnTo>
                <a:lnTo>
                  <a:pt x="8610" y="4146"/>
                </a:lnTo>
                <a:lnTo>
                  <a:pt x="8638" y="4218"/>
                </a:lnTo>
                <a:lnTo>
                  <a:pt x="8664" y="4289"/>
                </a:lnTo>
                <a:lnTo>
                  <a:pt x="8705" y="4406"/>
                </a:lnTo>
                <a:lnTo>
                  <a:pt x="8721" y="4456"/>
                </a:lnTo>
                <a:lnTo>
                  <a:pt x="8728" y="4494"/>
                </a:lnTo>
                <a:lnTo>
                  <a:pt x="8737" y="4534"/>
                </a:lnTo>
                <a:lnTo>
                  <a:pt x="8746" y="4574"/>
                </a:lnTo>
                <a:lnTo>
                  <a:pt x="8759" y="4615"/>
                </a:lnTo>
                <a:lnTo>
                  <a:pt x="8773" y="4656"/>
                </a:lnTo>
                <a:lnTo>
                  <a:pt x="8789" y="4699"/>
                </a:lnTo>
                <a:lnTo>
                  <a:pt x="8805" y="4741"/>
                </a:lnTo>
                <a:lnTo>
                  <a:pt x="8824" y="4783"/>
                </a:lnTo>
                <a:lnTo>
                  <a:pt x="8843" y="4825"/>
                </a:lnTo>
                <a:lnTo>
                  <a:pt x="8864" y="4868"/>
                </a:lnTo>
                <a:lnTo>
                  <a:pt x="8885" y="4909"/>
                </a:lnTo>
                <a:lnTo>
                  <a:pt x="8907" y="4951"/>
                </a:lnTo>
                <a:lnTo>
                  <a:pt x="8930" y="4992"/>
                </a:lnTo>
                <a:lnTo>
                  <a:pt x="8951" y="5031"/>
                </a:lnTo>
                <a:lnTo>
                  <a:pt x="8997" y="5109"/>
                </a:lnTo>
                <a:lnTo>
                  <a:pt x="9042" y="5182"/>
                </a:lnTo>
                <a:lnTo>
                  <a:pt x="9086" y="5248"/>
                </a:lnTo>
                <a:lnTo>
                  <a:pt x="9125" y="5308"/>
                </a:lnTo>
                <a:lnTo>
                  <a:pt x="9161" y="5359"/>
                </a:lnTo>
                <a:lnTo>
                  <a:pt x="9213" y="5433"/>
                </a:lnTo>
                <a:lnTo>
                  <a:pt x="9233" y="5459"/>
                </a:lnTo>
                <a:lnTo>
                  <a:pt x="9252" y="5483"/>
                </a:lnTo>
                <a:lnTo>
                  <a:pt x="9279" y="5519"/>
                </a:lnTo>
                <a:lnTo>
                  <a:pt x="9352" y="5619"/>
                </a:lnTo>
                <a:lnTo>
                  <a:pt x="9440" y="5744"/>
                </a:lnTo>
                <a:lnTo>
                  <a:pt x="9535" y="5881"/>
                </a:lnTo>
                <a:lnTo>
                  <a:pt x="9704" y="6126"/>
                </a:lnTo>
                <a:lnTo>
                  <a:pt x="9779" y="6234"/>
                </a:lnTo>
                <a:lnTo>
                  <a:pt x="9811" y="6278"/>
                </a:lnTo>
                <a:lnTo>
                  <a:pt x="9839" y="6319"/>
                </a:lnTo>
                <a:lnTo>
                  <a:pt x="9863" y="6356"/>
                </a:lnTo>
                <a:lnTo>
                  <a:pt x="9883" y="6391"/>
                </a:lnTo>
                <a:lnTo>
                  <a:pt x="9899" y="6423"/>
                </a:lnTo>
                <a:lnTo>
                  <a:pt x="9912" y="6452"/>
                </a:lnTo>
                <a:lnTo>
                  <a:pt x="9923" y="6477"/>
                </a:lnTo>
                <a:lnTo>
                  <a:pt x="9931" y="6500"/>
                </a:lnTo>
                <a:lnTo>
                  <a:pt x="9936" y="6521"/>
                </a:lnTo>
                <a:lnTo>
                  <a:pt x="9941" y="6537"/>
                </a:lnTo>
                <a:lnTo>
                  <a:pt x="9943" y="6552"/>
                </a:lnTo>
                <a:lnTo>
                  <a:pt x="9945" y="6563"/>
                </a:lnTo>
                <a:lnTo>
                  <a:pt x="9945" y="6580"/>
                </a:lnTo>
                <a:lnTo>
                  <a:pt x="9944" y="6584"/>
                </a:lnTo>
                <a:lnTo>
                  <a:pt x="9944" y="6600"/>
                </a:lnTo>
                <a:lnTo>
                  <a:pt x="9943" y="6617"/>
                </a:lnTo>
                <a:lnTo>
                  <a:pt x="9944" y="6633"/>
                </a:lnTo>
                <a:lnTo>
                  <a:pt x="9945" y="6649"/>
                </a:lnTo>
                <a:lnTo>
                  <a:pt x="9949" y="6682"/>
                </a:lnTo>
                <a:lnTo>
                  <a:pt x="9957" y="6716"/>
                </a:lnTo>
                <a:lnTo>
                  <a:pt x="9965" y="6748"/>
                </a:lnTo>
                <a:lnTo>
                  <a:pt x="9974" y="6779"/>
                </a:lnTo>
                <a:lnTo>
                  <a:pt x="9986" y="6810"/>
                </a:lnTo>
                <a:lnTo>
                  <a:pt x="9997" y="6838"/>
                </a:lnTo>
                <a:lnTo>
                  <a:pt x="10009" y="6864"/>
                </a:lnTo>
                <a:lnTo>
                  <a:pt x="10020" y="6889"/>
                </a:lnTo>
                <a:lnTo>
                  <a:pt x="10041" y="6929"/>
                </a:lnTo>
                <a:lnTo>
                  <a:pt x="10056" y="6955"/>
                </a:lnTo>
                <a:lnTo>
                  <a:pt x="10062" y="6965"/>
                </a:lnTo>
                <a:lnTo>
                  <a:pt x="10066" y="6973"/>
                </a:lnTo>
                <a:lnTo>
                  <a:pt x="10071" y="6983"/>
                </a:lnTo>
                <a:lnTo>
                  <a:pt x="10078" y="7005"/>
                </a:lnTo>
                <a:lnTo>
                  <a:pt x="10083" y="7026"/>
                </a:lnTo>
                <a:lnTo>
                  <a:pt x="10087" y="7045"/>
                </a:lnTo>
                <a:lnTo>
                  <a:pt x="10089" y="7064"/>
                </a:lnTo>
                <a:lnTo>
                  <a:pt x="10090" y="7078"/>
                </a:lnTo>
                <a:lnTo>
                  <a:pt x="10090" y="7091"/>
                </a:lnTo>
                <a:lnTo>
                  <a:pt x="10091" y="7100"/>
                </a:lnTo>
                <a:lnTo>
                  <a:pt x="10093" y="7112"/>
                </a:lnTo>
                <a:lnTo>
                  <a:pt x="10102" y="7141"/>
                </a:lnTo>
                <a:lnTo>
                  <a:pt x="10114" y="7176"/>
                </a:lnTo>
                <a:lnTo>
                  <a:pt x="10127" y="7212"/>
                </a:lnTo>
                <a:lnTo>
                  <a:pt x="10152" y="7278"/>
                </a:lnTo>
                <a:lnTo>
                  <a:pt x="10163" y="7305"/>
                </a:lnTo>
                <a:lnTo>
                  <a:pt x="10136" y="7316"/>
                </a:lnTo>
                <a:lnTo>
                  <a:pt x="10111" y="7326"/>
                </a:lnTo>
                <a:lnTo>
                  <a:pt x="10089" y="7335"/>
                </a:lnTo>
                <a:lnTo>
                  <a:pt x="10070" y="7344"/>
                </a:lnTo>
                <a:lnTo>
                  <a:pt x="10055" y="7354"/>
                </a:lnTo>
                <a:lnTo>
                  <a:pt x="10042" y="7363"/>
                </a:lnTo>
                <a:lnTo>
                  <a:pt x="10031" y="7371"/>
                </a:lnTo>
                <a:lnTo>
                  <a:pt x="10023" y="7379"/>
                </a:lnTo>
                <a:lnTo>
                  <a:pt x="10016" y="7387"/>
                </a:lnTo>
                <a:lnTo>
                  <a:pt x="10011" y="7392"/>
                </a:lnTo>
                <a:lnTo>
                  <a:pt x="10008" y="7399"/>
                </a:lnTo>
                <a:lnTo>
                  <a:pt x="10005" y="7403"/>
                </a:lnTo>
                <a:lnTo>
                  <a:pt x="10003" y="7410"/>
                </a:lnTo>
                <a:lnTo>
                  <a:pt x="10003" y="7413"/>
                </a:lnTo>
                <a:lnTo>
                  <a:pt x="10002" y="7420"/>
                </a:lnTo>
                <a:lnTo>
                  <a:pt x="10003" y="7428"/>
                </a:lnTo>
                <a:lnTo>
                  <a:pt x="10006" y="7435"/>
                </a:lnTo>
                <a:lnTo>
                  <a:pt x="10010" y="7441"/>
                </a:lnTo>
                <a:lnTo>
                  <a:pt x="10016" y="7447"/>
                </a:lnTo>
                <a:lnTo>
                  <a:pt x="10021" y="7452"/>
                </a:lnTo>
                <a:lnTo>
                  <a:pt x="10029" y="7456"/>
                </a:lnTo>
                <a:lnTo>
                  <a:pt x="10035" y="7461"/>
                </a:lnTo>
                <a:lnTo>
                  <a:pt x="10051" y="7467"/>
                </a:lnTo>
                <a:lnTo>
                  <a:pt x="10063" y="7472"/>
                </a:lnTo>
                <a:lnTo>
                  <a:pt x="10076" y="7476"/>
                </a:lnTo>
                <a:lnTo>
                  <a:pt x="10071" y="7505"/>
                </a:lnTo>
                <a:lnTo>
                  <a:pt x="10076" y="7511"/>
                </a:lnTo>
                <a:lnTo>
                  <a:pt x="10081" y="7517"/>
                </a:lnTo>
                <a:lnTo>
                  <a:pt x="10088" y="7522"/>
                </a:lnTo>
                <a:lnTo>
                  <a:pt x="10094" y="7526"/>
                </a:lnTo>
                <a:lnTo>
                  <a:pt x="10101" y="7529"/>
                </a:lnTo>
                <a:lnTo>
                  <a:pt x="10109" y="7532"/>
                </a:lnTo>
                <a:lnTo>
                  <a:pt x="10124" y="7536"/>
                </a:lnTo>
                <a:lnTo>
                  <a:pt x="10141" y="7537"/>
                </a:lnTo>
                <a:lnTo>
                  <a:pt x="10159" y="7537"/>
                </a:lnTo>
                <a:lnTo>
                  <a:pt x="10176" y="7535"/>
                </a:lnTo>
                <a:lnTo>
                  <a:pt x="10194" y="7533"/>
                </a:lnTo>
                <a:lnTo>
                  <a:pt x="10211" y="7528"/>
                </a:lnTo>
                <a:lnTo>
                  <a:pt x="10227" y="7524"/>
                </a:lnTo>
                <a:lnTo>
                  <a:pt x="10255" y="7515"/>
                </a:lnTo>
                <a:lnTo>
                  <a:pt x="10273" y="7508"/>
                </a:lnTo>
                <a:lnTo>
                  <a:pt x="10281" y="7505"/>
                </a:lnTo>
                <a:lnTo>
                  <a:pt x="10300" y="7501"/>
                </a:lnTo>
                <a:lnTo>
                  <a:pt x="10322" y="7495"/>
                </a:lnTo>
                <a:lnTo>
                  <a:pt x="10344" y="7487"/>
                </a:lnTo>
                <a:lnTo>
                  <a:pt x="10367" y="7478"/>
                </a:lnTo>
                <a:lnTo>
                  <a:pt x="10390" y="7468"/>
                </a:lnTo>
                <a:lnTo>
                  <a:pt x="10413" y="7456"/>
                </a:lnTo>
                <a:lnTo>
                  <a:pt x="10458" y="7434"/>
                </a:lnTo>
                <a:lnTo>
                  <a:pt x="10497" y="7411"/>
                </a:lnTo>
                <a:lnTo>
                  <a:pt x="10529" y="7392"/>
                </a:lnTo>
                <a:lnTo>
                  <a:pt x="10558" y="7374"/>
                </a:lnTo>
                <a:lnTo>
                  <a:pt x="10562" y="7370"/>
                </a:lnTo>
                <a:lnTo>
                  <a:pt x="10565" y="7365"/>
                </a:lnTo>
                <a:lnTo>
                  <a:pt x="10569" y="7359"/>
                </a:lnTo>
                <a:lnTo>
                  <a:pt x="10572" y="7351"/>
                </a:lnTo>
                <a:lnTo>
                  <a:pt x="10577" y="7331"/>
                </a:lnTo>
                <a:lnTo>
                  <a:pt x="10582" y="7307"/>
                </a:lnTo>
                <a:lnTo>
                  <a:pt x="10585" y="7279"/>
                </a:lnTo>
                <a:lnTo>
                  <a:pt x="10588" y="7248"/>
                </a:lnTo>
                <a:lnTo>
                  <a:pt x="10591" y="7217"/>
                </a:lnTo>
                <a:lnTo>
                  <a:pt x="10592" y="7184"/>
                </a:lnTo>
                <a:lnTo>
                  <a:pt x="10593" y="7121"/>
                </a:lnTo>
                <a:lnTo>
                  <a:pt x="10593" y="7066"/>
                </a:lnTo>
                <a:lnTo>
                  <a:pt x="10592" y="7013"/>
                </a:lnTo>
                <a:close/>
              </a:path>
            </a:pathLst>
          </a:custGeom>
          <a:solidFill>
            <a:srgbClr val="EB3345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53" name="PA-任意多边形 85">
            <a:extLst>
              <a:ext uri="{FF2B5EF4-FFF2-40B4-BE49-F238E27FC236}">
                <a16:creationId xmlns:a16="http://schemas.microsoft.com/office/drawing/2014/main" id="{FEB30503-10A8-4C18-B8D0-7F797B40A55D}"/>
              </a:ext>
            </a:extLst>
          </p:cNvPr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7866137" y="1596938"/>
            <a:ext cx="375377" cy="401051"/>
          </a:xfrm>
          <a:custGeom>
            <a:avLst/>
            <a:gdLst>
              <a:gd name="T0" fmla="*/ 1972 w 2247"/>
              <a:gd name="T1" fmla="*/ 875 h 2400"/>
              <a:gd name="T2" fmla="*/ 1689 w 2247"/>
              <a:gd name="T3" fmla="*/ 1045 h 2400"/>
              <a:gd name="T4" fmla="*/ 1601 w 2247"/>
              <a:gd name="T5" fmla="*/ 779 h 2400"/>
              <a:gd name="T6" fmla="*/ 1212 w 2247"/>
              <a:gd name="T7" fmla="*/ 390 h 2400"/>
              <a:gd name="T8" fmla="*/ 1173 w 2247"/>
              <a:gd name="T9" fmla="*/ 286 h 2400"/>
              <a:gd name="T10" fmla="*/ 1173 w 2247"/>
              <a:gd name="T11" fmla="*/ 114 h 2400"/>
              <a:gd name="T12" fmla="*/ 1123 w 2247"/>
              <a:gd name="T13" fmla="*/ 0 h 2400"/>
              <a:gd name="T14" fmla="*/ 1073 w 2247"/>
              <a:gd name="T15" fmla="*/ 114 h 2400"/>
              <a:gd name="T16" fmla="*/ 1073 w 2247"/>
              <a:gd name="T17" fmla="*/ 287 h 2400"/>
              <a:gd name="T18" fmla="*/ 1035 w 2247"/>
              <a:gd name="T19" fmla="*/ 390 h 2400"/>
              <a:gd name="T20" fmla="*/ 646 w 2247"/>
              <a:gd name="T21" fmla="*/ 779 h 2400"/>
              <a:gd name="T22" fmla="*/ 558 w 2247"/>
              <a:gd name="T23" fmla="*/ 1045 h 2400"/>
              <a:gd name="T24" fmla="*/ 275 w 2247"/>
              <a:gd name="T25" fmla="*/ 875 h 2400"/>
              <a:gd name="T26" fmla="*/ 0 w 2247"/>
              <a:gd name="T27" fmla="*/ 1150 h 2400"/>
              <a:gd name="T28" fmla="*/ 275 w 2247"/>
              <a:gd name="T29" fmla="*/ 1425 h 2400"/>
              <a:gd name="T30" fmla="*/ 558 w 2247"/>
              <a:gd name="T31" fmla="*/ 1256 h 2400"/>
              <a:gd name="T32" fmla="*/ 646 w 2247"/>
              <a:gd name="T33" fmla="*/ 1522 h 2400"/>
              <a:gd name="T34" fmla="*/ 841 w 2247"/>
              <a:gd name="T35" fmla="*/ 1991 h 2400"/>
              <a:gd name="T36" fmla="*/ 1073 w 2247"/>
              <a:gd name="T37" fmla="*/ 1872 h 2400"/>
              <a:gd name="T38" fmla="*/ 1023 w 2247"/>
              <a:gd name="T39" fmla="*/ 2051 h 2400"/>
              <a:gd name="T40" fmla="*/ 1073 w 2247"/>
              <a:gd name="T41" fmla="*/ 2250 h 2400"/>
              <a:gd name="T42" fmla="*/ 973 w 2247"/>
              <a:gd name="T43" fmla="*/ 2300 h 2400"/>
              <a:gd name="T44" fmla="*/ 1273 w 2247"/>
              <a:gd name="T45" fmla="*/ 2400 h 2400"/>
              <a:gd name="T46" fmla="*/ 1223 w 2247"/>
              <a:gd name="T47" fmla="*/ 2250 h 2400"/>
              <a:gd name="T48" fmla="*/ 1173 w 2247"/>
              <a:gd name="T49" fmla="*/ 2137 h 2400"/>
              <a:gd name="T50" fmla="*/ 1173 w 2247"/>
              <a:gd name="T51" fmla="*/ 1964 h 2400"/>
              <a:gd name="T52" fmla="*/ 1212 w 2247"/>
              <a:gd name="T53" fmla="*/ 1911 h 2400"/>
              <a:gd name="T54" fmla="*/ 1601 w 2247"/>
              <a:gd name="T55" fmla="*/ 1911 h 2400"/>
              <a:gd name="T56" fmla="*/ 1512 w 2247"/>
              <a:gd name="T57" fmla="*/ 1433 h 2400"/>
              <a:gd name="T58" fmla="*/ 1778 w 2247"/>
              <a:gd name="T59" fmla="*/ 1345 h 2400"/>
              <a:gd name="T60" fmla="*/ 2166 w 2247"/>
              <a:gd name="T61" fmla="*/ 1345 h 2400"/>
              <a:gd name="T62" fmla="*/ 2167 w 2247"/>
              <a:gd name="T63" fmla="*/ 956 h 2400"/>
              <a:gd name="T64" fmla="*/ 187 w 2247"/>
              <a:gd name="T65" fmla="*/ 1239 h 2400"/>
              <a:gd name="T66" fmla="*/ 187 w 2247"/>
              <a:gd name="T67" fmla="*/ 1062 h 2400"/>
              <a:gd name="T68" fmla="*/ 363 w 2247"/>
              <a:gd name="T69" fmla="*/ 1062 h 2400"/>
              <a:gd name="T70" fmla="*/ 363 w 2247"/>
              <a:gd name="T71" fmla="*/ 1239 h 2400"/>
              <a:gd name="T72" fmla="*/ 947 w 2247"/>
              <a:gd name="T73" fmla="*/ 868 h 2400"/>
              <a:gd name="T74" fmla="*/ 1300 w 2247"/>
              <a:gd name="T75" fmla="*/ 868 h 2400"/>
              <a:gd name="T76" fmla="*/ 1123 w 2247"/>
              <a:gd name="T77" fmla="*/ 1256 h 2400"/>
              <a:gd name="T78" fmla="*/ 1123 w 2247"/>
              <a:gd name="T79" fmla="*/ 1610 h 2400"/>
              <a:gd name="T80" fmla="*/ 1123 w 2247"/>
              <a:gd name="T81" fmla="*/ 1256 h 2400"/>
              <a:gd name="T82" fmla="*/ 1018 w 2247"/>
              <a:gd name="T83" fmla="*/ 1150 h 2400"/>
              <a:gd name="T84" fmla="*/ 664 w 2247"/>
              <a:gd name="T85" fmla="*/ 1150 h 2400"/>
              <a:gd name="T86" fmla="*/ 1406 w 2247"/>
              <a:gd name="T87" fmla="*/ 1327 h 2400"/>
              <a:gd name="T88" fmla="*/ 1406 w 2247"/>
              <a:gd name="T89" fmla="*/ 974 h 2400"/>
              <a:gd name="T90" fmla="*/ 1406 w 2247"/>
              <a:gd name="T91" fmla="*/ 1327 h 2400"/>
              <a:gd name="T92" fmla="*/ 1495 w 2247"/>
              <a:gd name="T93" fmla="*/ 673 h 2400"/>
              <a:gd name="T94" fmla="*/ 1229 w 2247"/>
              <a:gd name="T95" fmla="*/ 585 h 2400"/>
              <a:gd name="T96" fmla="*/ 1495 w 2247"/>
              <a:gd name="T97" fmla="*/ 496 h 2400"/>
              <a:gd name="T98" fmla="*/ 841 w 2247"/>
              <a:gd name="T99" fmla="*/ 460 h 2400"/>
              <a:gd name="T100" fmla="*/ 1018 w 2247"/>
              <a:gd name="T101" fmla="*/ 585 h 2400"/>
              <a:gd name="T102" fmla="*/ 752 w 2247"/>
              <a:gd name="T103" fmla="*/ 673 h 2400"/>
              <a:gd name="T104" fmla="*/ 752 w 2247"/>
              <a:gd name="T105" fmla="*/ 1805 h 2400"/>
              <a:gd name="T106" fmla="*/ 841 w 2247"/>
              <a:gd name="T107" fmla="*/ 1539 h 2400"/>
              <a:gd name="T108" fmla="*/ 929 w 2247"/>
              <a:gd name="T109" fmla="*/ 1805 h 2400"/>
              <a:gd name="T110" fmla="*/ 1495 w 2247"/>
              <a:gd name="T111" fmla="*/ 1805 h 2400"/>
              <a:gd name="T112" fmla="*/ 1229 w 2247"/>
              <a:gd name="T113" fmla="*/ 1716 h 2400"/>
              <a:gd name="T114" fmla="*/ 1495 w 2247"/>
              <a:gd name="T115" fmla="*/ 1628 h 2400"/>
              <a:gd name="T116" fmla="*/ 2060 w 2247"/>
              <a:gd name="T117" fmla="*/ 1239 h 2400"/>
              <a:gd name="T118" fmla="*/ 1795 w 2247"/>
              <a:gd name="T119" fmla="*/ 1150 h 2400"/>
              <a:gd name="T120" fmla="*/ 2061 w 2247"/>
              <a:gd name="T121" fmla="*/ 1062 h 2400"/>
              <a:gd name="T122" fmla="*/ 2060 w 2247"/>
              <a:gd name="T123" fmla="*/ 1239 h 2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47" h="2400">
                <a:moveTo>
                  <a:pt x="2167" y="956"/>
                </a:moveTo>
                <a:cubicBezTo>
                  <a:pt x="2114" y="904"/>
                  <a:pt x="2045" y="875"/>
                  <a:pt x="1972" y="875"/>
                </a:cubicBezTo>
                <a:cubicBezTo>
                  <a:pt x="1898" y="875"/>
                  <a:pt x="1829" y="904"/>
                  <a:pt x="1778" y="956"/>
                </a:cubicBezTo>
                <a:lnTo>
                  <a:pt x="1689" y="1045"/>
                </a:lnTo>
                <a:lnTo>
                  <a:pt x="1512" y="868"/>
                </a:lnTo>
                <a:lnTo>
                  <a:pt x="1601" y="779"/>
                </a:lnTo>
                <a:cubicBezTo>
                  <a:pt x="1708" y="672"/>
                  <a:pt x="1708" y="498"/>
                  <a:pt x="1601" y="390"/>
                </a:cubicBezTo>
                <a:cubicBezTo>
                  <a:pt x="1493" y="283"/>
                  <a:pt x="1319" y="283"/>
                  <a:pt x="1212" y="390"/>
                </a:cubicBezTo>
                <a:lnTo>
                  <a:pt x="1173" y="429"/>
                </a:lnTo>
                <a:lnTo>
                  <a:pt x="1173" y="286"/>
                </a:lnTo>
                <a:cubicBezTo>
                  <a:pt x="1203" y="269"/>
                  <a:pt x="1223" y="237"/>
                  <a:pt x="1223" y="200"/>
                </a:cubicBezTo>
                <a:cubicBezTo>
                  <a:pt x="1223" y="163"/>
                  <a:pt x="1203" y="131"/>
                  <a:pt x="1173" y="114"/>
                </a:cubicBezTo>
                <a:lnTo>
                  <a:pt x="1173" y="50"/>
                </a:lnTo>
                <a:cubicBezTo>
                  <a:pt x="1173" y="23"/>
                  <a:pt x="1151" y="0"/>
                  <a:pt x="1123" y="0"/>
                </a:cubicBezTo>
                <a:cubicBezTo>
                  <a:pt x="1096" y="0"/>
                  <a:pt x="1073" y="23"/>
                  <a:pt x="1073" y="50"/>
                </a:cubicBezTo>
                <a:lnTo>
                  <a:pt x="1073" y="114"/>
                </a:lnTo>
                <a:cubicBezTo>
                  <a:pt x="1044" y="131"/>
                  <a:pt x="1023" y="163"/>
                  <a:pt x="1023" y="200"/>
                </a:cubicBezTo>
                <a:cubicBezTo>
                  <a:pt x="1023" y="237"/>
                  <a:pt x="1044" y="269"/>
                  <a:pt x="1073" y="287"/>
                </a:cubicBezTo>
                <a:lnTo>
                  <a:pt x="1073" y="429"/>
                </a:lnTo>
                <a:lnTo>
                  <a:pt x="1035" y="390"/>
                </a:lnTo>
                <a:cubicBezTo>
                  <a:pt x="928" y="283"/>
                  <a:pt x="753" y="283"/>
                  <a:pt x="646" y="390"/>
                </a:cubicBezTo>
                <a:cubicBezTo>
                  <a:pt x="539" y="497"/>
                  <a:pt x="539" y="672"/>
                  <a:pt x="646" y="779"/>
                </a:cubicBezTo>
                <a:lnTo>
                  <a:pt x="734" y="868"/>
                </a:lnTo>
                <a:lnTo>
                  <a:pt x="558" y="1045"/>
                </a:lnTo>
                <a:lnTo>
                  <a:pt x="469" y="956"/>
                </a:lnTo>
                <a:cubicBezTo>
                  <a:pt x="418" y="904"/>
                  <a:pt x="348" y="875"/>
                  <a:pt x="275" y="875"/>
                </a:cubicBezTo>
                <a:cubicBezTo>
                  <a:pt x="202" y="875"/>
                  <a:pt x="133" y="904"/>
                  <a:pt x="81" y="956"/>
                </a:cubicBezTo>
                <a:cubicBezTo>
                  <a:pt x="29" y="1008"/>
                  <a:pt x="0" y="1077"/>
                  <a:pt x="0" y="1150"/>
                </a:cubicBezTo>
                <a:cubicBezTo>
                  <a:pt x="0" y="1224"/>
                  <a:pt x="29" y="1293"/>
                  <a:pt x="81" y="1345"/>
                </a:cubicBezTo>
                <a:cubicBezTo>
                  <a:pt x="133" y="1397"/>
                  <a:pt x="202" y="1425"/>
                  <a:pt x="275" y="1425"/>
                </a:cubicBezTo>
                <a:cubicBezTo>
                  <a:pt x="348" y="1425"/>
                  <a:pt x="418" y="1397"/>
                  <a:pt x="469" y="1345"/>
                </a:cubicBezTo>
                <a:lnTo>
                  <a:pt x="558" y="1256"/>
                </a:lnTo>
                <a:lnTo>
                  <a:pt x="735" y="1433"/>
                </a:lnTo>
                <a:lnTo>
                  <a:pt x="646" y="1522"/>
                </a:lnTo>
                <a:cubicBezTo>
                  <a:pt x="539" y="1629"/>
                  <a:pt x="539" y="1803"/>
                  <a:pt x="646" y="1911"/>
                </a:cubicBezTo>
                <a:cubicBezTo>
                  <a:pt x="700" y="1965"/>
                  <a:pt x="770" y="1991"/>
                  <a:pt x="841" y="1991"/>
                </a:cubicBezTo>
                <a:cubicBezTo>
                  <a:pt x="911" y="1991"/>
                  <a:pt x="982" y="1964"/>
                  <a:pt x="1035" y="1911"/>
                </a:cubicBezTo>
                <a:lnTo>
                  <a:pt x="1073" y="1872"/>
                </a:lnTo>
                <a:lnTo>
                  <a:pt x="1073" y="1965"/>
                </a:lnTo>
                <a:cubicBezTo>
                  <a:pt x="1044" y="1982"/>
                  <a:pt x="1023" y="2014"/>
                  <a:pt x="1023" y="2051"/>
                </a:cubicBezTo>
                <a:cubicBezTo>
                  <a:pt x="1023" y="2088"/>
                  <a:pt x="1044" y="2120"/>
                  <a:pt x="1073" y="2137"/>
                </a:cubicBezTo>
                <a:lnTo>
                  <a:pt x="1073" y="2250"/>
                </a:lnTo>
                <a:lnTo>
                  <a:pt x="1023" y="2250"/>
                </a:lnTo>
                <a:cubicBezTo>
                  <a:pt x="996" y="2250"/>
                  <a:pt x="973" y="2273"/>
                  <a:pt x="973" y="2300"/>
                </a:cubicBezTo>
                <a:lnTo>
                  <a:pt x="973" y="2400"/>
                </a:lnTo>
                <a:lnTo>
                  <a:pt x="1273" y="2400"/>
                </a:lnTo>
                <a:lnTo>
                  <a:pt x="1273" y="2300"/>
                </a:lnTo>
                <a:cubicBezTo>
                  <a:pt x="1273" y="2273"/>
                  <a:pt x="1251" y="2250"/>
                  <a:pt x="1223" y="2250"/>
                </a:cubicBezTo>
                <a:lnTo>
                  <a:pt x="1173" y="2250"/>
                </a:lnTo>
                <a:lnTo>
                  <a:pt x="1173" y="2137"/>
                </a:lnTo>
                <a:cubicBezTo>
                  <a:pt x="1203" y="2120"/>
                  <a:pt x="1223" y="2088"/>
                  <a:pt x="1223" y="2050"/>
                </a:cubicBezTo>
                <a:cubicBezTo>
                  <a:pt x="1223" y="2014"/>
                  <a:pt x="1203" y="1982"/>
                  <a:pt x="1173" y="1964"/>
                </a:cubicBezTo>
                <a:lnTo>
                  <a:pt x="1173" y="1872"/>
                </a:lnTo>
                <a:lnTo>
                  <a:pt x="1212" y="1911"/>
                </a:lnTo>
                <a:cubicBezTo>
                  <a:pt x="1266" y="1965"/>
                  <a:pt x="1336" y="1991"/>
                  <a:pt x="1406" y="1991"/>
                </a:cubicBezTo>
                <a:cubicBezTo>
                  <a:pt x="1477" y="1991"/>
                  <a:pt x="1547" y="1964"/>
                  <a:pt x="1601" y="1911"/>
                </a:cubicBezTo>
                <a:cubicBezTo>
                  <a:pt x="1708" y="1804"/>
                  <a:pt x="1708" y="1629"/>
                  <a:pt x="1601" y="1522"/>
                </a:cubicBezTo>
                <a:lnTo>
                  <a:pt x="1512" y="1433"/>
                </a:lnTo>
                <a:lnTo>
                  <a:pt x="1689" y="1256"/>
                </a:lnTo>
                <a:lnTo>
                  <a:pt x="1778" y="1345"/>
                </a:lnTo>
                <a:cubicBezTo>
                  <a:pt x="1829" y="1397"/>
                  <a:pt x="1898" y="1425"/>
                  <a:pt x="1972" y="1425"/>
                </a:cubicBezTo>
                <a:cubicBezTo>
                  <a:pt x="2045" y="1425"/>
                  <a:pt x="2114" y="1397"/>
                  <a:pt x="2166" y="1345"/>
                </a:cubicBezTo>
                <a:cubicBezTo>
                  <a:pt x="2218" y="1293"/>
                  <a:pt x="2247" y="1224"/>
                  <a:pt x="2247" y="1150"/>
                </a:cubicBezTo>
                <a:cubicBezTo>
                  <a:pt x="2247" y="1077"/>
                  <a:pt x="2218" y="1008"/>
                  <a:pt x="2167" y="956"/>
                </a:cubicBezTo>
                <a:close/>
                <a:moveTo>
                  <a:pt x="363" y="1239"/>
                </a:moveTo>
                <a:cubicBezTo>
                  <a:pt x="316" y="1286"/>
                  <a:pt x="234" y="1286"/>
                  <a:pt x="187" y="1239"/>
                </a:cubicBezTo>
                <a:cubicBezTo>
                  <a:pt x="163" y="1215"/>
                  <a:pt x="150" y="1184"/>
                  <a:pt x="150" y="1150"/>
                </a:cubicBezTo>
                <a:cubicBezTo>
                  <a:pt x="150" y="1117"/>
                  <a:pt x="163" y="1086"/>
                  <a:pt x="187" y="1062"/>
                </a:cubicBezTo>
                <a:cubicBezTo>
                  <a:pt x="210" y="1038"/>
                  <a:pt x="242" y="1025"/>
                  <a:pt x="275" y="1025"/>
                </a:cubicBezTo>
                <a:cubicBezTo>
                  <a:pt x="308" y="1025"/>
                  <a:pt x="340" y="1039"/>
                  <a:pt x="363" y="1062"/>
                </a:cubicBezTo>
                <a:lnTo>
                  <a:pt x="452" y="1150"/>
                </a:lnTo>
                <a:lnTo>
                  <a:pt x="363" y="1239"/>
                </a:lnTo>
                <a:close/>
                <a:moveTo>
                  <a:pt x="1123" y="1045"/>
                </a:moveTo>
                <a:lnTo>
                  <a:pt x="947" y="868"/>
                </a:lnTo>
                <a:lnTo>
                  <a:pt x="1123" y="691"/>
                </a:lnTo>
                <a:lnTo>
                  <a:pt x="1300" y="868"/>
                </a:lnTo>
                <a:lnTo>
                  <a:pt x="1123" y="1045"/>
                </a:lnTo>
                <a:close/>
                <a:moveTo>
                  <a:pt x="1123" y="1256"/>
                </a:moveTo>
                <a:lnTo>
                  <a:pt x="1300" y="1433"/>
                </a:lnTo>
                <a:lnTo>
                  <a:pt x="1123" y="1610"/>
                </a:lnTo>
                <a:lnTo>
                  <a:pt x="947" y="1433"/>
                </a:lnTo>
                <a:lnTo>
                  <a:pt x="1123" y="1256"/>
                </a:lnTo>
                <a:close/>
                <a:moveTo>
                  <a:pt x="841" y="974"/>
                </a:moveTo>
                <a:lnTo>
                  <a:pt x="1018" y="1150"/>
                </a:lnTo>
                <a:lnTo>
                  <a:pt x="841" y="1327"/>
                </a:lnTo>
                <a:lnTo>
                  <a:pt x="664" y="1150"/>
                </a:lnTo>
                <a:lnTo>
                  <a:pt x="841" y="974"/>
                </a:lnTo>
                <a:close/>
                <a:moveTo>
                  <a:pt x="1406" y="1327"/>
                </a:moveTo>
                <a:lnTo>
                  <a:pt x="1229" y="1150"/>
                </a:lnTo>
                <a:lnTo>
                  <a:pt x="1406" y="974"/>
                </a:lnTo>
                <a:lnTo>
                  <a:pt x="1583" y="1150"/>
                </a:lnTo>
                <a:lnTo>
                  <a:pt x="1406" y="1327"/>
                </a:lnTo>
                <a:close/>
                <a:moveTo>
                  <a:pt x="1495" y="496"/>
                </a:moveTo>
                <a:cubicBezTo>
                  <a:pt x="1543" y="545"/>
                  <a:pt x="1543" y="625"/>
                  <a:pt x="1495" y="673"/>
                </a:cubicBezTo>
                <a:lnTo>
                  <a:pt x="1406" y="762"/>
                </a:lnTo>
                <a:lnTo>
                  <a:pt x="1229" y="585"/>
                </a:lnTo>
                <a:lnTo>
                  <a:pt x="1318" y="496"/>
                </a:lnTo>
                <a:cubicBezTo>
                  <a:pt x="1367" y="448"/>
                  <a:pt x="1446" y="448"/>
                  <a:pt x="1495" y="496"/>
                </a:cubicBezTo>
                <a:close/>
                <a:moveTo>
                  <a:pt x="752" y="496"/>
                </a:moveTo>
                <a:cubicBezTo>
                  <a:pt x="777" y="472"/>
                  <a:pt x="808" y="460"/>
                  <a:pt x="841" y="460"/>
                </a:cubicBezTo>
                <a:cubicBezTo>
                  <a:pt x="873" y="460"/>
                  <a:pt x="905" y="472"/>
                  <a:pt x="929" y="496"/>
                </a:cubicBezTo>
                <a:lnTo>
                  <a:pt x="1018" y="585"/>
                </a:lnTo>
                <a:lnTo>
                  <a:pt x="841" y="762"/>
                </a:lnTo>
                <a:lnTo>
                  <a:pt x="752" y="673"/>
                </a:lnTo>
                <a:cubicBezTo>
                  <a:pt x="703" y="625"/>
                  <a:pt x="703" y="545"/>
                  <a:pt x="752" y="496"/>
                </a:cubicBezTo>
                <a:close/>
                <a:moveTo>
                  <a:pt x="752" y="1805"/>
                </a:moveTo>
                <a:cubicBezTo>
                  <a:pt x="703" y="1756"/>
                  <a:pt x="703" y="1676"/>
                  <a:pt x="752" y="1628"/>
                </a:cubicBezTo>
                <a:lnTo>
                  <a:pt x="841" y="1539"/>
                </a:lnTo>
                <a:lnTo>
                  <a:pt x="1018" y="1716"/>
                </a:lnTo>
                <a:lnTo>
                  <a:pt x="929" y="1805"/>
                </a:lnTo>
                <a:cubicBezTo>
                  <a:pt x="880" y="1853"/>
                  <a:pt x="801" y="1853"/>
                  <a:pt x="752" y="1805"/>
                </a:cubicBezTo>
                <a:close/>
                <a:moveTo>
                  <a:pt x="1495" y="1805"/>
                </a:moveTo>
                <a:cubicBezTo>
                  <a:pt x="1446" y="1853"/>
                  <a:pt x="1367" y="1853"/>
                  <a:pt x="1318" y="1805"/>
                </a:cubicBezTo>
                <a:lnTo>
                  <a:pt x="1229" y="1716"/>
                </a:lnTo>
                <a:lnTo>
                  <a:pt x="1406" y="1539"/>
                </a:lnTo>
                <a:lnTo>
                  <a:pt x="1495" y="1628"/>
                </a:lnTo>
                <a:cubicBezTo>
                  <a:pt x="1543" y="1676"/>
                  <a:pt x="1543" y="1756"/>
                  <a:pt x="1495" y="1805"/>
                </a:cubicBezTo>
                <a:close/>
                <a:moveTo>
                  <a:pt x="2060" y="1239"/>
                </a:moveTo>
                <a:cubicBezTo>
                  <a:pt x="2013" y="1286"/>
                  <a:pt x="1931" y="1286"/>
                  <a:pt x="1883" y="1239"/>
                </a:cubicBezTo>
                <a:lnTo>
                  <a:pt x="1795" y="1150"/>
                </a:lnTo>
                <a:lnTo>
                  <a:pt x="1884" y="1062"/>
                </a:lnTo>
                <a:cubicBezTo>
                  <a:pt x="1931" y="1015"/>
                  <a:pt x="2013" y="1015"/>
                  <a:pt x="2061" y="1062"/>
                </a:cubicBezTo>
                <a:cubicBezTo>
                  <a:pt x="2084" y="1086"/>
                  <a:pt x="2097" y="1117"/>
                  <a:pt x="2097" y="1150"/>
                </a:cubicBezTo>
                <a:cubicBezTo>
                  <a:pt x="2097" y="1184"/>
                  <a:pt x="2084" y="1215"/>
                  <a:pt x="2060" y="1239"/>
                </a:cubicBezTo>
                <a:close/>
              </a:path>
            </a:pathLst>
          </a:custGeom>
          <a:solidFill>
            <a:srgbClr val="EB334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6A51E45-CCEA-4278-BD99-728E1457B817}"/>
              </a:ext>
            </a:extLst>
          </p:cNvPr>
          <p:cNvSpPr txBox="1"/>
          <p:nvPr/>
        </p:nvSpPr>
        <p:spPr>
          <a:xfrm>
            <a:off x="8411027" y="3403703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EB33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11.11</a:t>
            </a:r>
            <a:endParaRPr lang="zh-CN" altLang="en-US" sz="1400" dirty="0">
              <a:solidFill>
                <a:srgbClr val="EB3345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55" name="PA-A000320141231G82PPSH-2672">
            <a:extLst>
              <a:ext uri="{FF2B5EF4-FFF2-40B4-BE49-F238E27FC236}">
                <a16:creationId xmlns:a16="http://schemas.microsoft.com/office/drawing/2014/main" id="{8435BD27-3596-4C74-8FAA-BA8DF0700783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7866137" y="5405620"/>
            <a:ext cx="413155" cy="308489"/>
          </a:xfrm>
          <a:custGeom>
            <a:avLst/>
            <a:gdLst>
              <a:gd name="T0" fmla="*/ 319412206 w 11015"/>
              <a:gd name="T1" fmla="*/ 113428496 h 8233"/>
              <a:gd name="T2" fmla="*/ 303559804 w 11015"/>
              <a:gd name="T3" fmla="*/ 86871270 h 8233"/>
              <a:gd name="T4" fmla="*/ 318036421 w 11015"/>
              <a:gd name="T5" fmla="*/ 72950306 h 8233"/>
              <a:gd name="T6" fmla="*/ 326201892 w 11015"/>
              <a:gd name="T7" fmla="*/ 61269971 h 8233"/>
              <a:gd name="T8" fmla="*/ 318305525 w 11015"/>
              <a:gd name="T9" fmla="*/ 51800204 h 8233"/>
              <a:gd name="T10" fmla="*/ 296770118 w 11015"/>
              <a:gd name="T11" fmla="*/ 52875513 h 8233"/>
              <a:gd name="T12" fmla="*/ 294676434 w 11015"/>
              <a:gd name="T13" fmla="*/ 65153453 h 8233"/>
              <a:gd name="T14" fmla="*/ 277777017 w 11015"/>
              <a:gd name="T15" fmla="*/ 36863536 h 8233"/>
              <a:gd name="T16" fmla="*/ 257766994 w 11015"/>
              <a:gd name="T17" fmla="*/ 6930593 h 8233"/>
              <a:gd name="T18" fmla="*/ 201984305 w 11015"/>
              <a:gd name="T19" fmla="*/ 567543 h 8233"/>
              <a:gd name="T20" fmla="*/ 80727899 w 11015"/>
              <a:gd name="T21" fmla="*/ 3913371 h 8233"/>
              <a:gd name="T22" fmla="*/ 62781813 w 11015"/>
              <a:gd name="T23" fmla="*/ 16280977 h 8233"/>
              <a:gd name="T24" fmla="*/ 41605269 w 11015"/>
              <a:gd name="T25" fmla="*/ 64048082 h 8233"/>
              <a:gd name="T26" fmla="*/ 34097684 w 11015"/>
              <a:gd name="T27" fmla="*/ 57655316 h 8233"/>
              <a:gd name="T28" fmla="*/ 27397930 w 11015"/>
              <a:gd name="T29" fmla="*/ 51053327 h 8233"/>
              <a:gd name="T30" fmla="*/ 4157448 w 11015"/>
              <a:gd name="T31" fmla="*/ 54548427 h 8233"/>
              <a:gd name="T32" fmla="*/ 5802684 w 11015"/>
              <a:gd name="T33" fmla="*/ 70082527 h 8233"/>
              <a:gd name="T34" fmla="*/ 31884321 w 11015"/>
              <a:gd name="T35" fmla="*/ 74354392 h 8233"/>
              <a:gd name="T36" fmla="*/ 17228360 w 11015"/>
              <a:gd name="T37" fmla="*/ 103809458 h 8233"/>
              <a:gd name="T38" fmla="*/ 3140526 w 11015"/>
              <a:gd name="T39" fmla="*/ 125288164 h 8233"/>
              <a:gd name="T40" fmla="*/ 628140 w 11015"/>
              <a:gd name="T41" fmla="*/ 174071145 h 8233"/>
              <a:gd name="T42" fmla="*/ 7357987 w 11015"/>
              <a:gd name="T43" fmla="*/ 198298420 h 8233"/>
              <a:gd name="T44" fmla="*/ 16241357 w 11015"/>
              <a:gd name="T45" fmla="*/ 245886364 h 8233"/>
              <a:gd name="T46" fmla="*/ 61854477 w 11015"/>
              <a:gd name="T47" fmla="*/ 206842150 h 8233"/>
              <a:gd name="T48" fmla="*/ 226989354 w 11015"/>
              <a:gd name="T49" fmla="*/ 208634446 h 8233"/>
              <a:gd name="T50" fmla="*/ 271346367 w 11015"/>
              <a:gd name="T51" fmla="*/ 245946142 h 8233"/>
              <a:gd name="T52" fmla="*/ 317826983 w 11015"/>
              <a:gd name="T53" fmla="*/ 200299939 h 8233"/>
              <a:gd name="T54" fmla="*/ 327368413 w 11015"/>
              <a:gd name="T55" fmla="*/ 185243715 h 8233"/>
              <a:gd name="T56" fmla="*/ 80787738 w 11015"/>
              <a:gd name="T57" fmla="*/ 15026162 h 8233"/>
              <a:gd name="T58" fmla="*/ 219721126 w 11015"/>
              <a:gd name="T59" fmla="*/ 13831298 h 8233"/>
              <a:gd name="T60" fmla="*/ 265424177 w 11015"/>
              <a:gd name="T61" fmla="*/ 33159214 h 8233"/>
              <a:gd name="T62" fmla="*/ 164716175 w 11015"/>
              <a:gd name="T63" fmla="*/ 70948960 h 8233"/>
              <a:gd name="T64" fmla="*/ 64905417 w 11015"/>
              <a:gd name="T65" fmla="*/ 31456411 h 8233"/>
              <a:gd name="T66" fmla="*/ 28085736 w 11015"/>
              <a:gd name="T67" fmla="*/ 188679209 h 8233"/>
              <a:gd name="T68" fmla="*/ 19381883 w 11015"/>
              <a:gd name="T69" fmla="*/ 179089887 h 8233"/>
              <a:gd name="T70" fmla="*/ 23300148 w 11015"/>
              <a:gd name="T71" fmla="*/ 167051058 h 8233"/>
              <a:gd name="T72" fmla="*/ 35683080 w 11015"/>
              <a:gd name="T73" fmla="*/ 164332552 h 8233"/>
              <a:gd name="T74" fmla="*/ 44386932 w 11015"/>
              <a:gd name="T75" fmla="*/ 173921874 h 8233"/>
              <a:gd name="T76" fmla="*/ 40498588 w 11015"/>
              <a:gd name="T77" fmla="*/ 185960703 h 8233"/>
              <a:gd name="T78" fmla="*/ 81206440 w 11015"/>
              <a:gd name="T79" fmla="*/ 136162017 h 8233"/>
              <a:gd name="T80" fmla="*/ 59162572 w 11015"/>
              <a:gd name="T81" fmla="*/ 141240536 h 8233"/>
              <a:gd name="T82" fmla="*/ 29581373 w 11015"/>
              <a:gd name="T83" fmla="*/ 133981338 h 8233"/>
              <a:gd name="T84" fmla="*/ 24346990 w 11015"/>
              <a:gd name="T85" fmla="*/ 110500940 h 8233"/>
              <a:gd name="T86" fmla="*/ 31645137 w 11015"/>
              <a:gd name="T87" fmla="*/ 96759309 h 8233"/>
              <a:gd name="T88" fmla="*/ 62692054 w 11015"/>
              <a:gd name="T89" fmla="*/ 115400299 h 8233"/>
              <a:gd name="T90" fmla="*/ 81206440 w 11015"/>
              <a:gd name="T91" fmla="*/ 124899954 h 8233"/>
              <a:gd name="T92" fmla="*/ 217089061 w 11015"/>
              <a:gd name="T93" fmla="*/ 188111666 h 8233"/>
              <a:gd name="T94" fmla="*/ 112373036 w 11015"/>
              <a:gd name="T95" fmla="*/ 188111666 h 8233"/>
              <a:gd name="T96" fmla="*/ 114975181 w 11015"/>
              <a:gd name="T97" fmla="*/ 161345218 h 8233"/>
              <a:gd name="T98" fmla="*/ 266680284 w 11015"/>
              <a:gd name="T99" fmla="*/ 141150870 h 8233"/>
              <a:gd name="T100" fmla="*/ 247777115 w 11015"/>
              <a:gd name="T101" fmla="*/ 135176202 h 8233"/>
              <a:gd name="T102" fmla="*/ 250080064 w 11015"/>
              <a:gd name="T103" fmla="*/ 123197151 h 8233"/>
              <a:gd name="T104" fmla="*/ 282712204 w 11015"/>
              <a:gd name="T105" fmla="*/ 104078285 h 8233"/>
              <a:gd name="T106" fmla="*/ 300568704 w 11015"/>
              <a:gd name="T107" fmla="*/ 98043840 h 8233"/>
              <a:gd name="T108" fmla="*/ 304935590 w 11015"/>
              <a:gd name="T109" fmla="*/ 120448756 h 8233"/>
              <a:gd name="T110" fmla="*/ 294317398 w 11015"/>
              <a:gd name="T111" fmla="*/ 137685659 h 8233"/>
              <a:gd name="T112" fmla="*/ 296889797 w 11015"/>
              <a:gd name="T113" fmla="*/ 189246752 h 8233"/>
              <a:gd name="T114" fmla="*/ 286062167 w 11015"/>
              <a:gd name="T115" fmla="*/ 182017443 h 8233"/>
              <a:gd name="T116" fmla="*/ 286989504 w 11015"/>
              <a:gd name="T117" fmla="*/ 169381182 h 8233"/>
              <a:gd name="T118" fmla="*/ 298205743 w 11015"/>
              <a:gd name="T119" fmla="*/ 163765008 h 8233"/>
              <a:gd name="T120" fmla="*/ 309093211 w 11015"/>
              <a:gd name="T121" fmla="*/ 170994318 h 8233"/>
              <a:gd name="T122" fmla="*/ 308165875 w 11015"/>
              <a:gd name="T123" fmla="*/ 183660468 h 823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015" h="8233">
                <a:moveTo>
                  <a:pt x="10985" y="4535"/>
                </a:moveTo>
                <a:lnTo>
                  <a:pt x="10985" y="4535"/>
                </a:lnTo>
                <a:lnTo>
                  <a:pt x="10981" y="4498"/>
                </a:lnTo>
                <a:lnTo>
                  <a:pt x="10976" y="4458"/>
                </a:lnTo>
                <a:lnTo>
                  <a:pt x="10968" y="4413"/>
                </a:lnTo>
                <a:lnTo>
                  <a:pt x="10958" y="4363"/>
                </a:lnTo>
                <a:lnTo>
                  <a:pt x="10945" y="4310"/>
                </a:lnTo>
                <a:lnTo>
                  <a:pt x="10930" y="4254"/>
                </a:lnTo>
                <a:lnTo>
                  <a:pt x="10920" y="4225"/>
                </a:lnTo>
                <a:lnTo>
                  <a:pt x="10910" y="4194"/>
                </a:lnTo>
                <a:lnTo>
                  <a:pt x="10898" y="4164"/>
                </a:lnTo>
                <a:lnTo>
                  <a:pt x="10885" y="4132"/>
                </a:lnTo>
                <a:lnTo>
                  <a:pt x="10872" y="4100"/>
                </a:lnTo>
                <a:lnTo>
                  <a:pt x="10856" y="4068"/>
                </a:lnTo>
                <a:lnTo>
                  <a:pt x="10840" y="4035"/>
                </a:lnTo>
                <a:lnTo>
                  <a:pt x="10821" y="4002"/>
                </a:lnTo>
                <a:lnTo>
                  <a:pt x="10802" y="3969"/>
                </a:lnTo>
                <a:lnTo>
                  <a:pt x="10780" y="3935"/>
                </a:lnTo>
                <a:lnTo>
                  <a:pt x="10758" y="3900"/>
                </a:lnTo>
                <a:lnTo>
                  <a:pt x="10733" y="3866"/>
                </a:lnTo>
                <a:lnTo>
                  <a:pt x="10707" y="3831"/>
                </a:lnTo>
                <a:lnTo>
                  <a:pt x="10679" y="3797"/>
                </a:lnTo>
                <a:lnTo>
                  <a:pt x="10649" y="3762"/>
                </a:lnTo>
                <a:lnTo>
                  <a:pt x="10617" y="3727"/>
                </a:lnTo>
                <a:lnTo>
                  <a:pt x="10584" y="3693"/>
                </a:lnTo>
                <a:lnTo>
                  <a:pt x="10548" y="3657"/>
                </a:lnTo>
                <a:lnTo>
                  <a:pt x="10510" y="3623"/>
                </a:lnTo>
                <a:lnTo>
                  <a:pt x="10470" y="3589"/>
                </a:lnTo>
                <a:lnTo>
                  <a:pt x="10462" y="3551"/>
                </a:lnTo>
                <a:lnTo>
                  <a:pt x="10451" y="3513"/>
                </a:lnTo>
                <a:lnTo>
                  <a:pt x="10439" y="3475"/>
                </a:lnTo>
                <a:lnTo>
                  <a:pt x="10426" y="3437"/>
                </a:lnTo>
                <a:lnTo>
                  <a:pt x="10413" y="3399"/>
                </a:lnTo>
                <a:lnTo>
                  <a:pt x="10398" y="3360"/>
                </a:lnTo>
                <a:lnTo>
                  <a:pt x="10381" y="3322"/>
                </a:lnTo>
                <a:lnTo>
                  <a:pt x="10363" y="3283"/>
                </a:lnTo>
                <a:lnTo>
                  <a:pt x="10346" y="3245"/>
                </a:lnTo>
                <a:lnTo>
                  <a:pt x="10327" y="3206"/>
                </a:lnTo>
                <a:lnTo>
                  <a:pt x="10307" y="3168"/>
                </a:lnTo>
                <a:lnTo>
                  <a:pt x="10285" y="3130"/>
                </a:lnTo>
                <a:lnTo>
                  <a:pt x="10243" y="3054"/>
                </a:lnTo>
                <a:lnTo>
                  <a:pt x="10196" y="2981"/>
                </a:lnTo>
                <a:lnTo>
                  <a:pt x="10149" y="2908"/>
                </a:lnTo>
                <a:lnTo>
                  <a:pt x="10102" y="2837"/>
                </a:lnTo>
                <a:lnTo>
                  <a:pt x="10052" y="2770"/>
                </a:lnTo>
                <a:lnTo>
                  <a:pt x="10003" y="2706"/>
                </a:lnTo>
                <a:lnTo>
                  <a:pt x="9956" y="2644"/>
                </a:lnTo>
                <a:lnTo>
                  <a:pt x="9908" y="2586"/>
                </a:lnTo>
                <a:lnTo>
                  <a:pt x="9863" y="2533"/>
                </a:lnTo>
                <a:lnTo>
                  <a:pt x="9820" y="2483"/>
                </a:lnTo>
                <a:lnTo>
                  <a:pt x="9881" y="2486"/>
                </a:lnTo>
                <a:lnTo>
                  <a:pt x="9949" y="2489"/>
                </a:lnTo>
                <a:lnTo>
                  <a:pt x="9976" y="2490"/>
                </a:lnTo>
                <a:lnTo>
                  <a:pt x="10009" y="2491"/>
                </a:lnTo>
                <a:lnTo>
                  <a:pt x="10092" y="2490"/>
                </a:lnTo>
                <a:lnTo>
                  <a:pt x="10193" y="2487"/>
                </a:lnTo>
                <a:lnTo>
                  <a:pt x="10303" y="2481"/>
                </a:lnTo>
                <a:lnTo>
                  <a:pt x="10360" y="2476"/>
                </a:lnTo>
                <a:lnTo>
                  <a:pt x="10418" y="2471"/>
                </a:lnTo>
                <a:lnTo>
                  <a:pt x="10475" y="2464"/>
                </a:lnTo>
                <a:lnTo>
                  <a:pt x="10529" y="2458"/>
                </a:lnTo>
                <a:lnTo>
                  <a:pt x="10583" y="2450"/>
                </a:lnTo>
                <a:lnTo>
                  <a:pt x="10633" y="2442"/>
                </a:lnTo>
                <a:lnTo>
                  <a:pt x="10680" y="2432"/>
                </a:lnTo>
                <a:lnTo>
                  <a:pt x="10722" y="2422"/>
                </a:lnTo>
                <a:lnTo>
                  <a:pt x="10732" y="2418"/>
                </a:lnTo>
                <a:lnTo>
                  <a:pt x="10741" y="2414"/>
                </a:lnTo>
                <a:lnTo>
                  <a:pt x="10759" y="2405"/>
                </a:lnTo>
                <a:lnTo>
                  <a:pt x="10776" y="2393"/>
                </a:lnTo>
                <a:lnTo>
                  <a:pt x="10792" y="2380"/>
                </a:lnTo>
                <a:lnTo>
                  <a:pt x="10806" y="2363"/>
                </a:lnTo>
                <a:lnTo>
                  <a:pt x="10821" y="2346"/>
                </a:lnTo>
                <a:lnTo>
                  <a:pt x="10834" y="2327"/>
                </a:lnTo>
                <a:lnTo>
                  <a:pt x="10844" y="2305"/>
                </a:lnTo>
                <a:lnTo>
                  <a:pt x="10855" y="2284"/>
                </a:lnTo>
                <a:lnTo>
                  <a:pt x="10865" y="2260"/>
                </a:lnTo>
                <a:lnTo>
                  <a:pt x="10874" y="2236"/>
                </a:lnTo>
                <a:lnTo>
                  <a:pt x="10881" y="2211"/>
                </a:lnTo>
                <a:lnTo>
                  <a:pt x="10888" y="2185"/>
                </a:lnTo>
                <a:lnTo>
                  <a:pt x="10893" y="2158"/>
                </a:lnTo>
                <a:lnTo>
                  <a:pt x="10898" y="2131"/>
                </a:lnTo>
                <a:lnTo>
                  <a:pt x="10901" y="2104"/>
                </a:lnTo>
                <a:lnTo>
                  <a:pt x="10905" y="2077"/>
                </a:lnTo>
                <a:lnTo>
                  <a:pt x="10906" y="2051"/>
                </a:lnTo>
                <a:lnTo>
                  <a:pt x="10907" y="2023"/>
                </a:lnTo>
                <a:lnTo>
                  <a:pt x="10907" y="1997"/>
                </a:lnTo>
                <a:lnTo>
                  <a:pt x="10906" y="1972"/>
                </a:lnTo>
                <a:lnTo>
                  <a:pt x="10905" y="1948"/>
                </a:lnTo>
                <a:lnTo>
                  <a:pt x="10902" y="1924"/>
                </a:lnTo>
                <a:lnTo>
                  <a:pt x="10899" y="1901"/>
                </a:lnTo>
                <a:lnTo>
                  <a:pt x="10894" y="1880"/>
                </a:lnTo>
                <a:lnTo>
                  <a:pt x="10889" y="1860"/>
                </a:lnTo>
                <a:lnTo>
                  <a:pt x="10883" y="1842"/>
                </a:lnTo>
                <a:lnTo>
                  <a:pt x="10876" y="1826"/>
                </a:lnTo>
                <a:lnTo>
                  <a:pt x="10869" y="1811"/>
                </a:lnTo>
                <a:lnTo>
                  <a:pt x="10861" y="1800"/>
                </a:lnTo>
                <a:lnTo>
                  <a:pt x="10851" y="1789"/>
                </a:lnTo>
                <a:lnTo>
                  <a:pt x="10842" y="1782"/>
                </a:lnTo>
                <a:lnTo>
                  <a:pt x="10830" y="1776"/>
                </a:lnTo>
                <a:lnTo>
                  <a:pt x="10816" y="1770"/>
                </a:lnTo>
                <a:lnTo>
                  <a:pt x="10801" y="1764"/>
                </a:lnTo>
                <a:lnTo>
                  <a:pt x="10783" y="1759"/>
                </a:lnTo>
                <a:lnTo>
                  <a:pt x="10741" y="1750"/>
                </a:lnTo>
                <a:lnTo>
                  <a:pt x="10694" y="1741"/>
                </a:lnTo>
                <a:lnTo>
                  <a:pt x="10642" y="1734"/>
                </a:lnTo>
                <a:lnTo>
                  <a:pt x="10585" y="1727"/>
                </a:lnTo>
                <a:lnTo>
                  <a:pt x="10527" y="1722"/>
                </a:lnTo>
                <a:lnTo>
                  <a:pt x="10466" y="1718"/>
                </a:lnTo>
                <a:lnTo>
                  <a:pt x="10405" y="1714"/>
                </a:lnTo>
                <a:lnTo>
                  <a:pt x="10346" y="1711"/>
                </a:lnTo>
                <a:lnTo>
                  <a:pt x="10288" y="1709"/>
                </a:lnTo>
                <a:lnTo>
                  <a:pt x="10233" y="1708"/>
                </a:lnTo>
                <a:lnTo>
                  <a:pt x="10182" y="1708"/>
                </a:lnTo>
                <a:lnTo>
                  <a:pt x="10137" y="1708"/>
                </a:lnTo>
                <a:lnTo>
                  <a:pt x="10099" y="1709"/>
                </a:lnTo>
                <a:lnTo>
                  <a:pt x="10068" y="1712"/>
                </a:lnTo>
                <a:lnTo>
                  <a:pt x="10044" y="1714"/>
                </a:lnTo>
                <a:lnTo>
                  <a:pt x="10021" y="1718"/>
                </a:lnTo>
                <a:lnTo>
                  <a:pt x="10002" y="1722"/>
                </a:lnTo>
                <a:lnTo>
                  <a:pt x="9984" y="1727"/>
                </a:lnTo>
                <a:lnTo>
                  <a:pt x="9970" y="1734"/>
                </a:lnTo>
                <a:lnTo>
                  <a:pt x="9957" y="1740"/>
                </a:lnTo>
                <a:lnTo>
                  <a:pt x="9946" y="1747"/>
                </a:lnTo>
                <a:lnTo>
                  <a:pt x="9937" y="1754"/>
                </a:lnTo>
                <a:lnTo>
                  <a:pt x="9929" y="1762"/>
                </a:lnTo>
                <a:lnTo>
                  <a:pt x="9922" y="1770"/>
                </a:lnTo>
                <a:lnTo>
                  <a:pt x="9911" y="1784"/>
                </a:lnTo>
                <a:lnTo>
                  <a:pt x="9901" y="1798"/>
                </a:lnTo>
                <a:lnTo>
                  <a:pt x="9893" y="1810"/>
                </a:lnTo>
                <a:lnTo>
                  <a:pt x="9891" y="1814"/>
                </a:lnTo>
                <a:lnTo>
                  <a:pt x="9888" y="1818"/>
                </a:lnTo>
                <a:lnTo>
                  <a:pt x="9885" y="1833"/>
                </a:lnTo>
                <a:lnTo>
                  <a:pt x="9882" y="1852"/>
                </a:lnTo>
                <a:lnTo>
                  <a:pt x="9880" y="1874"/>
                </a:lnTo>
                <a:lnTo>
                  <a:pt x="9875" y="1930"/>
                </a:lnTo>
                <a:lnTo>
                  <a:pt x="9873" y="1990"/>
                </a:lnTo>
                <a:lnTo>
                  <a:pt x="9872" y="2049"/>
                </a:lnTo>
                <a:lnTo>
                  <a:pt x="9872" y="2100"/>
                </a:lnTo>
                <a:lnTo>
                  <a:pt x="9872" y="2149"/>
                </a:lnTo>
                <a:lnTo>
                  <a:pt x="9872" y="2156"/>
                </a:lnTo>
                <a:lnTo>
                  <a:pt x="9869" y="2162"/>
                </a:lnTo>
                <a:lnTo>
                  <a:pt x="9868" y="2168"/>
                </a:lnTo>
                <a:lnTo>
                  <a:pt x="9865" y="2172"/>
                </a:lnTo>
                <a:lnTo>
                  <a:pt x="9861" y="2176"/>
                </a:lnTo>
                <a:lnTo>
                  <a:pt x="9856" y="2179"/>
                </a:lnTo>
                <a:lnTo>
                  <a:pt x="9852" y="2181"/>
                </a:lnTo>
                <a:lnTo>
                  <a:pt x="9846" y="2183"/>
                </a:lnTo>
                <a:lnTo>
                  <a:pt x="9833" y="2186"/>
                </a:lnTo>
                <a:lnTo>
                  <a:pt x="9817" y="2186"/>
                </a:lnTo>
                <a:lnTo>
                  <a:pt x="9801" y="2185"/>
                </a:lnTo>
                <a:lnTo>
                  <a:pt x="9782" y="2181"/>
                </a:lnTo>
                <a:lnTo>
                  <a:pt x="9743" y="2173"/>
                </a:lnTo>
                <a:lnTo>
                  <a:pt x="9701" y="2162"/>
                </a:lnTo>
                <a:lnTo>
                  <a:pt x="9662" y="2153"/>
                </a:lnTo>
                <a:lnTo>
                  <a:pt x="9643" y="2148"/>
                </a:lnTo>
                <a:lnTo>
                  <a:pt x="9625" y="2144"/>
                </a:lnTo>
                <a:lnTo>
                  <a:pt x="9622" y="2144"/>
                </a:lnTo>
                <a:lnTo>
                  <a:pt x="9584" y="2025"/>
                </a:lnTo>
                <a:lnTo>
                  <a:pt x="9540" y="1894"/>
                </a:lnTo>
                <a:lnTo>
                  <a:pt x="9491" y="1756"/>
                </a:lnTo>
                <a:lnTo>
                  <a:pt x="9438" y="1611"/>
                </a:lnTo>
                <a:lnTo>
                  <a:pt x="9410" y="1536"/>
                </a:lnTo>
                <a:lnTo>
                  <a:pt x="9380" y="1462"/>
                </a:lnTo>
                <a:lnTo>
                  <a:pt x="9349" y="1386"/>
                </a:lnTo>
                <a:lnTo>
                  <a:pt x="9319" y="1310"/>
                </a:lnTo>
                <a:lnTo>
                  <a:pt x="9287" y="1234"/>
                </a:lnTo>
                <a:lnTo>
                  <a:pt x="9252" y="1160"/>
                </a:lnTo>
                <a:lnTo>
                  <a:pt x="9219" y="1085"/>
                </a:lnTo>
                <a:lnTo>
                  <a:pt x="9183" y="1012"/>
                </a:lnTo>
                <a:lnTo>
                  <a:pt x="9148" y="939"/>
                </a:lnTo>
                <a:lnTo>
                  <a:pt x="9111" y="868"/>
                </a:lnTo>
                <a:lnTo>
                  <a:pt x="9073" y="798"/>
                </a:lnTo>
                <a:lnTo>
                  <a:pt x="9035" y="731"/>
                </a:lnTo>
                <a:lnTo>
                  <a:pt x="8996" y="667"/>
                </a:lnTo>
                <a:lnTo>
                  <a:pt x="8956" y="604"/>
                </a:lnTo>
                <a:lnTo>
                  <a:pt x="8916" y="545"/>
                </a:lnTo>
                <a:lnTo>
                  <a:pt x="8875" y="488"/>
                </a:lnTo>
                <a:lnTo>
                  <a:pt x="8833" y="436"/>
                </a:lnTo>
                <a:lnTo>
                  <a:pt x="8813" y="410"/>
                </a:lnTo>
                <a:lnTo>
                  <a:pt x="8791" y="386"/>
                </a:lnTo>
                <a:lnTo>
                  <a:pt x="8770" y="364"/>
                </a:lnTo>
                <a:lnTo>
                  <a:pt x="8749" y="341"/>
                </a:lnTo>
                <a:lnTo>
                  <a:pt x="8727" y="320"/>
                </a:lnTo>
                <a:lnTo>
                  <a:pt x="8706" y="300"/>
                </a:lnTo>
                <a:lnTo>
                  <a:pt x="8684" y="281"/>
                </a:lnTo>
                <a:lnTo>
                  <a:pt x="8662" y="263"/>
                </a:lnTo>
                <a:lnTo>
                  <a:pt x="8640" y="247"/>
                </a:lnTo>
                <a:lnTo>
                  <a:pt x="8618" y="232"/>
                </a:lnTo>
                <a:lnTo>
                  <a:pt x="8596" y="218"/>
                </a:lnTo>
                <a:lnTo>
                  <a:pt x="8573" y="205"/>
                </a:lnTo>
                <a:lnTo>
                  <a:pt x="8551" y="194"/>
                </a:lnTo>
                <a:lnTo>
                  <a:pt x="8530" y="183"/>
                </a:lnTo>
                <a:lnTo>
                  <a:pt x="8498" y="173"/>
                </a:lnTo>
                <a:lnTo>
                  <a:pt x="8461" y="162"/>
                </a:lnTo>
                <a:lnTo>
                  <a:pt x="8418" y="151"/>
                </a:lnTo>
                <a:lnTo>
                  <a:pt x="8370" y="141"/>
                </a:lnTo>
                <a:lnTo>
                  <a:pt x="8316" y="131"/>
                </a:lnTo>
                <a:lnTo>
                  <a:pt x="8257" y="122"/>
                </a:lnTo>
                <a:lnTo>
                  <a:pt x="8193" y="112"/>
                </a:lnTo>
                <a:lnTo>
                  <a:pt x="8123" y="104"/>
                </a:lnTo>
                <a:lnTo>
                  <a:pt x="8050" y="95"/>
                </a:lnTo>
                <a:lnTo>
                  <a:pt x="7972" y="87"/>
                </a:lnTo>
                <a:lnTo>
                  <a:pt x="7889" y="79"/>
                </a:lnTo>
                <a:lnTo>
                  <a:pt x="7802" y="72"/>
                </a:lnTo>
                <a:lnTo>
                  <a:pt x="7617" y="58"/>
                </a:lnTo>
                <a:lnTo>
                  <a:pt x="7418" y="46"/>
                </a:lnTo>
                <a:lnTo>
                  <a:pt x="7206" y="35"/>
                </a:lnTo>
                <a:lnTo>
                  <a:pt x="6985" y="26"/>
                </a:lnTo>
                <a:lnTo>
                  <a:pt x="6753" y="19"/>
                </a:lnTo>
                <a:lnTo>
                  <a:pt x="6513" y="12"/>
                </a:lnTo>
                <a:lnTo>
                  <a:pt x="6267" y="7"/>
                </a:lnTo>
                <a:lnTo>
                  <a:pt x="6017" y="3"/>
                </a:lnTo>
                <a:lnTo>
                  <a:pt x="5762" y="1"/>
                </a:lnTo>
                <a:lnTo>
                  <a:pt x="5507" y="0"/>
                </a:lnTo>
                <a:lnTo>
                  <a:pt x="5253" y="1"/>
                </a:lnTo>
                <a:lnTo>
                  <a:pt x="4998" y="3"/>
                </a:lnTo>
                <a:lnTo>
                  <a:pt x="4748" y="7"/>
                </a:lnTo>
                <a:lnTo>
                  <a:pt x="4502" y="12"/>
                </a:lnTo>
                <a:lnTo>
                  <a:pt x="4262" y="19"/>
                </a:lnTo>
                <a:lnTo>
                  <a:pt x="4030" y="26"/>
                </a:lnTo>
                <a:lnTo>
                  <a:pt x="3809" y="35"/>
                </a:lnTo>
                <a:lnTo>
                  <a:pt x="3597" y="46"/>
                </a:lnTo>
                <a:lnTo>
                  <a:pt x="3398" y="58"/>
                </a:lnTo>
                <a:lnTo>
                  <a:pt x="3213" y="72"/>
                </a:lnTo>
                <a:lnTo>
                  <a:pt x="3126" y="79"/>
                </a:lnTo>
                <a:lnTo>
                  <a:pt x="3043" y="87"/>
                </a:lnTo>
                <a:lnTo>
                  <a:pt x="2965" y="95"/>
                </a:lnTo>
                <a:lnTo>
                  <a:pt x="2892" y="104"/>
                </a:lnTo>
                <a:lnTo>
                  <a:pt x="2822" y="112"/>
                </a:lnTo>
                <a:lnTo>
                  <a:pt x="2758" y="122"/>
                </a:lnTo>
                <a:lnTo>
                  <a:pt x="2699" y="131"/>
                </a:lnTo>
                <a:lnTo>
                  <a:pt x="2645" y="141"/>
                </a:lnTo>
                <a:lnTo>
                  <a:pt x="2597" y="151"/>
                </a:lnTo>
                <a:lnTo>
                  <a:pt x="2554" y="162"/>
                </a:lnTo>
                <a:lnTo>
                  <a:pt x="2516" y="173"/>
                </a:lnTo>
                <a:lnTo>
                  <a:pt x="2485" y="183"/>
                </a:lnTo>
                <a:lnTo>
                  <a:pt x="2463" y="194"/>
                </a:lnTo>
                <a:lnTo>
                  <a:pt x="2442" y="205"/>
                </a:lnTo>
                <a:lnTo>
                  <a:pt x="2419" y="218"/>
                </a:lnTo>
                <a:lnTo>
                  <a:pt x="2397" y="232"/>
                </a:lnTo>
                <a:lnTo>
                  <a:pt x="2375" y="247"/>
                </a:lnTo>
                <a:lnTo>
                  <a:pt x="2353" y="263"/>
                </a:lnTo>
                <a:lnTo>
                  <a:pt x="2331" y="281"/>
                </a:lnTo>
                <a:lnTo>
                  <a:pt x="2309" y="300"/>
                </a:lnTo>
                <a:lnTo>
                  <a:pt x="2288" y="320"/>
                </a:lnTo>
                <a:lnTo>
                  <a:pt x="2266" y="341"/>
                </a:lnTo>
                <a:lnTo>
                  <a:pt x="2245" y="364"/>
                </a:lnTo>
                <a:lnTo>
                  <a:pt x="2224" y="386"/>
                </a:lnTo>
                <a:lnTo>
                  <a:pt x="2202" y="410"/>
                </a:lnTo>
                <a:lnTo>
                  <a:pt x="2182" y="436"/>
                </a:lnTo>
                <a:lnTo>
                  <a:pt x="2141" y="488"/>
                </a:lnTo>
                <a:lnTo>
                  <a:pt x="2099" y="545"/>
                </a:lnTo>
                <a:lnTo>
                  <a:pt x="2059" y="604"/>
                </a:lnTo>
                <a:lnTo>
                  <a:pt x="2020" y="667"/>
                </a:lnTo>
                <a:lnTo>
                  <a:pt x="1981" y="731"/>
                </a:lnTo>
                <a:lnTo>
                  <a:pt x="1942" y="798"/>
                </a:lnTo>
                <a:lnTo>
                  <a:pt x="1905" y="868"/>
                </a:lnTo>
                <a:lnTo>
                  <a:pt x="1868" y="939"/>
                </a:lnTo>
                <a:lnTo>
                  <a:pt x="1831" y="1012"/>
                </a:lnTo>
                <a:lnTo>
                  <a:pt x="1797" y="1085"/>
                </a:lnTo>
                <a:lnTo>
                  <a:pt x="1763" y="1160"/>
                </a:lnTo>
                <a:lnTo>
                  <a:pt x="1730" y="1234"/>
                </a:lnTo>
                <a:lnTo>
                  <a:pt x="1696" y="1310"/>
                </a:lnTo>
                <a:lnTo>
                  <a:pt x="1666" y="1386"/>
                </a:lnTo>
                <a:lnTo>
                  <a:pt x="1635" y="1462"/>
                </a:lnTo>
                <a:lnTo>
                  <a:pt x="1605" y="1536"/>
                </a:lnTo>
                <a:lnTo>
                  <a:pt x="1577" y="1611"/>
                </a:lnTo>
                <a:lnTo>
                  <a:pt x="1523" y="1756"/>
                </a:lnTo>
                <a:lnTo>
                  <a:pt x="1475" y="1894"/>
                </a:lnTo>
                <a:lnTo>
                  <a:pt x="1431" y="2025"/>
                </a:lnTo>
                <a:lnTo>
                  <a:pt x="1393" y="2144"/>
                </a:lnTo>
                <a:lnTo>
                  <a:pt x="1391" y="2144"/>
                </a:lnTo>
                <a:lnTo>
                  <a:pt x="1373" y="2148"/>
                </a:lnTo>
                <a:lnTo>
                  <a:pt x="1354" y="2153"/>
                </a:lnTo>
                <a:lnTo>
                  <a:pt x="1314" y="2162"/>
                </a:lnTo>
                <a:lnTo>
                  <a:pt x="1274" y="2173"/>
                </a:lnTo>
                <a:lnTo>
                  <a:pt x="1233" y="2181"/>
                </a:lnTo>
                <a:lnTo>
                  <a:pt x="1215" y="2185"/>
                </a:lnTo>
                <a:lnTo>
                  <a:pt x="1198" y="2186"/>
                </a:lnTo>
                <a:lnTo>
                  <a:pt x="1182" y="2186"/>
                </a:lnTo>
                <a:lnTo>
                  <a:pt x="1169" y="2183"/>
                </a:lnTo>
                <a:lnTo>
                  <a:pt x="1163" y="2181"/>
                </a:lnTo>
                <a:lnTo>
                  <a:pt x="1159" y="2179"/>
                </a:lnTo>
                <a:lnTo>
                  <a:pt x="1154" y="2176"/>
                </a:lnTo>
                <a:lnTo>
                  <a:pt x="1150" y="2172"/>
                </a:lnTo>
                <a:lnTo>
                  <a:pt x="1147" y="2168"/>
                </a:lnTo>
                <a:lnTo>
                  <a:pt x="1146" y="2162"/>
                </a:lnTo>
                <a:lnTo>
                  <a:pt x="1143" y="2156"/>
                </a:lnTo>
                <a:lnTo>
                  <a:pt x="1143" y="2149"/>
                </a:lnTo>
                <a:lnTo>
                  <a:pt x="1143" y="2100"/>
                </a:lnTo>
                <a:lnTo>
                  <a:pt x="1143" y="2049"/>
                </a:lnTo>
                <a:lnTo>
                  <a:pt x="1142" y="1990"/>
                </a:lnTo>
                <a:lnTo>
                  <a:pt x="1140" y="1930"/>
                </a:lnTo>
                <a:lnTo>
                  <a:pt x="1136" y="1874"/>
                </a:lnTo>
                <a:lnTo>
                  <a:pt x="1133" y="1852"/>
                </a:lnTo>
                <a:lnTo>
                  <a:pt x="1130" y="1833"/>
                </a:lnTo>
                <a:lnTo>
                  <a:pt x="1127" y="1818"/>
                </a:lnTo>
                <a:lnTo>
                  <a:pt x="1124" y="1814"/>
                </a:lnTo>
                <a:lnTo>
                  <a:pt x="1122" y="1810"/>
                </a:lnTo>
                <a:lnTo>
                  <a:pt x="1114" y="1798"/>
                </a:lnTo>
                <a:lnTo>
                  <a:pt x="1104" y="1784"/>
                </a:lnTo>
                <a:lnTo>
                  <a:pt x="1093" y="1770"/>
                </a:lnTo>
                <a:lnTo>
                  <a:pt x="1086" y="1762"/>
                </a:lnTo>
                <a:lnTo>
                  <a:pt x="1078" y="1754"/>
                </a:lnTo>
                <a:lnTo>
                  <a:pt x="1069" y="1747"/>
                </a:lnTo>
                <a:lnTo>
                  <a:pt x="1058" y="1740"/>
                </a:lnTo>
                <a:lnTo>
                  <a:pt x="1045" y="1734"/>
                </a:lnTo>
                <a:lnTo>
                  <a:pt x="1031" y="1727"/>
                </a:lnTo>
                <a:lnTo>
                  <a:pt x="1013" y="1722"/>
                </a:lnTo>
                <a:lnTo>
                  <a:pt x="994" y="1718"/>
                </a:lnTo>
                <a:lnTo>
                  <a:pt x="971" y="1714"/>
                </a:lnTo>
                <a:lnTo>
                  <a:pt x="947" y="1712"/>
                </a:lnTo>
                <a:lnTo>
                  <a:pt x="916" y="1709"/>
                </a:lnTo>
                <a:lnTo>
                  <a:pt x="878" y="1708"/>
                </a:lnTo>
                <a:lnTo>
                  <a:pt x="833" y="1708"/>
                </a:lnTo>
                <a:lnTo>
                  <a:pt x="782" y="1708"/>
                </a:lnTo>
                <a:lnTo>
                  <a:pt x="727" y="1709"/>
                </a:lnTo>
                <a:lnTo>
                  <a:pt x="669" y="1711"/>
                </a:lnTo>
                <a:lnTo>
                  <a:pt x="610" y="1714"/>
                </a:lnTo>
                <a:lnTo>
                  <a:pt x="548" y="1718"/>
                </a:lnTo>
                <a:lnTo>
                  <a:pt x="488" y="1722"/>
                </a:lnTo>
                <a:lnTo>
                  <a:pt x="430" y="1727"/>
                </a:lnTo>
                <a:lnTo>
                  <a:pt x="373" y="1734"/>
                </a:lnTo>
                <a:lnTo>
                  <a:pt x="321" y="1741"/>
                </a:lnTo>
                <a:lnTo>
                  <a:pt x="274" y="1750"/>
                </a:lnTo>
                <a:lnTo>
                  <a:pt x="233" y="1759"/>
                </a:lnTo>
                <a:lnTo>
                  <a:pt x="216" y="1764"/>
                </a:lnTo>
                <a:lnTo>
                  <a:pt x="199" y="1770"/>
                </a:lnTo>
                <a:lnTo>
                  <a:pt x="185" y="1776"/>
                </a:lnTo>
                <a:lnTo>
                  <a:pt x="174" y="1782"/>
                </a:lnTo>
                <a:lnTo>
                  <a:pt x="163" y="1789"/>
                </a:lnTo>
                <a:lnTo>
                  <a:pt x="155" y="1800"/>
                </a:lnTo>
                <a:lnTo>
                  <a:pt x="147" y="1811"/>
                </a:lnTo>
                <a:lnTo>
                  <a:pt x="139" y="1826"/>
                </a:lnTo>
                <a:lnTo>
                  <a:pt x="131" y="1842"/>
                </a:lnTo>
                <a:lnTo>
                  <a:pt x="126" y="1860"/>
                </a:lnTo>
                <a:lnTo>
                  <a:pt x="121" y="1880"/>
                </a:lnTo>
                <a:lnTo>
                  <a:pt x="116" y="1901"/>
                </a:lnTo>
                <a:lnTo>
                  <a:pt x="113" y="1924"/>
                </a:lnTo>
                <a:lnTo>
                  <a:pt x="110" y="1948"/>
                </a:lnTo>
                <a:lnTo>
                  <a:pt x="109" y="1972"/>
                </a:lnTo>
                <a:lnTo>
                  <a:pt x="108" y="1997"/>
                </a:lnTo>
                <a:lnTo>
                  <a:pt x="108" y="2023"/>
                </a:lnTo>
                <a:lnTo>
                  <a:pt x="109" y="2051"/>
                </a:lnTo>
                <a:lnTo>
                  <a:pt x="110" y="2077"/>
                </a:lnTo>
                <a:lnTo>
                  <a:pt x="114" y="2104"/>
                </a:lnTo>
                <a:lnTo>
                  <a:pt x="117" y="2131"/>
                </a:lnTo>
                <a:lnTo>
                  <a:pt x="122" y="2158"/>
                </a:lnTo>
                <a:lnTo>
                  <a:pt x="127" y="2185"/>
                </a:lnTo>
                <a:lnTo>
                  <a:pt x="134" y="2211"/>
                </a:lnTo>
                <a:lnTo>
                  <a:pt x="141" y="2236"/>
                </a:lnTo>
                <a:lnTo>
                  <a:pt x="150" y="2260"/>
                </a:lnTo>
                <a:lnTo>
                  <a:pt x="160" y="2284"/>
                </a:lnTo>
                <a:lnTo>
                  <a:pt x="171" y="2305"/>
                </a:lnTo>
                <a:lnTo>
                  <a:pt x="182" y="2327"/>
                </a:lnTo>
                <a:lnTo>
                  <a:pt x="194" y="2346"/>
                </a:lnTo>
                <a:lnTo>
                  <a:pt x="208" y="2363"/>
                </a:lnTo>
                <a:lnTo>
                  <a:pt x="223" y="2380"/>
                </a:lnTo>
                <a:lnTo>
                  <a:pt x="239" y="2393"/>
                </a:lnTo>
                <a:lnTo>
                  <a:pt x="256" y="2405"/>
                </a:lnTo>
                <a:lnTo>
                  <a:pt x="275" y="2414"/>
                </a:lnTo>
                <a:lnTo>
                  <a:pt x="284" y="2418"/>
                </a:lnTo>
                <a:lnTo>
                  <a:pt x="294" y="2422"/>
                </a:lnTo>
                <a:lnTo>
                  <a:pt x="335" y="2432"/>
                </a:lnTo>
                <a:lnTo>
                  <a:pt x="383" y="2442"/>
                </a:lnTo>
                <a:lnTo>
                  <a:pt x="432" y="2450"/>
                </a:lnTo>
                <a:lnTo>
                  <a:pt x="486" y="2458"/>
                </a:lnTo>
                <a:lnTo>
                  <a:pt x="541" y="2464"/>
                </a:lnTo>
                <a:lnTo>
                  <a:pt x="598" y="2471"/>
                </a:lnTo>
                <a:lnTo>
                  <a:pt x="655" y="2476"/>
                </a:lnTo>
                <a:lnTo>
                  <a:pt x="712" y="2481"/>
                </a:lnTo>
                <a:lnTo>
                  <a:pt x="822" y="2487"/>
                </a:lnTo>
                <a:lnTo>
                  <a:pt x="923" y="2490"/>
                </a:lnTo>
                <a:lnTo>
                  <a:pt x="1006" y="2491"/>
                </a:lnTo>
                <a:lnTo>
                  <a:pt x="1040" y="2490"/>
                </a:lnTo>
                <a:lnTo>
                  <a:pt x="1066" y="2489"/>
                </a:lnTo>
                <a:lnTo>
                  <a:pt x="1135" y="2486"/>
                </a:lnTo>
                <a:lnTo>
                  <a:pt x="1195" y="2483"/>
                </a:lnTo>
                <a:lnTo>
                  <a:pt x="1153" y="2533"/>
                </a:lnTo>
                <a:lnTo>
                  <a:pt x="1106" y="2586"/>
                </a:lnTo>
                <a:lnTo>
                  <a:pt x="1060" y="2644"/>
                </a:lnTo>
                <a:lnTo>
                  <a:pt x="1012" y="2706"/>
                </a:lnTo>
                <a:lnTo>
                  <a:pt x="963" y="2770"/>
                </a:lnTo>
                <a:lnTo>
                  <a:pt x="913" y="2837"/>
                </a:lnTo>
                <a:lnTo>
                  <a:pt x="866" y="2908"/>
                </a:lnTo>
                <a:lnTo>
                  <a:pt x="819" y="2981"/>
                </a:lnTo>
                <a:lnTo>
                  <a:pt x="772" y="3054"/>
                </a:lnTo>
                <a:lnTo>
                  <a:pt x="730" y="3130"/>
                </a:lnTo>
                <a:lnTo>
                  <a:pt x="708" y="3168"/>
                </a:lnTo>
                <a:lnTo>
                  <a:pt x="688" y="3206"/>
                </a:lnTo>
                <a:lnTo>
                  <a:pt x="669" y="3245"/>
                </a:lnTo>
                <a:lnTo>
                  <a:pt x="652" y="3283"/>
                </a:lnTo>
                <a:lnTo>
                  <a:pt x="634" y="3322"/>
                </a:lnTo>
                <a:lnTo>
                  <a:pt x="617" y="3360"/>
                </a:lnTo>
                <a:lnTo>
                  <a:pt x="603" y="3399"/>
                </a:lnTo>
                <a:lnTo>
                  <a:pt x="589" y="3437"/>
                </a:lnTo>
                <a:lnTo>
                  <a:pt x="576" y="3475"/>
                </a:lnTo>
                <a:lnTo>
                  <a:pt x="564" y="3513"/>
                </a:lnTo>
                <a:lnTo>
                  <a:pt x="554" y="3551"/>
                </a:lnTo>
                <a:lnTo>
                  <a:pt x="545" y="3589"/>
                </a:lnTo>
                <a:lnTo>
                  <a:pt x="505" y="3623"/>
                </a:lnTo>
                <a:lnTo>
                  <a:pt x="467" y="3657"/>
                </a:lnTo>
                <a:lnTo>
                  <a:pt x="431" y="3693"/>
                </a:lnTo>
                <a:lnTo>
                  <a:pt x="398" y="3727"/>
                </a:lnTo>
                <a:lnTo>
                  <a:pt x="366" y="3762"/>
                </a:lnTo>
                <a:lnTo>
                  <a:pt x="336" y="3797"/>
                </a:lnTo>
                <a:lnTo>
                  <a:pt x="308" y="3831"/>
                </a:lnTo>
                <a:lnTo>
                  <a:pt x="282" y="3866"/>
                </a:lnTo>
                <a:lnTo>
                  <a:pt x="258" y="3900"/>
                </a:lnTo>
                <a:lnTo>
                  <a:pt x="235" y="3935"/>
                </a:lnTo>
                <a:lnTo>
                  <a:pt x="213" y="3969"/>
                </a:lnTo>
                <a:lnTo>
                  <a:pt x="194" y="4002"/>
                </a:lnTo>
                <a:lnTo>
                  <a:pt x="177" y="4035"/>
                </a:lnTo>
                <a:lnTo>
                  <a:pt x="160" y="4068"/>
                </a:lnTo>
                <a:lnTo>
                  <a:pt x="145" y="4100"/>
                </a:lnTo>
                <a:lnTo>
                  <a:pt x="130" y="4132"/>
                </a:lnTo>
                <a:lnTo>
                  <a:pt x="117" y="4164"/>
                </a:lnTo>
                <a:lnTo>
                  <a:pt x="105" y="4194"/>
                </a:lnTo>
                <a:lnTo>
                  <a:pt x="95" y="4225"/>
                </a:lnTo>
                <a:lnTo>
                  <a:pt x="85" y="4254"/>
                </a:lnTo>
                <a:lnTo>
                  <a:pt x="70" y="4310"/>
                </a:lnTo>
                <a:lnTo>
                  <a:pt x="57" y="4363"/>
                </a:lnTo>
                <a:lnTo>
                  <a:pt x="47" y="4413"/>
                </a:lnTo>
                <a:lnTo>
                  <a:pt x="40" y="4458"/>
                </a:lnTo>
                <a:lnTo>
                  <a:pt x="34" y="4498"/>
                </a:lnTo>
                <a:lnTo>
                  <a:pt x="30" y="4535"/>
                </a:lnTo>
                <a:lnTo>
                  <a:pt x="24" y="4599"/>
                </a:lnTo>
                <a:lnTo>
                  <a:pt x="18" y="4687"/>
                </a:lnTo>
                <a:lnTo>
                  <a:pt x="12" y="4792"/>
                </a:lnTo>
                <a:lnTo>
                  <a:pt x="6" y="4914"/>
                </a:lnTo>
                <a:lnTo>
                  <a:pt x="2" y="5049"/>
                </a:lnTo>
                <a:lnTo>
                  <a:pt x="0" y="5196"/>
                </a:lnTo>
                <a:lnTo>
                  <a:pt x="0" y="5349"/>
                </a:lnTo>
                <a:lnTo>
                  <a:pt x="1" y="5429"/>
                </a:lnTo>
                <a:lnTo>
                  <a:pt x="4" y="5508"/>
                </a:lnTo>
                <a:lnTo>
                  <a:pt x="6" y="5587"/>
                </a:lnTo>
                <a:lnTo>
                  <a:pt x="11" y="5668"/>
                </a:lnTo>
                <a:lnTo>
                  <a:pt x="15" y="5747"/>
                </a:lnTo>
                <a:lnTo>
                  <a:pt x="21" y="5827"/>
                </a:lnTo>
                <a:lnTo>
                  <a:pt x="28" y="5905"/>
                </a:lnTo>
                <a:lnTo>
                  <a:pt x="37" y="5982"/>
                </a:lnTo>
                <a:lnTo>
                  <a:pt x="46" y="6057"/>
                </a:lnTo>
                <a:lnTo>
                  <a:pt x="58" y="6130"/>
                </a:lnTo>
                <a:lnTo>
                  <a:pt x="70" y="6201"/>
                </a:lnTo>
                <a:lnTo>
                  <a:pt x="84" y="6269"/>
                </a:lnTo>
                <a:lnTo>
                  <a:pt x="101" y="6334"/>
                </a:lnTo>
                <a:lnTo>
                  <a:pt x="117" y="6394"/>
                </a:lnTo>
                <a:lnTo>
                  <a:pt x="127" y="6424"/>
                </a:lnTo>
                <a:lnTo>
                  <a:pt x="136" y="6452"/>
                </a:lnTo>
                <a:lnTo>
                  <a:pt x="147" y="6479"/>
                </a:lnTo>
                <a:lnTo>
                  <a:pt x="158" y="6506"/>
                </a:lnTo>
                <a:lnTo>
                  <a:pt x="168" y="6530"/>
                </a:lnTo>
                <a:lnTo>
                  <a:pt x="180" y="6554"/>
                </a:lnTo>
                <a:lnTo>
                  <a:pt x="192" y="6577"/>
                </a:lnTo>
                <a:lnTo>
                  <a:pt x="205" y="6598"/>
                </a:lnTo>
                <a:lnTo>
                  <a:pt x="211" y="6606"/>
                </a:lnTo>
                <a:lnTo>
                  <a:pt x="218" y="6615"/>
                </a:lnTo>
                <a:lnTo>
                  <a:pt x="226" y="6622"/>
                </a:lnTo>
                <a:lnTo>
                  <a:pt x="236" y="6630"/>
                </a:lnTo>
                <a:lnTo>
                  <a:pt x="246" y="6638"/>
                </a:lnTo>
                <a:lnTo>
                  <a:pt x="257" y="6645"/>
                </a:lnTo>
                <a:lnTo>
                  <a:pt x="284" y="6661"/>
                </a:lnTo>
                <a:lnTo>
                  <a:pt x="315" y="6676"/>
                </a:lnTo>
                <a:lnTo>
                  <a:pt x="351" y="6690"/>
                </a:lnTo>
                <a:lnTo>
                  <a:pt x="389" y="6705"/>
                </a:lnTo>
                <a:lnTo>
                  <a:pt x="431" y="6718"/>
                </a:lnTo>
                <a:lnTo>
                  <a:pt x="431" y="8072"/>
                </a:lnTo>
                <a:lnTo>
                  <a:pt x="432" y="8088"/>
                </a:lnTo>
                <a:lnTo>
                  <a:pt x="435" y="8105"/>
                </a:lnTo>
                <a:lnTo>
                  <a:pt x="437" y="8120"/>
                </a:lnTo>
                <a:lnTo>
                  <a:pt x="442" y="8135"/>
                </a:lnTo>
                <a:lnTo>
                  <a:pt x="448" y="8149"/>
                </a:lnTo>
                <a:lnTo>
                  <a:pt x="455" y="8163"/>
                </a:lnTo>
                <a:lnTo>
                  <a:pt x="463" y="8175"/>
                </a:lnTo>
                <a:lnTo>
                  <a:pt x="473" y="8187"/>
                </a:lnTo>
                <a:lnTo>
                  <a:pt x="482" y="8196"/>
                </a:lnTo>
                <a:lnTo>
                  <a:pt x="493" y="8206"/>
                </a:lnTo>
                <a:lnTo>
                  <a:pt x="505" y="8214"/>
                </a:lnTo>
                <a:lnTo>
                  <a:pt x="517" y="8221"/>
                </a:lnTo>
                <a:lnTo>
                  <a:pt x="530" y="8226"/>
                </a:lnTo>
                <a:lnTo>
                  <a:pt x="543" y="8231"/>
                </a:lnTo>
                <a:lnTo>
                  <a:pt x="557" y="8233"/>
                </a:lnTo>
                <a:lnTo>
                  <a:pt x="571" y="8233"/>
                </a:lnTo>
                <a:lnTo>
                  <a:pt x="1929" y="8233"/>
                </a:lnTo>
                <a:lnTo>
                  <a:pt x="1943" y="8233"/>
                </a:lnTo>
                <a:lnTo>
                  <a:pt x="1957" y="8231"/>
                </a:lnTo>
                <a:lnTo>
                  <a:pt x="1970" y="8226"/>
                </a:lnTo>
                <a:lnTo>
                  <a:pt x="1983" y="8221"/>
                </a:lnTo>
                <a:lnTo>
                  <a:pt x="1995" y="8214"/>
                </a:lnTo>
                <a:lnTo>
                  <a:pt x="2007" y="8206"/>
                </a:lnTo>
                <a:lnTo>
                  <a:pt x="2017" y="8196"/>
                </a:lnTo>
                <a:lnTo>
                  <a:pt x="2027" y="8187"/>
                </a:lnTo>
                <a:lnTo>
                  <a:pt x="2036" y="8175"/>
                </a:lnTo>
                <a:lnTo>
                  <a:pt x="2045" y="8163"/>
                </a:lnTo>
                <a:lnTo>
                  <a:pt x="2051" y="8149"/>
                </a:lnTo>
                <a:lnTo>
                  <a:pt x="2057" y="8135"/>
                </a:lnTo>
                <a:lnTo>
                  <a:pt x="2061" y="8120"/>
                </a:lnTo>
                <a:lnTo>
                  <a:pt x="2065" y="8105"/>
                </a:lnTo>
                <a:lnTo>
                  <a:pt x="2067" y="8088"/>
                </a:lnTo>
                <a:lnTo>
                  <a:pt x="2068" y="8072"/>
                </a:lnTo>
                <a:lnTo>
                  <a:pt x="2068" y="6924"/>
                </a:lnTo>
                <a:lnTo>
                  <a:pt x="2335" y="6940"/>
                </a:lnTo>
                <a:lnTo>
                  <a:pt x="2606" y="6953"/>
                </a:lnTo>
                <a:lnTo>
                  <a:pt x="2881" y="6965"/>
                </a:lnTo>
                <a:lnTo>
                  <a:pt x="3155" y="6975"/>
                </a:lnTo>
                <a:lnTo>
                  <a:pt x="3426" y="6984"/>
                </a:lnTo>
                <a:lnTo>
                  <a:pt x="3693" y="6991"/>
                </a:lnTo>
                <a:lnTo>
                  <a:pt x="3952" y="6997"/>
                </a:lnTo>
                <a:lnTo>
                  <a:pt x="4200" y="7002"/>
                </a:lnTo>
                <a:lnTo>
                  <a:pt x="4435" y="7006"/>
                </a:lnTo>
                <a:lnTo>
                  <a:pt x="4656" y="7008"/>
                </a:lnTo>
                <a:lnTo>
                  <a:pt x="5038" y="7011"/>
                </a:lnTo>
                <a:lnTo>
                  <a:pt x="5330" y="7013"/>
                </a:lnTo>
                <a:lnTo>
                  <a:pt x="5507" y="7013"/>
                </a:lnTo>
                <a:lnTo>
                  <a:pt x="5685" y="7013"/>
                </a:lnTo>
                <a:lnTo>
                  <a:pt x="5977" y="7011"/>
                </a:lnTo>
                <a:lnTo>
                  <a:pt x="6360" y="7008"/>
                </a:lnTo>
                <a:lnTo>
                  <a:pt x="6581" y="7006"/>
                </a:lnTo>
                <a:lnTo>
                  <a:pt x="6815" y="7002"/>
                </a:lnTo>
                <a:lnTo>
                  <a:pt x="7064" y="6997"/>
                </a:lnTo>
                <a:lnTo>
                  <a:pt x="7322" y="6991"/>
                </a:lnTo>
                <a:lnTo>
                  <a:pt x="7589" y="6984"/>
                </a:lnTo>
                <a:lnTo>
                  <a:pt x="7860" y="6975"/>
                </a:lnTo>
                <a:lnTo>
                  <a:pt x="8135" y="6965"/>
                </a:lnTo>
                <a:lnTo>
                  <a:pt x="8409" y="6953"/>
                </a:lnTo>
                <a:lnTo>
                  <a:pt x="8680" y="6940"/>
                </a:lnTo>
                <a:lnTo>
                  <a:pt x="8948" y="6924"/>
                </a:lnTo>
                <a:lnTo>
                  <a:pt x="8948" y="8072"/>
                </a:lnTo>
                <a:lnTo>
                  <a:pt x="8948" y="8088"/>
                </a:lnTo>
                <a:lnTo>
                  <a:pt x="8950" y="8105"/>
                </a:lnTo>
                <a:lnTo>
                  <a:pt x="8954" y="8120"/>
                </a:lnTo>
                <a:lnTo>
                  <a:pt x="8958" y="8135"/>
                </a:lnTo>
                <a:lnTo>
                  <a:pt x="8964" y="8149"/>
                </a:lnTo>
                <a:lnTo>
                  <a:pt x="8971" y="8163"/>
                </a:lnTo>
                <a:lnTo>
                  <a:pt x="8979" y="8175"/>
                </a:lnTo>
                <a:lnTo>
                  <a:pt x="8988" y="8187"/>
                </a:lnTo>
                <a:lnTo>
                  <a:pt x="8997" y="8196"/>
                </a:lnTo>
                <a:lnTo>
                  <a:pt x="9008" y="8206"/>
                </a:lnTo>
                <a:lnTo>
                  <a:pt x="9020" y="8214"/>
                </a:lnTo>
                <a:lnTo>
                  <a:pt x="9032" y="8221"/>
                </a:lnTo>
                <a:lnTo>
                  <a:pt x="9045" y="8226"/>
                </a:lnTo>
                <a:lnTo>
                  <a:pt x="9058" y="8231"/>
                </a:lnTo>
                <a:lnTo>
                  <a:pt x="9072" y="8233"/>
                </a:lnTo>
                <a:lnTo>
                  <a:pt x="9086" y="8233"/>
                </a:lnTo>
                <a:lnTo>
                  <a:pt x="10444" y="8233"/>
                </a:lnTo>
                <a:lnTo>
                  <a:pt x="10458" y="8233"/>
                </a:lnTo>
                <a:lnTo>
                  <a:pt x="10472" y="8231"/>
                </a:lnTo>
                <a:lnTo>
                  <a:pt x="10485" y="8226"/>
                </a:lnTo>
                <a:lnTo>
                  <a:pt x="10498" y="8221"/>
                </a:lnTo>
                <a:lnTo>
                  <a:pt x="10510" y="8214"/>
                </a:lnTo>
                <a:lnTo>
                  <a:pt x="10522" y="8206"/>
                </a:lnTo>
                <a:lnTo>
                  <a:pt x="10533" y="8196"/>
                </a:lnTo>
                <a:lnTo>
                  <a:pt x="10542" y="8187"/>
                </a:lnTo>
                <a:lnTo>
                  <a:pt x="10552" y="8175"/>
                </a:lnTo>
                <a:lnTo>
                  <a:pt x="10560" y="8163"/>
                </a:lnTo>
                <a:lnTo>
                  <a:pt x="10567" y="8149"/>
                </a:lnTo>
                <a:lnTo>
                  <a:pt x="10573" y="8135"/>
                </a:lnTo>
                <a:lnTo>
                  <a:pt x="10577" y="8120"/>
                </a:lnTo>
                <a:lnTo>
                  <a:pt x="10580" y="8105"/>
                </a:lnTo>
                <a:lnTo>
                  <a:pt x="10583" y="8088"/>
                </a:lnTo>
                <a:lnTo>
                  <a:pt x="10584" y="8072"/>
                </a:lnTo>
                <a:lnTo>
                  <a:pt x="10584" y="6718"/>
                </a:lnTo>
                <a:lnTo>
                  <a:pt x="10626" y="6705"/>
                </a:lnTo>
                <a:lnTo>
                  <a:pt x="10665" y="6690"/>
                </a:lnTo>
                <a:lnTo>
                  <a:pt x="10700" y="6676"/>
                </a:lnTo>
                <a:lnTo>
                  <a:pt x="10731" y="6661"/>
                </a:lnTo>
                <a:lnTo>
                  <a:pt x="10758" y="6645"/>
                </a:lnTo>
                <a:lnTo>
                  <a:pt x="10770" y="6638"/>
                </a:lnTo>
                <a:lnTo>
                  <a:pt x="10780" y="6630"/>
                </a:lnTo>
                <a:lnTo>
                  <a:pt x="10790" y="6622"/>
                </a:lnTo>
                <a:lnTo>
                  <a:pt x="10798" y="6615"/>
                </a:lnTo>
                <a:lnTo>
                  <a:pt x="10805" y="6606"/>
                </a:lnTo>
                <a:lnTo>
                  <a:pt x="10811" y="6598"/>
                </a:lnTo>
                <a:lnTo>
                  <a:pt x="10823" y="6577"/>
                </a:lnTo>
                <a:lnTo>
                  <a:pt x="10835" y="6554"/>
                </a:lnTo>
                <a:lnTo>
                  <a:pt x="10847" y="6530"/>
                </a:lnTo>
                <a:lnTo>
                  <a:pt x="10859" y="6506"/>
                </a:lnTo>
                <a:lnTo>
                  <a:pt x="10869" y="6479"/>
                </a:lnTo>
                <a:lnTo>
                  <a:pt x="10879" y="6452"/>
                </a:lnTo>
                <a:lnTo>
                  <a:pt x="10888" y="6424"/>
                </a:lnTo>
                <a:lnTo>
                  <a:pt x="10898" y="6394"/>
                </a:lnTo>
                <a:lnTo>
                  <a:pt x="10915" y="6334"/>
                </a:lnTo>
                <a:lnTo>
                  <a:pt x="10931" y="6269"/>
                </a:lnTo>
                <a:lnTo>
                  <a:pt x="10945" y="6201"/>
                </a:lnTo>
                <a:lnTo>
                  <a:pt x="10957" y="6130"/>
                </a:lnTo>
                <a:lnTo>
                  <a:pt x="10969" y="6057"/>
                </a:lnTo>
                <a:lnTo>
                  <a:pt x="10978" y="5982"/>
                </a:lnTo>
                <a:lnTo>
                  <a:pt x="10987" y="5905"/>
                </a:lnTo>
                <a:lnTo>
                  <a:pt x="10994" y="5827"/>
                </a:lnTo>
                <a:lnTo>
                  <a:pt x="11000" y="5747"/>
                </a:lnTo>
                <a:lnTo>
                  <a:pt x="11004" y="5668"/>
                </a:lnTo>
                <a:lnTo>
                  <a:pt x="11009" y="5587"/>
                </a:lnTo>
                <a:lnTo>
                  <a:pt x="11011" y="5508"/>
                </a:lnTo>
                <a:lnTo>
                  <a:pt x="11014" y="5429"/>
                </a:lnTo>
                <a:lnTo>
                  <a:pt x="11015" y="5349"/>
                </a:lnTo>
                <a:lnTo>
                  <a:pt x="11015" y="5196"/>
                </a:lnTo>
                <a:lnTo>
                  <a:pt x="11013" y="5049"/>
                </a:lnTo>
                <a:lnTo>
                  <a:pt x="11009" y="4914"/>
                </a:lnTo>
                <a:lnTo>
                  <a:pt x="11003" y="4792"/>
                </a:lnTo>
                <a:lnTo>
                  <a:pt x="10997" y="4687"/>
                </a:lnTo>
                <a:lnTo>
                  <a:pt x="10991" y="4599"/>
                </a:lnTo>
                <a:lnTo>
                  <a:pt x="10985" y="4535"/>
                </a:lnTo>
                <a:close/>
                <a:moveTo>
                  <a:pt x="2546" y="515"/>
                </a:moveTo>
                <a:lnTo>
                  <a:pt x="2546" y="515"/>
                </a:lnTo>
                <a:lnTo>
                  <a:pt x="2701" y="503"/>
                </a:lnTo>
                <a:lnTo>
                  <a:pt x="2798" y="497"/>
                </a:lnTo>
                <a:lnTo>
                  <a:pt x="2908" y="491"/>
                </a:lnTo>
                <a:lnTo>
                  <a:pt x="3033" y="486"/>
                </a:lnTo>
                <a:lnTo>
                  <a:pt x="3171" y="480"/>
                </a:lnTo>
                <a:lnTo>
                  <a:pt x="3327" y="474"/>
                </a:lnTo>
                <a:lnTo>
                  <a:pt x="3497" y="469"/>
                </a:lnTo>
                <a:lnTo>
                  <a:pt x="3684" y="463"/>
                </a:lnTo>
                <a:lnTo>
                  <a:pt x="3890" y="458"/>
                </a:lnTo>
                <a:lnTo>
                  <a:pt x="4113" y="454"/>
                </a:lnTo>
                <a:lnTo>
                  <a:pt x="4355" y="450"/>
                </a:lnTo>
                <a:lnTo>
                  <a:pt x="4617" y="448"/>
                </a:lnTo>
                <a:lnTo>
                  <a:pt x="4899" y="445"/>
                </a:lnTo>
                <a:lnTo>
                  <a:pt x="5202" y="443"/>
                </a:lnTo>
                <a:lnTo>
                  <a:pt x="5526" y="443"/>
                </a:lnTo>
                <a:lnTo>
                  <a:pt x="5847" y="443"/>
                </a:lnTo>
                <a:lnTo>
                  <a:pt x="6147" y="445"/>
                </a:lnTo>
                <a:lnTo>
                  <a:pt x="6426" y="448"/>
                </a:lnTo>
                <a:lnTo>
                  <a:pt x="6684" y="450"/>
                </a:lnTo>
                <a:lnTo>
                  <a:pt x="6923" y="454"/>
                </a:lnTo>
                <a:lnTo>
                  <a:pt x="7143" y="458"/>
                </a:lnTo>
                <a:lnTo>
                  <a:pt x="7346" y="463"/>
                </a:lnTo>
                <a:lnTo>
                  <a:pt x="7531" y="468"/>
                </a:lnTo>
                <a:lnTo>
                  <a:pt x="7699" y="474"/>
                </a:lnTo>
                <a:lnTo>
                  <a:pt x="7852" y="480"/>
                </a:lnTo>
                <a:lnTo>
                  <a:pt x="7989" y="486"/>
                </a:lnTo>
                <a:lnTo>
                  <a:pt x="8111" y="491"/>
                </a:lnTo>
                <a:lnTo>
                  <a:pt x="8315" y="503"/>
                </a:lnTo>
                <a:lnTo>
                  <a:pt x="8469" y="514"/>
                </a:lnTo>
                <a:lnTo>
                  <a:pt x="8496" y="537"/>
                </a:lnTo>
                <a:lnTo>
                  <a:pt x="8524" y="563"/>
                </a:lnTo>
                <a:lnTo>
                  <a:pt x="8552" y="591"/>
                </a:lnTo>
                <a:lnTo>
                  <a:pt x="8580" y="624"/>
                </a:lnTo>
                <a:lnTo>
                  <a:pt x="8609" y="661"/>
                </a:lnTo>
                <a:lnTo>
                  <a:pt x="8639" y="700"/>
                </a:lnTo>
                <a:lnTo>
                  <a:pt x="8667" y="743"/>
                </a:lnTo>
                <a:lnTo>
                  <a:pt x="8697" y="788"/>
                </a:lnTo>
                <a:lnTo>
                  <a:pt x="8726" y="836"/>
                </a:lnTo>
                <a:lnTo>
                  <a:pt x="8756" y="886"/>
                </a:lnTo>
                <a:lnTo>
                  <a:pt x="8785" y="939"/>
                </a:lnTo>
                <a:lnTo>
                  <a:pt x="8815" y="994"/>
                </a:lnTo>
                <a:lnTo>
                  <a:pt x="8845" y="1052"/>
                </a:lnTo>
                <a:lnTo>
                  <a:pt x="8874" y="1110"/>
                </a:lnTo>
                <a:lnTo>
                  <a:pt x="8903" y="1172"/>
                </a:lnTo>
                <a:lnTo>
                  <a:pt x="8932" y="1233"/>
                </a:lnTo>
                <a:lnTo>
                  <a:pt x="8961" y="1297"/>
                </a:lnTo>
                <a:lnTo>
                  <a:pt x="8990" y="1362"/>
                </a:lnTo>
                <a:lnTo>
                  <a:pt x="9046" y="1496"/>
                </a:lnTo>
                <a:lnTo>
                  <a:pt x="9102" y="1632"/>
                </a:lnTo>
                <a:lnTo>
                  <a:pt x="9155" y="1771"/>
                </a:lnTo>
                <a:lnTo>
                  <a:pt x="9206" y="1911"/>
                </a:lnTo>
                <a:lnTo>
                  <a:pt x="9255" y="2049"/>
                </a:lnTo>
                <a:lnTo>
                  <a:pt x="9301" y="2187"/>
                </a:lnTo>
                <a:lnTo>
                  <a:pt x="9343" y="2321"/>
                </a:lnTo>
                <a:lnTo>
                  <a:pt x="9150" y="2328"/>
                </a:lnTo>
                <a:lnTo>
                  <a:pt x="8919" y="2334"/>
                </a:lnTo>
                <a:lnTo>
                  <a:pt x="8656" y="2340"/>
                </a:lnTo>
                <a:lnTo>
                  <a:pt x="8368" y="2346"/>
                </a:lnTo>
                <a:lnTo>
                  <a:pt x="7748" y="2355"/>
                </a:lnTo>
                <a:lnTo>
                  <a:pt x="7109" y="2362"/>
                </a:lnTo>
                <a:lnTo>
                  <a:pt x="6511" y="2368"/>
                </a:lnTo>
                <a:lnTo>
                  <a:pt x="6007" y="2372"/>
                </a:lnTo>
                <a:lnTo>
                  <a:pt x="5507" y="2375"/>
                </a:lnTo>
                <a:lnTo>
                  <a:pt x="5008" y="2372"/>
                </a:lnTo>
                <a:lnTo>
                  <a:pt x="4504" y="2368"/>
                </a:lnTo>
                <a:lnTo>
                  <a:pt x="3906" y="2362"/>
                </a:lnTo>
                <a:lnTo>
                  <a:pt x="3268" y="2355"/>
                </a:lnTo>
                <a:lnTo>
                  <a:pt x="2647" y="2346"/>
                </a:lnTo>
                <a:lnTo>
                  <a:pt x="2359" y="2340"/>
                </a:lnTo>
                <a:lnTo>
                  <a:pt x="2096" y="2334"/>
                </a:lnTo>
                <a:lnTo>
                  <a:pt x="1865" y="2328"/>
                </a:lnTo>
                <a:lnTo>
                  <a:pt x="1673" y="2321"/>
                </a:lnTo>
                <a:lnTo>
                  <a:pt x="1715" y="2187"/>
                </a:lnTo>
                <a:lnTo>
                  <a:pt x="1760" y="2049"/>
                </a:lnTo>
                <a:lnTo>
                  <a:pt x="1809" y="1911"/>
                </a:lnTo>
                <a:lnTo>
                  <a:pt x="1860" y="1772"/>
                </a:lnTo>
                <a:lnTo>
                  <a:pt x="1913" y="1634"/>
                </a:lnTo>
                <a:lnTo>
                  <a:pt x="1968" y="1497"/>
                </a:lnTo>
                <a:lnTo>
                  <a:pt x="2025" y="1363"/>
                </a:lnTo>
                <a:lnTo>
                  <a:pt x="2053" y="1298"/>
                </a:lnTo>
                <a:lnTo>
                  <a:pt x="2083" y="1236"/>
                </a:lnTo>
                <a:lnTo>
                  <a:pt x="2111" y="1173"/>
                </a:lnTo>
                <a:lnTo>
                  <a:pt x="2141" y="1112"/>
                </a:lnTo>
                <a:lnTo>
                  <a:pt x="2170" y="1053"/>
                </a:lnTo>
                <a:lnTo>
                  <a:pt x="2200" y="996"/>
                </a:lnTo>
                <a:lnTo>
                  <a:pt x="2230" y="941"/>
                </a:lnTo>
                <a:lnTo>
                  <a:pt x="2259" y="888"/>
                </a:lnTo>
                <a:lnTo>
                  <a:pt x="2288" y="837"/>
                </a:lnTo>
                <a:lnTo>
                  <a:pt x="2317" y="790"/>
                </a:lnTo>
                <a:lnTo>
                  <a:pt x="2347" y="744"/>
                </a:lnTo>
                <a:lnTo>
                  <a:pt x="2376" y="701"/>
                </a:lnTo>
                <a:lnTo>
                  <a:pt x="2405" y="662"/>
                </a:lnTo>
                <a:lnTo>
                  <a:pt x="2433" y="625"/>
                </a:lnTo>
                <a:lnTo>
                  <a:pt x="2462" y="593"/>
                </a:lnTo>
                <a:lnTo>
                  <a:pt x="2490" y="564"/>
                </a:lnTo>
                <a:lnTo>
                  <a:pt x="2517" y="538"/>
                </a:lnTo>
                <a:lnTo>
                  <a:pt x="2546" y="515"/>
                </a:lnTo>
                <a:close/>
                <a:moveTo>
                  <a:pt x="1066" y="6335"/>
                </a:moveTo>
                <a:lnTo>
                  <a:pt x="1066" y="6335"/>
                </a:lnTo>
                <a:lnTo>
                  <a:pt x="1045" y="6335"/>
                </a:lnTo>
                <a:lnTo>
                  <a:pt x="1024" y="6334"/>
                </a:lnTo>
                <a:lnTo>
                  <a:pt x="1001" y="6330"/>
                </a:lnTo>
                <a:lnTo>
                  <a:pt x="981" y="6327"/>
                </a:lnTo>
                <a:lnTo>
                  <a:pt x="960" y="6322"/>
                </a:lnTo>
                <a:lnTo>
                  <a:pt x="939" y="6316"/>
                </a:lnTo>
                <a:lnTo>
                  <a:pt x="919" y="6310"/>
                </a:lnTo>
                <a:lnTo>
                  <a:pt x="900" y="6302"/>
                </a:lnTo>
                <a:lnTo>
                  <a:pt x="881" y="6293"/>
                </a:lnTo>
                <a:lnTo>
                  <a:pt x="864" y="6284"/>
                </a:lnTo>
                <a:lnTo>
                  <a:pt x="845" y="6273"/>
                </a:lnTo>
                <a:lnTo>
                  <a:pt x="828" y="6263"/>
                </a:lnTo>
                <a:lnTo>
                  <a:pt x="811" y="6251"/>
                </a:lnTo>
                <a:lnTo>
                  <a:pt x="795" y="6238"/>
                </a:lnTo>
                <a:lnTo>
                  <a:pt x="779" y="6225"/>
                </a:lnTo>
                <a:lnTo>
                  <a:pt x="764" y="6211"/>
                </a:lnTo>
                <a:lnTo>
                  <a:pt x="751" y="6195"/>
                </a:lnTo>
                <a:lnTo>
                  <a:pt x="737" y="6180"/>
                </a:lnTo>
                <a:lnTo>
                  <a:pt x="724" y="6164"/>
                </a:lnTo>
                <a:lnTo>
                  <a:pt x="712" y="6148"/>
                </a:lnTo>
                <a:lnTo>
                  <a:pt x="701" y="6130"/>
                </a:lnTo>
                <a:lnTo>
                  <a:pt x="691" y="6112"/>
                </a:lnTo>
                <a:lnTo>
                  <a:pt x="681" y="6093"/>
                </a:lnTo>
                <a:lnTo>
                  <a:pt x="673" y="6074"/>
                </a:lnTo>
                <a:lnTo>
                  <a:pt x="666" y="6055"/>
                </a:lnTo>
                <a:lnTo>
                  <a:pt x="659" y="6035"/>
                </a:lnTo>
                <a:lnTo>
                  <a:pt x="653" y="6015"/>
                </a:lnTo>
                <a:lnTo>
                  <a:pt x="648" y="5995"/>
                </a:lnTo>
                <a:lnTo>
                  <a:pt x="644" y="5974"/>
                </a:lnTo>
                <a:lnTo>
                  <a:pt x="642" y="5952"/>
                </a:lnTo>
                <a:lnTo>
                  <a:pt x="640" y="5931"/>
                </a:lnTo>
                <a:lnTo>
                  <a:pt x="640" y="5908"/>
                </a:lnTo>
                <a:lnTo>
                  <a:pt x="640" y="5887"/>
                </a:lnTo>
                <a:lnTo>
                  <a:pt x="642" y="5865"/>
                </a:lnTo>
                <a:lnTo>
                  <a:pt x="644" y="5843"/>
                </a:lnTo>
                <a:lnTo>
                  <a:pt x="648" y="5822"/>
                </a:lnTo>
                <a:lnTo>
                  <a:pt x="653" y="5802"/>
                </a:lnTo>
                <a:lnTo>
                  <a:pt x="659" y="5782"/>
                </a:lnTo>
                <a:lnTo>
                  <a:pt x="666" y="5761"/>
                </a:lnTo>
                <a:lnTo>
                  <a:pt x="673" y="5743"/>
                </a:lnTo>
                <a:lnTo>
                  <a:pt x="681" y="5724"/>
                </a:lnTo>
                <a:lnTo>
                  <a:pt x="691" y="5705"/>
                </a:lnTo>
                <a:lnTo>
                  <a:pt x="701" y="5687"/>
                </a:lnTo>
                <a:lnTo>
                  <a:pt x="712" y="5670"/>
                </a:lnTo>
                <a:lnTo>
                  <a:pt x="724" y="5652"/>
                </a:lnTo>
                <a:lnTo>
                  <a:pt x="737" y="5637"/>
                </a:lnTo>
                <a:lnTo>
                  <a:pt x="751" y="5622"/>
                </a:lnTo>
                <a:lnTo>
                  <a:pt x="764" y="5606"/>
                </a:lnTo>
                <a:lnTo>
                  <a:pt x="779" y="5592"/>
                </a:lnTo>
                <a:lnTo>
                  <a:pt x="795" y="5579"/>
                </a:lnTo>
                <a:lnTo>
                  <a:pt x="811" y="5566"/>
                </a:lnTo>
                <a:lnTo>
                  <a:pt x="828" y="5554"/>
                </a:lnTo>
                <a:lnTo>
                  <a:pt x="845" y="5543"/>
                </a:lnTo>
                <a:lnTo>
                  <a:pt x="864" y="5533"/>
                </a:lnTo>
                <a:lnTo>
                  <a:pt x="881" y="5523"/>
                </a:lnTo>
                <a:lnTo>
                  <a:pt x="900" y="5515"/>
                </a:lnTo>
                <a:lnTo>
                  <a:pt x="919" y="5508"/>
                </a:lnTo>
                <a:lnTo>
                  <a:pt x="939" y="5501"/>
                </a:lnTo>
                <a:lnTo>
                  <a:pt x="960" y="5495"/>
                </a:lnTo>
                <a:lnTo>
                  <a:pt x="981" y="5490"/>
                </a:lnTo>
                <a:lnTo>
                  <a:pt x="1001" y="5487"/>
                </a:lnTo>
                <a:lnTo>
                  <a:pt x="1024" y="5484"/>
                </a:lnTo>
                <a:lnTo>
                  <a:pt x="1045" y="5482"/>
                </a:lnTo>
                <a:lnTo>
                  <a:pt x="1066" y="5482"/>
                </a:lnTo>
                <a:lnTo>
                  <a:pt x="1089" y="5482"/>
                </a:lnTo>
                <a:lnTo>
                  <a:pt x="1110" y="5484"/>
                </a:lnTo>
                <a:lnTo>
                  <a:pt x="1131" y="5487"/>
                </a:lnTo>
                <a:lnTo>
                  <a:pt x="1153" y="5490"/>
                </a:lnTo>
                <a:lnTo>
                  <a:pt x="1173" y="5495"/>
                </a:lnTo>
                <a:lnTo>
                  <a:pt x="1193" y="5501"/>
                </a:lnTo>
                <a:lnTo>
                  <a:pt x="1213" y="5508"/>
                </a:lnTo>
                <a:lnTo>
                  <a:pt x="1233" y="5515"/>
                </a:lnTo>
                <a:lnTo>
                  <a:pt x="1252" y="5523"/>
                </a:lnTo>
                <a:lnTo>
                  <a:pt x="1270" y="5533"/>
                </a:lnTo>
                <a:lnTo>
                  <a:pt x="1288" y="5543"/>
                </a:lnTo>
                <a:lnTo>
                  <a:pt x="1305" y="5554"/>
                </a:lnTo>
                <a:lnTo>
                  <a:pt x="1322" y="5566"/>
                </a:lnTo>
                <a:lnTo>
                  <a:pt x="1337" y="5579"/>
                </a:lnTo>
                <a:lnTo>
                  <a:pt x="1354" y="5592"/>
                </a:lnTo>
                <a:lnTo>
                  <a:pt x="1368" y="5606"/>
                </a:lnTo>
                <a:lnTo>
                  <a:pt x="1382" y="5622"/>
                </a:lnTo>
                <a:lnTo>
                  <a:pt x="1396" y="5637"/>
                </a:lnTo>
                <a:lnTo>
                  <a:pt x="1409" y="5652"/>
                </a:lnTo>
                <a:lnTo>
                  <a:pt x="1420" y="5670"/>
                </a:lnTo>
                <a:lnTo>
                  <a:pt x="1431" y="5687"/>
                </a:lnTo>
                <a:lnTo>
                  <a:pt x="1442" y="5705"/>
                </a:lnTo>
                <a:lnTo>
                  <a:pt x="1451" y="5724"/>
                </a:lnTo>
                <a:lnTo>
                  <a:pt x="1459" y="5743"/>
                </a:lnTo>
                <a:lnTo>
                  <a:pt x="1468" y="5761"/>
                </a:lnTo>
                <a:lnTo>
                  <a:pt x="1474" y="5782"/>
                </a:lnTo>
                <a:lnTo>
                  <a:pt x="1480" y="5802"/>
                </a:lnTo>
                <a:lnTo>
                  <a:pt x="1484" y="5822"/>
                </a:lnTo>
                <a:lnTo>
                  <a:pt x="1488" y="5843"/>
                </a:lnTo>
                <a:lnTo>
                  <a:pt x="1491" y="5865"/>
                </a:lnTo>
                <a:lnTo>
                  <a:pt x="1493" y="5887"/>
                </a:lnTo>
                <a:lnTo>
                  <a:pt x="1494" y="5908"/>
                </a:lnTo>
                <a:lnTo>
                  <a:pt x="1493" y="5931"/>
                </a:lnTo>
                <a:lnTo>
                  <a:pt x="1491" y="5952"/>
                </a:lnTo>
                <a:lnTo>
                  <a:pt x="1488" y="5974"/>
                </a:lnTo>
                <a:lnTo>
                  <a:pt x="1484" y="5995"/>
                </a:lnTo>
                <a:lnTo>
                  <a:pt x="1480" y="6015"/>
                </a:lnTo>
                <a:lnTo>
                  <a:pt x="1474" y="6035"/>
                </a:lnTo>
                <a:lnTo>
                  <a:pt x="1468" y="6055"/>
                </a:lnTo>
                <a:lnTo>
                  <a:pt x="1459" y="6074"/>
                </a:lnTo>
                <a:lnTo>
                  <a:pt x="1451" y="6093"/>
                </a:lnTo>
                <a:lnTo>
                  <a:pt x="1442" y="6112"/>
                </a:lnTo>
                <a:lnTo>
                  <a:pt x="1431" y="6130"/>
                </a:lnTo>
                <a:lnTo>
                  <a:pt x="1420" y="6148"/>
                </a:lnTo>
                <a:lnTo>
                  <a:pt x="1409" y="6164"/>
                </a:lnTo>
                <a:lnTo>
                  <a:pt x="1396" y="6180"/>
                </a:lnTo>
                <a:lnTo>
                  <a:pt x="1382" y="6195"/>
                </a:lnTo>
                <a:lnTo>
                  <a:pt x="1368" y="6211"/>
                </a:lnTo>
                <a:lnTo>
                  <a:pt x="1354" y="6225"/>
                </a:lnTo>
                <a:lnTo>
                  <a:pt x="1337" y="6238"/>
                </a:lnTo>
                <a:lnTo>
                  <a:pt x="1322" y="6251"/>
                </a:lnTo>
                <a:lnTo>
                  <a:pt x="1305" y="6263"/>
                </a:lnTo>
                <a:lnTo>
                  <a:pt x="1288" y="6273"/>
                </a:lnTo>
                <a:lnTo>
                  <a:pt x="1270" y="6284"/>
                </a:lnTo>
                <a:lnTo>
                  <a:pt x="1252" y="6293"/>
                </a:lnTo>
                <a:lnTo>
                  <a:pt x="1233" y="6302"/>
                </a:lnTo>
                <a:lnTo>
                  <a:pt x="1213" y="6310"/>
                </a:lnTo>
                <a:lnTo>
                  <a:pt x="1193" y="6316"/>
                </a:lnTo>
                <a:lnTo>
                  <a:pt x="1173" y="6322"/>
                </a:lnTo>
                <a:lnTo>
                  <a:pt x="1153" y="6327"/>
                </a:lnTo>
                <a:lnTo>
                  <a:pt x="1131" y="6330"/>
                </a:lnTo>
                <a:lnTo>
                  <a:pt x="1110" y="6334"/>
                </a:lnTo>
                <a:lnTo>
                  <a:pt x="1089" y="6335"/>
                </a:lnTo>
                <a:lnTo>
                  <a:pt x="1066" y="6335"/>
                </a:lnTo>
                <a:close/>
                <a:moveTo>
                  <a:pt x="2740" y="4488"/>
                </a:moveTo>
                <a:lnTo>
                  <a:pt x="2740" y="4488"/>
                </a:lnTo>
                <a:lnTo>
                  <a:pt x="2737" y="4507"/>
                </a:lnTo>
                <a:lnTo>
                  <a:pt x="2731" y="4525"/>
                </a:lnTo>
                <a:lnTo>
                  <a:pt x="2724" y="4541"/>
                </a:lnTo>
                <a:lnTo>
                  <a:pt x="2715" y="4558"/>
                </a:lnTo>
                <a:lnTo>
                  <a:pt x="2705" y="4572"/>
                </a:lnTo>
                <a:lnTo>
                  <a:pt x="2694" y="4586"/>
                </a:lnTo>
                <a:lnTo>
                  <a:pt x="2681" y="4598"/>
                </a:lnTo>
                <a:lnTo>
                  <a:pt x="2667" y="4610"/>
                </a:lnTo>
                <a:lnTo>
                  <a:pt x="2651" y="4622"/>
                </a:lnTo>
                <a:lnTo>
                  <a:pt x="2633" y="4632"/>
                </a:lnTo>
                <a:lnTo>
                  <a:pt x="2616" y="4642"/>
                </a:lnTo>
                <a:lnTo>
                  <a:pt x="2598" y="4650"/>
                </a:lnTo>
                <a:lnTo>
                  <a:pt x="2578" y="4658"/>
                </a:lnTo>
                <a:lnTo>
                  <a:pt x="2556" y="4666"/>
                </a:lnTo>
                <a:lnTo>
                  <a:pt x="2535" y="4673"/>
                </a:lnTo>
                <a:lnTo>
                  <a:pt x="2513" y="4679"/>
                </a:lnTo>
                <a:lnTo>
                  <a:pt x="2466" y="4689"/>
                </a:lnTo>
                <a:lnTo>
                  <a:pt x="2417" y="4698"/>
                </a:lnTo>
                <a:lnTo>
                  <a:pt x="2366" y="4705"/>
                </a:lnTo>
                <a:lnTo>
                  <a:pt x="2314" y="4711"/>
                </a:lnTo>
                <a:lnTo>
                  <a:pt x="2260" y="4715"/>
                </a:lnTo>
                <a:lnTo>
                  <a:pt x="2206" y="4719"/>
                </a:lnTo>
                <a:lnTo>
                  <a:pt x="2099" y="4725"/>
                </a:lnTo>
                <a:lnTo>
                  <a:pt x="2044" y="4727"/>
                </a:lnTo>
                <a:lnTo>
                  <a:pt x="1978" y="4728"/>
                </a:lnTo>
                <a:lnTo>
                  <a:pt x="1907" y="4730"/>
                </a:lnTo>
                <a:lnTo>
                  <a:pt x="1831" y="4728"/>
                </a:lnTo>
                <a:lnTo>
                  <a:pt x="1751" y="4725"/>
                </a:lnTo>
                <a:lnTo>
                  <a:pt x="1668" y="4719"/>
                </a:lnTo>
                <a:lnTo>
                  <a:pt x="1625" y="4715"/>
                </a:lnTo>
                <a:lnTo>
                  <a:pt x="1583" y="4711"/>
                </a:lnTo>
                <a:lnTo>
                  <a:pt x="1540" y="4705"/>
                </a:lnTo>
                <a:lnTo>
                  <a:pt x="1497" y="4699"/>
                </a:lnTo>
                <a:lnTo>
                  <a:pt x="1455" y="4692"/>
                </a:lnTo>
                <a:lnTo>
                  <a:pt x="1413" y="4683"/>
                </a:lnTo>
                <a:lnTo>
                  <a:pt x="1372" y="4674"/>
                </a:lnTo>
                <a:lnTo>
                  <a:pt x="1330" y="4663"/>
                </a:lnTo>
                <a:lnTo>
                  <a:pt x="1290" y="4651"/>
                </a:lnTo>
                <a:lnTo>
                  <a:pt x="1251" y="4638"/>
                </a:lnTo>
                <a:lnTo>
                  <a:pt x="1213" y="4624"/>
                </a:lnTo>
                <a:lnTo>
                  <a:pt x="1175" y="4609"/>
                </a:lnTo>
                <a:lnTo>
                  <a:pt x="1140" y="4592"/>
                </a:lnTo>
                <a:lnTo>
                  <a:pt x="1106" y="4574"/>
                </a:lnTo>
                <a:lnTo>
                  <a:pt x="1074" y="4554"/>
                </a:lnTo>
                <a:lnTo>
                  <a:pt x="1044" y="4533"/>
                </a:lnTo>
                <a:lnTo>
                  <a:pt x="1015" y="4510"/>
                </a:lnTo>
                <a:lnTo>
                  <a:pt x="989" y="4485"/>
                </a:lnTo>
                <a:lnTo>
                  <a:pt x="977" y="4472"/>
                </a:lnTo>
                <a:lnTo>
                  <a:pt x="965" y="4459"/>
                </a:lnTo>
                <a:lnTo>
                  <a:pt x="954" y="4445"/>
                </a:lnTo>
                <a:lnTo>
                  <a:pt x="944" y="4431"/>
                </a:lnTo>
                <a:lnTo>
                  <a:pt x="934" y="4417"/>
                </a:lnTo>
                <a:lnTo>
                  <a:pt x="924" y="4400"/>
                </a:lnTo>
                <a:lnTo>
                  <a:pt x="915" y="4382"/>
                </a:lnTo>
                <a:lnTo>
                  <a:pt x="906" y="4365"/>
                </a:lnTo>
                <a:lnTo>
                  <a:pt x="890" y="4326"/>
                </a:lnTo>
                <a:lnTo>
                  <a:pt x="874" y="4283"/>
                </a:lnTo>
                <a:lnTo>
                  <a:pt x="860" y="4238"/>
                </a:lnTo>
                <a:lnTo>
                  <a:pt x="848" y="4189"/>
                </a:lnTo>
                <a:lnTo>
                  <a:pt x="838" y="4138"/>
                </a:lnTo>
                <a:lnTo>
                  <a:pt x="828" y="4086"/>
                </a:lnTo>
                <a:lnTo>
                  <a:pt x="821" y="4032"/>
                </a:lnTo>
                <a:lnTo>
                  <a:pt x="815" y="3977"/>
                </a:lnTo>
                <a:lnTo>
                  <a:pt x="811" y="3921"/>
                </a:lnTo>
                <a:lnTo>
                  <a:pt x="809" y="3865"/>
                </a:lnTo>
                <a:lnTo>
                  <a:pt x="809" y="3809"/>
                </a:lnTo>
                <a:lnTo>
                  <a:pt x="810" y="3753"/>
                </a:lnTo>
                <a:lnTo>
                  <a:pt x="814" y="3699"/>
                </a:lnTo>
                <a:lnTo>
                  <a:pt x="820" y="3644"/>
                </a:lnTo>
                <a:lnTo>
                  <a:pt x="827" y="3593"/>
                </a:lnTo>
                <a:lnTo>
                  <a:pt x="836" y="3542"/>
                </a:lnTo>
                <a:lnTo>
                  <a:pt x="848" y="3495"/>
                </a:lnTo>
                <a:lnTo>
                  <a:pt x="855" y="3472"/>
                </a:lnTo>
                <a:lnTo>
                  <a:pt x="862" y="3450"/>
                </a:lnTo>
                <a:lnTo>
                  <a:pt x="871" y="3429"/>
                </a:lnTo>
                <a:lnTo>
                  <a:pt x="879" y="3408"/>
                </a:lnTo>
                <a:lnTo>
                  <a:pt x="887" y="3390"/>
                </a:lnTo>
                <a:lnTo>
                  <a:pt x="897" y="3371"/>
                </a:lnTo>
                <a:lnTo>
                  <a:pt x="907" y="3353"/>
                </a:lnTo>
                <a:lnTo>
                  <a:pt x="918" y="3336"/>
                </a:lnTo>
                <a:lnTo>
                  <a:pt x="929" y="3321"/>
                </a:lnTo>
                <a:lnTo>
                  <a:pt x="941" y="3307"/>
                </a:lnTo>
                <a:lnTo>
                  <a:pt x="954" y="3294"/>
                </a:lnTo>
                <a:lnTo>
                  <a:pt x="967" y="3282"/>
                </a:lnTo>
                <a:lnTo>
                  <a:pt x="980" y="3271"/>
                </a:lnTo>
                <a:lnTo>
                  <a:pt x="994" y="3262"/>
                </a:lnTo>
                <a:lnTo>
                  <a:pt x="1009" y="3254"/>
                </a:lnTo>
                <a:lnTo>
                  <a:pt x="1025" y="3247"/>
                </a:lnTo>
                <a:lnTo>
                  <a:pt x="1040" y="3243"/>
                </a:lnTo>
                <a:lnTo>
                  <a:pt x="1058" y="3239"/>
                </a:lnTo>
                <a:lnTo>
                  <a:pt x="1074" y="3237"/>
                </a:lnTo>
                <a:lnTo>
                  <a:pt x="1093" y="3237"/>
                </a:lnTo>
                <a:lnTo>
                  <a:pt x="1111" y="3238"/>
                </a:lnTo>
                <a:lnTo>
                  <a:pt x="1131" y="3241"/>
                </a:lnTo>
                <a:lnTo>
                  <a:pt x="1151" y="3246"/>
                </a:lnTo>
                <a:lnTo>
                  <a:pt x="1172" y="3253"/>
                </a:lnTo>
                <a:lnTo>
                  <a:pt x="1193" y="3262"/>
                </a:lnTo>
                <a:lnTo>
                  <a:pt x="1215" y="3272"/>
                </a:lnTo>
                <a:lnTo>
                  <a:pt x="1260" y="3295"/>
                </a:lnTo>
                <a:lnTo>
                  <a:pt x="1304" y="3320"/>
                </a:lnTo>
                <a:lnTo>
                  <a:pt x="1348" y="3346"/>
                </a:lnTo>
                <a:lnTo>
                  <a:pt x="1392" y="3372"/>
                </a:lnTo>
                <a:lnTo>
                  <a:pt x="1436" y="3399"/>
                </a:lnTo>
                <a:lnTo>
                  <a:pt x="1478" y="3426"/>
                </a:lnTo>
                <a:lnTo>
                  <a:pt x="1564" y="3484"/>
                </a:lnTo>
                <a:lnTo>
                  <a:pt x="1648" y="3544"/>
                </a:lnTo>
                <a:lnTo>
                  <a:pt x="1731" y="3604"/>
                </a:lnTo>
                <a:lnTo>
                  <a:pt x="1894" y="3724"/>
                </a:lnTo>
                <a:lnTo>
                  <a:pt x="1975" y="3782"/>
                </a:lnTo>
                <a:lnTo>
                  <a:pt x="2055" y="3836"/>
                </a:lnTo>
                <a:lnTo>
                  <a:pt x="2096" y="3863"/>
                </a:lnTo>
                <a:lnTo>
                  <a:pt x="2136" y="3888"/>
                </a:lnTo>
                <a:lnTo>
                  <a:pt x="2176" y="3913"/>
                </a:lnTo>
                <a:lnTo>
                  <a:pt x="2216" y="3937"/>
                </a:lnTo>
                <a:lnTo>
                  <a:pt x="2257" y="3959"/>
                </a:lnTo>
                <a:lnTo>
                  <a:pt x="2297" y="3981"/>
                </a:lnTo>
                <a:lnTo>
                  <a:pt x="2337" y="4000"/>
                </a:lnTo>
                <a:lnTo>
                  <a:pt x="2378" y="4017"/>
                </a:lnTo>
                <a:lnTo>
                  <a:pt x="2418" y="4034"/>
                </a:lnTo>
                <a:lnTo>
                  <a:pt x="2458" y="4049"/>
                </a:lnTo>
                <a:lnTo>
                  <a:pt x="2498" y="4062"/>
                </a:lnTo>
                <a:lnTo>
                  <a:pt x="2540" y="4073"/>
                </a:lnTo>
                <a:lnTo>
                  <a:pt x="2578" y="4087"/>
                </a:lnTo>
                <a:lnTo>
                  <a:pt x="2611" y="4102"/>
                </a:lnTo>
                <a:lnTo>
                  <a:pt x="2641" y="4117"/>
                </a:lnTo>
                <a:lnTo>
                  <a:pt x="2654" y="4124"/>
                </a:lnTo>
                <a:lnTo>
                  <a:pt x="2667" y="4132"/>
                </a:lnTo>
                <a:lnTo>
                  <a:pt x="2677" y="4142"/>
                </a:lnTo>
                <a:lnTo>
                  <a:pt x="2688" y="4151"/>
                </a:lnTo>
                <a:lnTo>
                  <a:pt x="2697" y="4161"/>
                </a:lnTo>
                <a:lnTo>
                  <a:pt x="2707" y="4170"/>
                </a:lnTo>
                <a:lnTo>
                  <a:pt x="2715" y="4181"/>
                </a:lnTo>
                <a:lnTo>
                  <a:pt x="2722" y="4192"/>
                </a:lnTo>
                <a:lnTo>
                  <a:pt x="2728" y="4202"/>
                </a:lnTo>
                <a:lnTo>
                  <a:pt x="2734" y="4214"/>
                </a:lnTo>
                <a:lnTo>
                  <a:pt x="2739" y="4226"/>
                </a:lnTo>
                <a:lnTo>
                  <a:pt x="2744" y="4239"/>
                </a:lnTo>
                <a:lnTo>
                  <a:pt x="2747" y="4253"/>
                </a:lnTo>
                <a:lnTo>
                  <a:pt x="2750" y="4266"/>
                </a:lnTo>
                <a:lnTo>
                  <a:pt x="2753" y="4297"/>
                </a:lnTo>
                <a:lnTo>
                  <a:pt x="2754" y="4329"/>
                </a:lnTo>
                <a:lnTo>
                  <a:pt x="2754" y="4365"/>
                </a:lnTo>
                <a:lnTo>
                  <a:pt x="2751" y="4403"/>
                </a:lnTo>
                <a:lnTo>
                  <a:pt x="2747" y="4444"/>
                </a:lnTo>
                <a:lnTo>
                  <a:pt x="2740" y="4488"/>
                </a:lnTo>
                <a:close/>
                <a:moveTo>
                  <a:pt x="7282" y="6219"/>
                </a:moveTo>
                <a:lnTo>
                  <a:pt x="7282" y="6219"/>
                </a:lnTo>
                <a:lnTo>
                  <a:pt x="7282" y="6233"/>
                </a:lnTo>
                <a:lnTo>
                  <a:pt x="7280" y="6247"/>
                </a:lnTo>
                <a:lnTo>
                  <a:pt x="7276" y="6260"/>
                </a:lnTo>
                <a:lnTo>
                  <a:pt x="7271" y="6273"/>
                </a:lnTo>
                <a:lnTo>
                  <a:pt x="7266" y="6285"/>
                </a:lnTo>
                <a:lnTo>
                  <a:pt x="7258" y="6297"/>
                </a:lnTo>
                <a:lnTo>
                  <a:pt x="7251" y="6308"/>
                </a:lnTo>
                <a:lnTo>
                  <a:pt x="7242" y="6317"/>
                </a:lnTo>
                <a:lnTo>
                  <a:pt x="7232" y="6327"/>
                </a:lnTo>
                <a:lnTo>
                  <a:pt x="7222" y="6335"/>
                </a:lnTo>
                <a:lnTo>
                  <a:pt x="7210" y="6342"/>
                </a:lnTo>
                <a:lnTo>
                  <a:pt x="7198" y="6348"/>
                </a:lnTo>
                <a:lnTo>
                  <a:pt x="7185" y="6353"/>
                </a:lnTo>
                <a:lnTo>
                  <a:pt x="7171" y="6356"/>
                </a:lnTo>
                <a:lnTo>
                  <a:pt x="7158" y="6357"/>
                </a:lnTo>
                <a:lnTo>
                  <a:pt x="7143" y="6359"/>
                </a:lnTo>
                <a:lnTo>
                  <a:pt x="3873" y="6359"/>
                </a:lnTo>
                <a:lnTo>
                  <a:pt x="3858" y="6357"/>
                </a:lnTo>
                <a:lnTo>
                  <a:pt x="3844" y="6356"/>
                </a:lnTo>
                <a:lnTo>
                  <a:pt x="3831" y="6353"/>
                </a:lnTo>
                <a:lnTo>
                  <a:pt x="3818" y="6348"/>
                </a:lnTo>
                <a:lnTo>
                  <a:pt x="3806" y="6342"/>
                </a:lnTo>
                <a:lnTo>
                  <a:pt x="3794" y="6335"/>
                </a:lnTo>
                <a:lnTo>
                  <a:pt x="3784" y="6327"/>
                </a:lnTo>
                <a:lnTo>
                  <a:pt x="3773" y="6317"/>
                </a:lnTo>
                <a:lnTo>
                  <a:pt x="3765" y="6308"/>
                </a:lnTo>
                <a:lnTo>
                  <a:pt x="3757" y="6297"/>
                </a:lnTo>
                <a:lnTo>
                  <a:pt x="3749" y="6285"/>
                </a:lnTo>
                <a:lnTo>
                  <a:pt x="3744" y="6273"/>
                </a:lnTo>
                <a:lnTo>
                  <a:pt x="3739" y="6260"/>
                </a:lnTo>
                <a:lnTo>
                  <a:pt x="3735" y="6247"/>
                </a:lnTo>
                <a:lnTo>
                  <a:pt x="3734" y="6233"/>
                </a:lnTo>
                <a:lnTo>
                  <a:pt x="3733" y="6219"/>
                </a:lnTo>
                <a:lnTo>
                  <a:pt x="3733" y="5538"/>
                </a:lnTo>
                <a:lnTo>
                  <a:pt x="3734" y="5523"/>
                </a:lnTo>
                <a:lnTo>
                  <a:pt x="3735" y="5509"/>
                </a:lnTo>
                <a:lnTo>
                  <a:pt x="3739" y="5496"/>
                </a:lnTo>
                <a:lnTo>
                  <a:pt x="3744" y="5483"/>
                </a:lnTo>
                <a:lnTo>
                  <a:pt x="3749" y="5471"/>
                </a:lnTo>
                <a:lnTo>
                  <a:pt x="3757" y="5459"/>
                </a:lnTo>
                <a:lnTo>
                  <a:pt x="3765" y="5449"/>
                </a:lnTo>
                <a:lnTo>
                  <a:pt x="3773" y="5439"/>
                </a:lnTo>
                <a:lnTo>
                  <a:pt x="3784" y="5430"/>
                </a:lnTo>
                <a:lnTo>
                  <a:pt x="3794" y="5421"/>
                </a:lnTo>
                <a:lnTo>
                  <a:pt x="3806" y="5416"/>
                </a:lnTo>
                <a:lnTo>
                  <a:pt x="3818" y="5410"/>
                </a:lnTo>
                <a:lnTo>
                  <a:pt x="3831" y="5405"/>
                </a:lnTo>
                <a:lnTo>
                  <a:pt x="3844" y="5401"/>
                </a:lnTo>
                <a:lnTo>
                  <a:pt x="3858" y="5399"/>
                </a:lnTo>
                <a:lnTo>
                  <a:pt x="3873" y="5398"/>
                </a:lnTo>
                <a:lnTo>
                  <a:pt x="7143" y="5398"/>
                </a:lnTo>
                <a:lnTo>
                  <a:pt x="7158" y="5399"/>
                </a:lnTo>
                <a:lnTo>
                  <a:pt x="7171" y="5401"/>
                </a:lnTo>
                <a:lnTo>
                  <a:pt x="7185" y="5405"/>
                </a:lnTo>
                <a:lnTo>
                  <a:pt x="7198" y="5410"/>
                </a:lnTo>
                <a:lnTo>
                  <a:pt x="7210" y="5416"/>
                </a:lnTo>
                <a:lnTo>
                  <a:pt x="7222" y="5421"/>
                </a:lnTo>
                <a:lnTo>
                  <a:pt x="7232" y="5430"/>
                </a:lnTo>
                <a:lnTo>
                  <a:pt x="7242" y="5439"/>
                </a:lnTo>
                <a:lnTo>
                  <a:pt x="7251" y="5449"/>
                </a:lnTo>
                <a:lnTo>
                  <a:pt x="7258" y="5459"/>
                </a:lnTo>
                <a:lnTo>
                  <a:pt x="7266" y="5471"/>
                </a:lnTo>
                <a:lnTo>
                  <a:pt x="7271" y="5483"/>
                </a:lnTo>
                <a:lnTo>
                  <a:pt x="7276" y="5496"/>
                </a:lnTo>
                <a:lnTo>
                  <a:pt x="7280" y="5509"/>
                </a:lnTo>
                <a:lnTo>
                  <a:pt x="7282" y="5523"/>
                </a:lnTo>
                <a:lnTo>
                  <a:pt x="7282" y="5538"/>
                </a:lnTo>
                <a:lnTo>
                  <a:pt x="7282" y="6219"/>
                </a:lnTo>
                <a:close/>
                <a:moveTo>
                  <a:pt x="8916" y="4725"/>
                </a:moveTo>
                <a:lnTo>
                  <a:pt x="8916" y="4725"/>
                </a:lnTo>
                <a:lnTo>
                  <a:pt x="8809" y="4719"/>
                </a:lnTo>
                <a:lnTo>
                  <a:pt x="8756" y="4715"/>
                </a:lnTo>
                <a:lnTo>
                  <a:pt x="8703" y="4711"/>
                </a:lnTo>
                <a:lnTo>
                  <a:pt x="8649" y="4705"/>
                </a:lnTo>
                <a:lnTo>
                  <a:pt x="8598" y="4698"/>
                </a:lnTo>
                <a:lnTo>
                  <a:pt x="8550" y="4689"/>
                </a:lnTo>
                <a:lnTo>
                  <a:pt x="8502" y="4679"/>
                </a:lnTo>
                <a:lnTo>
                  <a:pt x="8480" y="4673"/>
                </a:lnTo>
                <a:lnTo>
                  <a:pt x="8458" y="4666"/>
                </a:lnTo>
                <a:lnTo>
                  <a:pt x="8438" y="4658"/>
                </a:lnTo>
                <a:lnTo>
                  <a:pt x="8418" y="4650"/>
                </a:lnTo>
                <a:lnTo>
                  <a:pt x="8399" y="4642"/>
                </a:lnTo>
                <a:lnTo>
                  <a:pt x="8381" y="4632"/>
                </a:lnTo>
                <a:lnTo>
                  <a:pt x="8365" y="4622"/>
                </a:lnTo>
                <a:lnTo>
                  <a:pt x="8349" y="4610"/>
                </a:lnTo>
                <a:lnTo>
                  <a:pt x="8335" y="4598"/>
                </a:lnTo>
                <a:lnTo>
                  <a:pt x="8322" y="4586"/>
                </a:lnTo>
                <a:lnTo>
                  <a:pt x="8310" y="4572"/>
                </a:lnTo>
                <a:lnTo>
                  <a:pt x="8301" y="4558"/>
                </a:lnTo>
                <a:lnTo>
                  <a:pt x="8291" y="4541"/>
                </a:lnTo>
                <a:lnTo>
                  <a:pt x="8284" y="4525"/>
                </a:lnTo>
                <a:lnTo>
                  <a:pt x="8280" y="4507"/>
                </a:lnTo>
                <a:lnTo>
                  <a:pt x="8275" y="4488"/>
                </a:lnTo>
                <a:lnTo>
                  <a:pt x="8269" y="4444"/>
                </a:lnTo>
                <a:lnTo>
                  <a:pt x="8264" y="4403"/>
                </a:lnTo>
                <a:lnTo>
                  <a:pt x="8262" y="4365"/>
                </a:lnTo>
                <a:lnTo>
                  <a:pt x="8261" y="4329"/>
                </a:lnTo>
                <a:lnTo>
                  <a:pt x="8262" y="4297"/>
                </a:lnTo>
                <a:lnTo>
                  <a:pt x="8265" y="4266"/>
                </a:lnTo>
                <a:lnTo>
                  <a:pt x="8269" y="4253"/>
                </a:lnTo>
                <a:lnTo>
                  <a:pt x="8272" y="4239"/>
                </a:lnTo>
                <a:lnTo>
                  <a:pt x="8276" y="4226"/>
                </a:lnTo>
                <a:lnTo>
                  <a:pt x="8281" y="4214"/>
                </a:lnTo>
                <a:lnTo>
                  <a:pt x="8287" y="4202"/>
                </a:lnTo>
                <a:lnTo>
                  <a:pt x="8294" y="4192"/>
                </a:lnTo>
                <a:lnTo>
                  <a:pt x="8301" y="4181"/>
                </a:lnTo>
                <a:lnTo>
                  <a:pt x="8308" y="4170"/>
                </a:lnTo>
                <a:lnTo>
                  <a:pt x="8317" y="4161"/>
                </a:lnTo>
                <a:lnTo>
                  <a:pt x="8327" y="4151"/>
                </a:lnTo>
                <a:lnTo>
                  <a:pt x="8338" y="4142"/>
                </a:lnTo>
                <a:lnTo>
                  <a:pt x="8349" y="4132"/>
                </a:lnTo>
                <a:lnTo>
                  <a:pt x="8361" y="4124"/>
                </a:lnTo>
                <a:lnTo>
                  <a:pt x="8374" y="4117"/>
                </a:lnTo>
                <a:lnTo>
                  <a:pt x="8404" y="4102"/>
                </a:lnTo>
                <a:lnTo>
                  <a:pt x="8437" y="4087"/>
                </a:lnTo>
                <a:lnTo>
                  <a:pt x="8475" y="4073"/>
                </a:lnTo>
                <a:lnTo>
                  <a:pt x="8517" y="4062"/>
                </a:lnTo>
                <a:lnTo>
                  <a:pt x="8557" y="4049"/>
                </a:lnTo>
                <a:lnTo>
                  <a:pt x="8597" y="4034"/>
                </a:lnTo>
                <a:lnTo>
                  <a:pt x="8637" y="4017"/>
                </a:lnTo>
                <a:lnTo>
                  <a:pt x="8679" y="4000"/>
                </a:lnTo>
                <a:lnTo>
                  <a:pt x="8719" y="3981"/>
                </a:lnTo>
                <a:lnTo>
                  <a:pt x="8758" y="3959"/>
                </a:lnTo>
                <a:lnTo>
                  <a:pt x="8798" y="3937"/>
                </a:lnTo>
                <a:lnTo>
                  <a:pt x="8839" y="3913"/>
                </a:lnTo>
                <a:lnTo>
                  <a:pt x="8879" y="3888"/>
                </a:lnTo>
                <a:lnTo>
                  <a:pt x="8919" y="3863"/>
                </a:lnTo>
                <a:lnTo>
                  <a:pt x="8960" y="3836"/>
                </a:lnTo>
                <a:lnTo>
                  <a:pt x="9040" y="3782"/>
                </a:lnTo>
                <a:lnTo>
                  <a:pt x="9122" y="3724"/>
                </a:lnTo>
                <a:lnTo>
                  <a:pt x="9285" y="3604"/>
                </a:lnTo>
                <a:lnTo>
                  <a:pt x="9368" y="3544"/>
                </a:lnTo>
                <a:lnTo>
                  <a:pt x="9452" y="3484"/>
                </a:lnTo>
                <a:lnTo>
                  <a:pt x="9537" y="3426"/>
                </a:lnTo>
                <a:lnTo>
                  <a:pt x="9579" y="3399"/>
                </a:lnTo>
                <a:lnTo>
                  <a:pt x="9623" y="3372"/>
                </a:lnTo>
                <a:lnTo>
                  <a:pt x="9667" y="3346"/>
                </a:lnTo>
                <a:lnTo>
                  <a:pt x="9711" y="3320"/>
                </a:lnTo>
                <a:lnTo>
                  <a:pt x="9754" y="3295"/>
                </a:lnTo>
                <a:lnTo>
                  <a:pt x="9799" y="3272"/>
                </a:lnTo>
                <a:lnTo>
                  <a:pt x="9822" y="3262"/>
                </a:lnTo>
                <a:lnTo>
                  <a:pt x="9843" y="3253"/>
                </a:lnTo>
                <a:lnTo>
                  <a:pt x="9863" y="3246"/>
                </a:lnTo>
                <a:lnTo>
                  <a:pt x="9884" y="3241"/>
                </a:lnTo>
                <a:lnTo>
                  <a:pt x="9904" y="3238"/>
                </a:lnTo>
                <a:lnTo>
                  <a:pt x="9923" y="3237"/>
                </a:lnTo>
                <a:lnTo>
                  <a:pt x="9940" y="3237"/>
                </a:lnTo>
                <a:lnTo>
                  <a:pt x="9958" y="3239"/>
                </a:lnTo>
                <a:lnTo>
                  <a:pt x="9975" y="3243"/>
                </a:lnTo>
                <a:lnTo>
                  <a:pt x="9990" y="3247"/>
                </a:lnTo>
                <a:lnTo>
                  <a:pt x="10007" y="3254"/>
                </a:lnTo>
                <a:lnTo>
                  <a:pt x="10021" y="3262"/>
                </a:lnTo>
                <a:lnTo>
                  <a:pt x="10035" y="3271"/>
                </a:lnTo>
                <a:lnTo>
                  <a:pt x="10049" y="3282"/>
                </a:lnTo>
                <a:lnTo>
                  <a:pt x="10062" y="3294"/>
                </a:lnTo>
                <a:lnTo>
                  <a:pt x="10074" y="3307"/>
                </a:lnTo>
                <a:lnTo>
                  <a:pt x="10086" y="3321"/>
                </a:lnTo>
                <a:lnTo>
                  <a:pt x="10098" y="3336"/>
                </a:lnTo>
                <a:lnTo>
                  <a:pt x="10109" y="3353"/>
                </a:lnTo>
                <a:lnTo>
                  <a:pt x="10118" y="3371"/>
                </a:lnTo>
                <a:lnTo>
                  <a:pt x="10128" y="3390"/>
                </a:lnTo>
                <a:lnTo>
                  <a:pt x="10137" y="3408"/>
                </a:lnTo>
                <a:lnTo>
                  <a:pt x="10145" y="3429"/>
                </a:lnTo>
                <a:lnTo>
                  <a:pt x="10153" y="3450"/>
                </a:lnTo>
                <a:lnTo>
                  <a:pt x="10161" y="3472"/>
                </a:lnTo>
                <a:lnTo>
                  <a:pt x="10167" y="3495"/>
                </a:lnTo>
                <a:lnTo>
                  <a:pt x="10179" y="3542"/>
                </a:lnTo>
                <a:lnTo>
                  <a:pt x="10188" y="3593"/>
                </a:lnTo>
                <a:lnTo>
                  <a:pt x="10196" y="3644"/>
                </a:lnTo>
                <a:lnTo>
                  <a:pt x="10201" y="3699"/>
                </a:lnTo>
                <a:lnTo>
                  <a:pt x="10205" y="3753"/>
                </a:lnTo>
                <a:lnTo>
                  <a:pt x="10207" y="3809"/>
                </a:lnTo>
                <a:lnTo>
                  <a:pt x="10207" y="3865"/>
                </a:lnTo>
                <a:lnTo>
                  <a:pt x="10205" y="3921"/>
                </a:lnTo>
                <a:lnTo>
                  <a:pt x="10200" y="3977"/>
                </a:lnTo>
                <a:lnTo>
                  <a:pt x="10195" y="4032"/>
                </a:lnTo>
                <a:lnTo>
                  <a:pt x="10187" y="4086"/>
                </a:lnTo>
                <a:lnTo>
                  <a:pt x="10179" y="4138"/>
                </a:lnTo>
                <a:lnTo>
                  <a:pt x="10168" y="4189"/>
                </a:lnTo>
                <a:lnTo>
                  <a:pt x="10155" y="4238"/>
                </a:lnTo>
                <a:lnTo>
                  <a:pt x="10142" y="4283"/>
                </a:lnTo>
                <a:lnTo>
                  <a:pt x="10126" y="4326"/>
                </a:lnTo>
                <a:lnTo>
                  <a:pt x="10110" y="4365"/>
                </a:lnTo>
                <a:lnTo>
                  <a:pt x="10100" y="4382"/>
                </a:lnTo>
                <a:lnTo>
                  <a:pt x="10091" y="4400"/>
                </a:lnTo>
                <a:lnTo>
                  <a:pt x="10081" y="4417"/>
                </a:lnTo>
                <a:lnTo>
                  <a:pt x="10072" y="4431"/>
                </a:lnTo>
                <a:lnTo>
                  <a:pt x="10061" y="4445"/>
                </a:lnTo>
                <a:lnTo>
                  <a:pt x="10051" y="4459"/>
                </a:lnTo>
                <a:lnTo>
                  <a:pt x="10039" y="4472"/>
                </a:lnTo>
                <a:lnTo>
                  <a:pt x="10027" y="4485"/>
                </a:lnTo>
                <a:lnTo>
                  <a:pt x="10000" y="4510"/>
                </a:lnTo>
                <a:lnTo>
                  <a:pt x="9972" y="4533"/>
                </a:lnTo>
                <a:lnTo>
                  <a:pt x="9942" y="4554"/>
                </a:lnTo>
                <a:lnTo>
                  <a:pt x="9910" y="4574"/>
                </a:lnTo>
                <a:lnTo>
                  <a:pt x="9875" y="4592"/>
                </a:lnTo>
                <a:lnTo>
                  <a:pt x="9840" y="4609"/>
                </a:lnTo>
                <a:lnTo>
                  <a:pt x="9803" y="4624"/>
                </a:lnTo>
                <a:lnTo>
                  <a:pt x="9765" y="4638"/>
                </a:lnTo>
                <a:lnTo>
                  <a:pt x="9725" y="4651"/>
                </a:lnTo>
                <a:lnTo>
                  <a:pt x="9685" y="4663"/>
                </a:lnTo>
                <a:lnTo>
                  <a:pt x="9644" y="4674"/>
                </a:lnTo>
                <a:lnTo>
                  <a:pt x="9603" y="4683"/>
                </a:lnTo>
                <a:lnTo>
                  <a:pt x="9560" y="4692"/>
                </a:lnTo>
                <a:lnTo>
                  <a:pt x="9518" y="4699"/>
                </a:lnTo>
                <a:lnTo>
                  <a:pt x="9475" y="4705"/>
                </a:lnTo>
                <a:lnTo>
                  <a:pt x="9432" y="4711"/>
                </a:lnTo>
                <a:lnTo>
                  <a:pt x="9390" y="4715"/>
                </a:lnTo>
                <a:lnTo>
                  <a:pt x="9347" y="4719"/>
                </a:lnTo>
                <a:lnTo>
                  <a:pt x="9264" y="4725"/>
                </a:lnTo>
                <a:lnTo>
                  <a:pt x="9183" y="4728"/>
                </a:lnTo>
                <a:lnTo>
                  <a:pt x="9108" y="4730"/>
                </a:lnTo>
                <a:lnTo>
                  <a:pt x="9037" y="4728"/>
                </a:lnTo>
                <a:lnTo>
                  <a:pt x="8971" y="4727"/>
                </a:lnTo>
                <a:lnTo>
                  <a:pt x="8916" y="4725"/>
                </a:lnTo>
                <a:close/>
                <a:moveTo>
                  <a:pt x="9949" y="6335"/>
                </a:moveTo>
                <a:lnTo>
                  <a:pt x="9949" y="6335"/>
                </a:lnTo>
                <a:lnTo>
                  <a:pt x="9926" y="6335"/>
                </a:lnTo>
                <a:lnTo>
                  <a:pt x="9905" y="6334"/>
                </a:lnTo>
                <a:lnTo>
                  <a:pt x="9884" y="6330"/>
                </a:lnTo>
                <a:lnTo>
                  <a:pt x="9862" y="6327"/>
                </a:lnTo>
                <a:lnTo>
                  <a:pt x="9842" y="6322"/>
                </a:lnTo>
                <a:lnTo>
                  <a:pt x="9822" y="6316"/>
                </a:lnTo>
                <a:lnTo>
                  <a:pt x="9802" y="6310"/>
                </a:lnTo>
                <a:lnTo>
                  <a:pt x="9783" y="6302"/>
                </a:lnTo>
                <a:lnTo>
                  <a:pt x="9764" y="6293"/>
                </a:lnTo>
                <a:lnTo>
                  <a:pt x="9745" y="6284"/>
                </a:lnTo>
                <a:lnTo>
                  <a:pt x="9727" y="6273"/>
                </a:lnTo>
                <a:lnTo>
                  <a:pt x="9709" y="6263"/>
                </a:lnTo>
                <a:lnTo>
                  <a:pt x="9693" y="6251"/>
                </a:lnTo>
                <a:lnTo>
                  <a:pt x="9677" y="6238"/>
                </a:lnTo>
                <a:lnTo>
                  <a:pt x="9662" y="6225"/>
                </a:lnTo>
                <a:lnTo>
                  <a:pt x="9647" y="6211"/>
                </a:lnTo>
                <a:lnTo>
                  <a:pt x="9632" y="6195"/>
                </a:lnTo>
                <a:lnTo>
                  <a:pt x="9619" y="6180"/>
                </a:lnTo>
                <a:lnTo>
                  <a:pt x="9606" y="6164"/>
                </a:lnTo>
                <a:lnTo>
                  <a:pt x="9595" y="6148"/>
                </a:lnTo>
                <a:lnTo>
                  <a:pt x="9584" y="6130"/>
                </a:lnTo>
                <a:lnTo>
                  <a:pt x="9573" y="6112"/>
                </a:lnTo>
                <a:lnTo>
                  <a:pt x="9564" y="6093"/>
                </a:lnTo>
                <a:lnTo>
                  <a:pt x="9555" y="6074"/>
                </a:lnTo>
                <a:lnTo>
                  <a:pt x="9548" y="6055"/>
                </a:lnTo>
                <a:lnTo>
                  <a:pt x="9541" y="6035"/>
                </a:lnTo>
                <a:lnTo>
                  <a:pt x="9535" y="6015"/>
                </a:lnTo>
                <a:lnTo>
                  <a:pt x="9531" y="5995"/>
                </a:lnTo>
                <a:lnTo>
                  <a:pt x="9527" y="5974"/>
                </a:lnTo>
                <a:lnTo>
                  <a:pt x="9525" y="5952"/>
                </a:lnTo>
                <a:lnTo>
                  <a:pt x="9522" y="5931"/>
                </a:lnTo>
                <a:lnTo>
                  <a:pt x="9522" y="5908"/>
                </a:lnTo>
                <a:lnTo>
                  <a:pt x="9522" y="5887"/>
                </a:lnTo>
                <a:lnTo>
                  <a:pt x="9525" y="5865"/>
                </a:lnTo>
                <a:lnTo>
                  <a:pt x="9527" y="5843"/>
                </a:lnTo>
                <a:lnTo>
                  <a:pt x="9531" y="5822"/>
                </a:lnTo>
                <a:lnTo>
                  <a:pt x="9535" y="5802"/>
                </a:lnTo>
                <a:lnTo>
                  <a:pt x="9541" y="5782"/>
                </a:lnTo>
                <a:lnTo>
                  <a:pt x="9548" y="5761"/>
                </a:lnTo>
                <a:lnTo>
                  <a:pt x="9555" y="5743"/>
                </a:lnTo>
                <a:lnTo>
                  <a:pt x="9564" y="5724"/>
                </a:lnTo>
                <a:lnTo>
                  <a:pt x="9573" y="5705"/>
                </a:lnTo>
                <a:lnTo>
                  <a:pt x="9584" y="5687"/>
                </a:lnTo>
                <a:lnTo>
                  <a:pt x="9595" y="5670"/>
                </a:lnTo>
                <a:lnTo>
                  <a:pt x="9606" y="5652"/>
                </a:lnTo>
                <a:lnTo>
                  <a:pt x="9619" y="5637"/>
                </a:lnTo>
                <a:lnTo>
                  <a:pt x="9632" y="5622"/>
                </a:lnTo>
                <a:lnTo>
                  <a:pt x="9647" y="5606"/>
                </a:lnTo>
                <a:lnTo>
                  <a:pt x="9662" y="5592"/>
                </a:lnTo>
                <a:lnTo>
                  <a:pt x="9677" y="5579"/>
                </a:lnTo>
                <a:lnTo>
                  <a:pt x="9693" y="5566"/>
                </a:lnTo>
                <a:lnTo>
                  <a:pt x="9709" y="5554"/>
                </a:lnTo>
                <a:lnTo>
                  <a:pt x="9727" y="5543"/>
                </a:lnTo>
                <a:lnTo>
                  <a:pt x="9745" y="5533"/>
                </a:lnTo>
                <a:lnTo>
                  <a:pt x="9764" y="5523"/>
                </a:lnTo>
                <a:lnTo>
                  <a:pt x="9783" y="5515"/>
                </a:lnTo>
                <a:lnTo>
                  <a:pt x="9802" y="5508"/>
                </a:lnTo>
                <a:lnTo>
                  <a:pt x="9822" y="5501"/>
                </a:lnTo>
                <a:lnTo>
                  <a:pt x="9842" y="5495"/>
                </a:lnTo>
                <a:lnTo>
                  <a:pt x="9862" y="5490"/>
                </a:lnTo>
                <a:lnTo>
                  <a:pt x="9884" y="5487"/>
                </a:lnTo>
                <a:lnTo>
                  <a:pt x="9905" y="5484"/>
                </a:lnTo>
                <a:lnTo>
                  <a:pt x="9926" y="5482"/>
                </a:lnTo>
                <a:lnTo>
                  <a:pt x="9949" y="5482"/>
                </a:lnTo>
                <a:lnTo>
                  <a:pt x="9970" y="5482"/>
                </a:lnTo>
                <a:lnTo>
                  <a:pt x="9993" y="5484"/>
                </a:lnTo>
                <a:lnTo>
                  <a:pt x="10014" y="5487"/>
                </a:lnTo>
                <a:lnTo>
                  <a:pt x="10035" y="5490"/>
                </a:lnTo>
                <a:lnTo>
                  <a:pt x="10055" y="5495"/>
                </a:lnTo>
                <a:lnTo>
                  <a:pt x="10076" y="5501"/>
                </a:lnTo>
                <a:lnTo>
                  <a:pt x="10096" y="5508"/>
                </a:lnTo>
                <a:lnTo>
                  <a:pt x="10115" y="5515"/>
                </a:lnTo>
                <a:lnTo>
                  <a:pt x="10134" y="5523"/>
                </a:lnTo>
                <a:lnTo>
                  <a:pt x="10153" y="5533"/>
                </a:lnTo>
                <a:lnTo>
                  <a:pt x="10170" y="5543"/>
                </a:lnTo>
                <a:lnTo>
                  <a:pt x="10187" y="5554"/>
                </a:lnTo>
                <a:lnTo>
                  <a:pt x="10205" y="5566"/>
                </a:lnTo>
                <a:lnTo>
                  <a:pt x="10220" y="5579"/>
                </a:lnTo>
                <a:lnTo>
                  <a:pt x="10235" y="5592"/>
                </a:lnTo>
                <a:lnTo>
                  <a:pt x="10251" y="5606"/>
                </a:lnTo>
                <a:lnTo>
                  <a:pt x="10265" y="5622"/>
                </a:lnTo>
                <a:lnTo>
                  <a:pt x="10278" y="5637"/>
                </a:lnTo>
                <a:lnTo>
                  <a:pt x="10291" y="5652"/>
                </a:lnTo>
                <a:lnTo>
                  <a:pt x="10303" y="5670"/>
                </a:lnTo>
                <a:lnTo>
                  <a:pt x="10314" y="5687"/>
                </a:lnTo>
                <a:lnTo>
                  <a:pt x="10324" y="5705"/>
                </a:lnTo>
                <a:lnTo>
                  <a:pt x="10334" y="5724"/>
                </a:lnTo>
                <a:lnTo>
                  <a:pt x="10342" y="5743"/>
                </a:lnTo>
                <a:lnTo>
                  <a:pt x="10350" y="5761"/>
                </a:lnTo>
                <a:lnTo>
                  <a:pt x="10356" y="5782"/>
                </a:lnTo>
                <a:lnTo>
                  <a:pt x="10362" y="5802"/>
                </a:lnTo>
                <a:lnTo>
                  <a:pt x="10367" y="5822"/>
                </a:lnTo>
                <a:lnTo>
                  <a:pt x="10371" y="5843"/>
                </a:lnTo>
                <a:lnTo>
                  <a:pt x="10374" y="5865"/>
                </a:lnTo>
                <a:lnTo>
                  <a:pt x="10375" y="5887"/>
                </a:lnTo>
                <a:lnTo>
                  <a:pt x="10376" y="5908"/>
                </a:lnTo>
                <a:lnTo>
                  <a:pt x="10375" y="5931"/>
                </a:lnTo>
                <a:lnTo>
                  <a:pt x="10374" y="5952"/>
                </a:lnTo>
                <a:lnTo>
                  <a:pt x="10371" y="5974"/>
                </a:lnTo>
                <a:lnTo>
                  <a:pt x="10367" y="5995"/>
                </a:lnTo>
                <a:lnTo>
                  <a:pt x="10362" y="6015"/>
                </a:lnTo>
                <a:lnTo>
                  <a:pt x="10356" y="6035"/>
                </a:lnTo>
                <a:lnTo>
                  <a:pt x="10350" y="6055"/>
                </a:lnTo>
                <a:lnTo>
                  <a:pt x="10342" y="6074"/>
                </a:lnTo>
                <a:lnTo>
                  <a:pt x="10334" y="6093"/>
                </a:lnTo>
                <a:lnTo>
                  <a:pt x="10324" y="6112"/>
                </a:lnTo>
                <a:lnTo>
                  <a:pt x="10314" y="6130"/>
                </a:lnTo>
                <a:lnTo>
                  <a:pt x="10303" y="6148"/>
                </a:lnTo>
                <a:lnTo>
                  <a:pt x="10291" y="6164"/>
                </a:lnTo>
                <a:lnTo>
                  <a:pt x="10278" y="6180"/>
                </a:lnTo>
                <a:lnTo>
                  <a:pt x="10265" y="6195"/>
                </a:lnTo>
                <a:lnTo>
                  <a:pt x="10251" y="6211"/>
                </a:lnTo>
                <a:lnTo>
                  <a:pt x="10235" y="6225"/>
                </a:lnTo>
                <a:lnTo>
                  <a:pt x="10220" y="6238"/>
                </a:lnTo>
                <a:lnTo>
                  <a:pt x="10205" y="6251"/>
                </a:lnTo>
                <a:lnTo>
                  <a:pt x="10187" y="6263"/>
                </a:lnTo>
                <a:lnTo>
                  <a:pt x="10170" y="6273"/>
                </a:lnTo>
                <a:lnTo>
                  <a:pt x="10153" y="6284"/>
                </a:lnTo>
                <a:lnTo>
                  <a:pt x="10134" y="6293"/>
                </a:lnTo>
                <a:lnTo>
                  <a:pt x="10115" y="6302"/>
                </a:lnTo>
                <a:lnTo>
                  <a:pt x="10096" y="6310"/>
                </a:lnTo>
                <a:lnTo>
                  <a:pt x="10076" y="6316"/>
                </a:lnTo>
                <a:lnTo>
                  <a:pt x="10055" y="6322"/>
                </a:lnTo>
                <a:lnTo>
                  <a:pt x="10035" y="6327"/>
                </a:lnTo>
                <a:lnTo>
                  <a:pt x="10014" y="6330"/>
                </a:lnTo>
                <a:lnTo>
                  <a:pt x="9993" y="6334"/>
                </a:lnTo>
                <a:lnTo>
                  <a:pt x="9970" y="6335"/>
                </a:lnTo>
                <a:lnTo>
                  <a:pt x="9949" y="6335"/>
                </a:lnTo>
                <a:close/>
              </a:path>
            </a:pathLst>
          </a:custGeom>
          <a:solidFill>
            <a:srgbClr val="EB3345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2819958" y="3898233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球赛主题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8192652" y="3922476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电商节主题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3474416" y="2127565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情人节主题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4542236" y="2193295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60" name="形状">
            <a:extLst>
              <a:ext uri="{FF2B5EF4-FFF2-40B4-BE49-F238E27FC236}">
                <a16:creationId xmlns:a16="http://schemas.microsoft.com/office/drawing/2014/main" id="{0E911F90-BC73-4B7E-96B3-D711FA5A89DC}"/>
              </a:ext>
            </a:extLst>
          </p:cNvPr>
          <p:cNvSpPr/>
          <p:nvPr/>
        </p:nvSpPr>
        <p:spPr>
          <a:xfrm>
            <a:off x="4672664" y="2358117"/>
            <a:ext cx="365496" cy="296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EB3345"/>
          </a:solidFill>
          <a:ln w="12700" cap="flat">
            <a:noFill/>
            <a:miter lim="400000"/>
          </a:ln>
          <a:effectLst/>
        </p:spPr>
        <p:txBody>
          <a:bodyPr wrap="square" lIns="39720" tIns="39720" rIns="39720" bIns="39720" numCol="1" anchor="ctr">
            <a:noAutofit/>
          </a:bodyPr>
          <a:lstStyle/>
          <a:p>
            <a:pPr marL="0" marR="0" lvl="0" indent="0" algn="l" defTabSz="794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  <a:sym typeface="Arial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7600412" y="2111128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中国节庆主题</a:t>
            </a:r>
          </a:p>
        </p:txBody>
      </p:sp>
      <p:grpSp>
        <p:nvGrpSpPr>
          <p:cNvPr id="62" name="组 61"/>
          <p:cNvGrpSpPr/>
          <p:nvPr/>
        </p:nvGrpSpPr>
        <p:grpSpPr>
          <a:xfrm>
            <a:off x="8587246" y="4652029"/>
            <a:ext cx="1408695" cy="395628"/>
            <a:chOff x="4253016" y="4515158"/>
            <a:chExt cx="1408695" cy="395628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15" cstate="screen"/>
            <a:srcRect t="9899" b="24259"/>
            <a:stretch/>
          </p:blipFill>
          <p:spPr>
            <a:xfrm flipH="1">
              <a:off x="4253016" y="4574870"/>
              <a:ext cx="555004" cy="335916"/>
            </a:xfrm>
            <a:prstGeom prst="rtTriangle">
              <a:avLst/>
            </a:prstGeom>
          </p:spPr>
        </p:pic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5" cstate="screen"/>
            <a:srcRect t="9899" b="24259"/>
            <a:stretch/>
          </p:blipFill>
          <p:spPr>
            <a:xfrm>
              <a:off x="4545464" y="4515158"/>
              <a:ext cx="1116247" cy="395627"/>
            </a:xfrm>
            <a:prstGeom prst="roundRect">
              <a:avLst>
                <a:gd name="adj" fmla="val 13277"/>
              </a:avLst>
            </a:prstGeom>
          </p:spPr>
        </p:pic>
        <p:sp>
          <p:nvSpPr>
            <p:cNvPr id="65" name="矩形 64"/>
            <p:cNvSpPr/>
            <p:nvPr/>
          </p:nvSpPr>
          <p:spPr>
            <a:xfrm>
              <a:off x="4557789" y="4551003"/>
              <a:ext cx="1090988" cy="312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kumimoji="1" lang="zh-CN" altLang="en-US" sz="1400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营销节点</a:t>
              </a:r>
            </a:p>
          </p:txBody>
        </p:sp>
      </p:grpSp>
      <p:sp>
        <p:nvSpPr>
          <p:cNvPr id="66" name="椭圆 65"/>
          <p:cNvSpPr/>
          <p:nvPr/>
        </p:nvSpPr>
        <p:spPr>
          <a:xfrm>
            <a:off x="1679056" y="1438351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1310154" y="2520086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1313387" y="3650156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1544155" y="4740085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2077949" y="5751531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9887211" y="1355696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10207396" y="2393475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10308413" y="3545296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9529363" y="5751531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5" name="形状">
            <a:extLst>
              <a:ext uri="{FF2B5EF4-FFF2-40B4-BE49-F238E27FC236}">
                <a16:creationId xmlns:a16="http://schemas.microsoft.com/office/drawing/2014/main" id="{64EC7B22-4692-446E-8D4B-C3E106172A26}"/>
              </a:ext>
            </a:extLst>
          </p:cNvPr>
          <p:cNvSpPr/>
          <p:nvPr/>
        </p:nvSpPr>
        <p:spPr>
          <a:xfrm>
            <a:off x="2171132" y="5979982"/>
            <a:ext cx="459838" cy="169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576" y="0"/>
                </a:moveTo>
                <a:cubicBezTo>
                  <a:pt x="6226" y="0"/>
                  <a:pt x="5884" y="295"/>
                  <a:pt x="5598" y="845"/>
                </a:cubicBezTo>
                <a:cubicBezTo>
                  <a:pt x="4938" y="2115"/>
                  <a:pt x="3969" y="5290"/>
                  <a:pt x="3633" y="5871"/>
                </a:cubicBezTo>
                <a:cubicBezTo>
                  <a:pt x="3493" y="6112"/>
                  <a:pt x="3340" y="6291"/>
                  <a:pt x="3176" y="6344"/>
                </a:cubicBezTo>
                <a:lnTo>
                  <a:pt x="1095" y="7538"/>
                </a:lnTo>
                <a:cubicBezTo>
                  <a:pt x="742" y="7653"/>
                  <a:pt x="478" y="8466"/>
                  <a:pt x="477" y="9431"/>
                </a:cubicBezTo>
                <a:lnTo>
                  <a:pt x="476" y="11765"/>
                </a:lnTo>
                <a:lnTo>
                  <a:pt x="386" y="11765"/>
                </a:lnTo>
                <a:cubicBezTo>
                  <a:pt x="173" y="11765"/>
                  <a:pt x="0" y="12234"/>
                  <a:pt x="0" y="12812"/>
                </a:cubicBezTo>
                <a:lnTo>
                  <a:pt x="0" y="17084"/>
                </a:lnTo>
                <a:cubicBezTo>
                  <a:pt x="0" y="17662"/>
                  <a:pt x="173" y="18132"/>
                  <a:pt x="386" y="18132"/>
                </a:cubicBezTo>
                <a:lnTo>
                  <a:pt x="1314" y="18132"/>
                </a:lnTo>
                <a:lnTo>
                  <a:pt x="2131" y="18132"/>
                </a:lnTo>
                <a:cubicBezTo>
                  <a:pt x="2103" y="17765"/>
                  <a:pt x="2089" y="17382"/>
                  <a:pt x="2089" y="16992"/>
                </a:cubicBezTo>
                <a:cubicBezTo>
                  <a:pt x="2089" y="13890"/>
                  <a:pt x="3016" y="11379"/>
                  <a:pt x="4159" y="11379"/>
                </a:cubicBezTo>
                <a:cubicBezTo>
                  <a:pt x="5302" y="11379"/>
                  <a:pt x="6229" y="13890"/>
                  <a:pt x="6229" y="16992"/>
                </a:cubicBezTo>
                <a:cubicBezTo>
                  <a:pt x="6229" y="17382"/>
                  <a:pt x="6215" y="17765"/>
                  <a:pt x="6187" y="18132"/>
                </a:cubicBezTo>
                <a:lnTo>
                  <a:pt x="15164" y="18132"/>
                </a:lnTo>
                <a:cubicBezTo>
                  <a:pt x="15136" y="17765"/>
                  <a:pt x="15122" y="17382"/>
                  <a:pt x="15122" y="16992"/>
                </a:cubicBezTo>
                <a:cubicBezTo>
                  <a:pt x="15122" y="13890"/>
                  <a:pt x="16047" y="11379"/>
                  <a:pt x="17190" y="11379"/>
                </a:cubicBezTo>
                <a:cubicBezTo>
                  <a:pt x="18333" y="11379"/>
                  <a:pt x="19260" y="13890"/>
                  <a:pt x="19260" y="16992"/>
                </a:cubicBezTo>
                <a:cubicBezTo>
                  <a:pt x="19260" y="17405"/>
                  <a:pt x="19244" y="17809"/>
                  <a:pt x="19213" y="18196"/>
                </a:cubicBezTo>
                <a:lnTo>
                  <a:pt x="20288" y="18196"/>
                </a:lnTo>
                <a:lnTo>
                  <a:pt x="20933" y="18196"/>
                </a:lnTo>
                <a:lnTo>
                  <a:pt x="21216" y="18196"/>
                </a:lnTo>
                <a:cubicBezTo>
                  <a:pt x="21429" y="18196"/>
                  <a:pt x="21600" y="17727"/>
                  <a:pt x="21600" y="17149"/>
                </a:cubicBezTo>
                <a:lnTo>
                  <a:pt x="21600" y="12876"/>
                </a:lnTo>
                <a:cubicBezTo>
                  <a:pt x="21600" y="12298"/>
                  <a:pt x="21429" y="11829"/>
                  <a:pt x="21216" y="11829"/>
                </a:cubicBezTo>
                <a:lnTo>
                  <a:pt x="21123" y="11829"/>
                </a:lnTo>
                <a:lnTo>
                  <a:pt x="21123" y="10547"/>
                </a:lnTo>
                <a:cubicBezTo>
                  <a:pt x="21122" y="9984"/>
                  <a:pt x="20977" y="9502"/>
                  <a:pt x="20774" y="9390"/>
                </a:cubicBezTo>
                <a:cubicBezTo>
                  <a:pt x="19830" y="8871"/>
                  <a:pt x="16833" y="7290"/>
                  <a:pt x="15856" y="6776"/>
                </a:cubicBezTo>
                <a:cubicBezTo>
                  <a:pt x="15652" y="6669"/>
                  <a:pt x="15467" y="6407"/>
                  <a:pt x="15318" y="6013"/>
                </a:cubicBezTo>
                <a:cubicBezTo>
                  <a:pt x="14863" y="4811"/>
                  <a:pt x="13848" y="2126"/>
                  <a:pt x="13422" y="997"/>
                </a:cubicBezTo>
                <a:cubicBezTo>
                  <a:pt x="13177" y="346"/>
                  <a:pt x="12823" y="0"/>
                  <a:pt x="12408" y="0"/>
                </a:cubicBezTo>
                <a:lnTo>
                  <a:pt x="8713" y="0"/>
                </a:lnTo>
                <a:lnTo>
                  <a:pt x="6576" y="0"/>
                </a:lnTo>
                <a:close/>
                <a:moveTo>
                  <a:pt x="7100" y="1507"/>
                </a:moveTo>
                <a:lnTo>
                  <a:pt x="8901" y="1507"/>
                </a:lnTo>
                <a:cubicBezTo>
                  <a:pt x="9005" y="1507"/>
                  <a:pt x="9091" y="1729"/>
                  <a:pt x="9095" y="2012"/>
                </a:cubicBezTo>
                <a:lnTo>
                  <a:pt x="9165" y="6280"/>
                </a:lnTo>
                <a:cubicBezTo>
                  <a:pt x="9171" y="6638"/>
                  <a:pt x="9065" y="6937"/>
                  <a:pt x="8933" y="6937"/>
                </a:cubicBezTo>
                <a:lnTo>
                  <a:pt x="5932" y="6937"/>
                </a:lnTo>
                <a:cubicBezTo>
                  <a:pt x="5781" y="6937"/>
                  <a:pt x="5677" y="6527"/>
                  <a:pt x="5732" y="6146"/>
                </a:cubicBezTo>
                <a:lnTo>
                  <a:pt x="6361" y="2742"/>
                </a:lnTo>
                <a:cubicBezTo>
                  <a:pt x="6502" y="1984"/>
                  <a:pt x="6787" y="1507"/>
                  <a:pt x="7100" y="1507"/>
                </a:cubicBezTo>
                <a:close/>
                <a:moveTo>
                  <a:pt x="9960" y="1507"/>
                </a:moveTo>
                <a:lnTo>
                  <a:pt x="12525" y="1507"/>
                </a:lnTo>
                <a:cubicBezTo>
                  <a:pt x="12815" y="1507"/>
                  <a:pt x="13055" y="1783"/>
                  <a:pt x="13205" y="2288"/>
                </a:cubicBezTo>
                <a:lnTo>
                  <a:pt x="14353" y="6142"/>
                </a:lnTo>
                <a:cubicBezTo>
                  <a:pt x="14434" y="6412"/>
                  <a:pt x="14288" y="6937"/>
                  <a:pt x="14133" y="6937"/>
                </a:cubicBezTo>
                <a:lnTo>
                  <a:pt x="10196" y="6937"/>
                </a:lnTo>
                <a:cubicBezTo>
                  <a:pt x="10065" y="6937"/>
                  <a:pt x="9960" y="6688"/>
                  <a:pt x="9947" y="6339"/>
                </a:cubicBezTo>
                <a:lnTo>
                  <a:pt x="9779" y="2044"/>
                </a:lnTo>
                <a:cubicBezTo>
                  <a:pt x="9768" y="1766"/>
                  <a:pt x="9856" y="1507"/>
                  <a:pt x="9960" y="1507"/>
                </a:cubicBezTo>
                <a:close/>
                <a:moveTo>
                  <a:pt x="4159" y="12389"/>
                </a:moveTo>
                <a:cubicBezTo>
                  <a:pt x="3222" y="12389"/>
                  <a:pt x="2463" y="14450"/>
                  <a:pt x="2463" y="16992"/>
                </a:cubicBezTo>
                <a:cubicBezTo>
                  <a:pt x="2463" y="19535"/>
                  <a:pt x="3222" y="21600"/>
                  <a:pt x="4159" y="21600"/>
                </a:cubicBezTo>
                <a:cubicBezTo>
                  <a:pt x="5096" y="21600"/>
                  <a:pt x="5855" y="19535"/>
                  <a:pt x="5855" y="16992"/>
                </a:cubicBezTo>
                <a:cubicBezTo>
                  <a:pt x="5855" y="14450"/>
                  <a:pt x="5096" y="12389"/>
                  <a:pt x="4159" y="12389"/>
                </a:cubicBezTo>
                <a:close/>
                <a:moveTo>
                  <a:pt x="17190" y="12389"/>
                </a:moveTo>
                <a:cubicBezTo>
                  <a:pt x="16253" y="12389"/>
                  <a:pt x="15494" y="14450"/>
                  <a:pt x="15494" y="16992"/>
                </a:cubicBezTo>
                <a:cubicBezTo>
                  <a:pt x="15494" y="19535"/>
                  <a:pt x="16253" y="21600"/>
                  <a:pt x="17190" y="21600"/>
                </a:cubicBezTo>
                <a:cubicBezTo>
                  <a:pt x="18127" y="21600"/>
                  <a:pt x="18888" y="19535"/>
                  <a:pt x="18888" y="16992"/>
                </a:cubicBezTo>
                <a:cubicBezTo>
                  <a:pt x="18888" y="14450"/>
                  <a:pt x="18127" y="12389"/>
                  <a:pt x="17190" y="12389"/>
                </a:cubicBezTo>
                <a:close/>
                <a:moveTo>
                  <a:pt x="4159" y="14829"/>
                </a:moveTo>
                <a:cubicBezTo>
                  <a:pt x="4599" y="14829"/>
                  <a:pt x="4956" y="15798"/>
                  <a:pt x="4956" y="16992"/>
                </a:cubicBezTo>
                <a:cubicBezTo>
                  <a:pt x="4956" y="18187"/>
                  <a:pt x="4599" y="19156"/>
                  <a:pt x="4159" y="19156"/>
                </a:cubicBezTo>
                <a:cubicBezTo>
                  <a:pt x="3719" y="19156"/>
                  <a:pt x="3362" y="18187"/>
                  <a:pt x="3362" y="16992"/>
                </a:cubicBezTo>
                <a:cubicBezTo>
                  <a:pt x="3362" y="15798"/>
                  <a:pt x="3719" y="14829"/>
                  <a:pt x="4159" y="14829"/>
                </a:cubicBezTo>
                <a:close/>
                <a:moveTo>
                  <a:pt x="17190" y="14829"/>
                </a:moveTo>
                <a:cubicBezTo>
                  <a:pt x="17630" y="14829"/>
                  <a:pt x="17987" y="15798"/>
                  <a:pt x="17987" y="16992"/>
                </a:cubicBezTo>
                <a:cubicBezTo>
                  <a:pt x="17987" y="18187"/>
                  <a:pt x="17630" y="19156"/>
                  <a:pt x="17190" y="19156"/>
                </a:cubicBezTo>
                <a:cubicBezTo>
                  <a:pt x="16750" y="19156"/>
                  <a:pt x="16393" y="18187"/>
                  <a:pt x="16393" y="16992"/>
                </a:cubicBezTo>
                <a:cubicBezTo>
                  <a:pt x="16393" y="15798"/>
                  <a:pt x="16750" y="14829"/>
                  <a:pt x="17190" y="14829"/>
                </a:cubicBezTo>
                <a:close/>
              </a:path>
            </a:pathLst>
          </a:custGeom>
          <a:solidFill>
            <a:srgbClr val="EB3345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6" name="形状">
            <a:extLst>
              <a:ext uri="{FF2B5EF4-FFF2-40B4-BE49-F238E27FC236}">
                <a16:creationId xmlns:a16="http://schemas.microsoft.com/office/drawing/2014/main" id="{FE5B56C2-E398-45F1-8B1C-C0F36347B580}"/>
              </a:ext>
            </a:extLst>
          </p:cNvPr>
          <p:cNvSpPr/>
          <p:nvPr/>
        </p:nvSpPr>
        <p:spPr>
          <a:xfrm>
            <a:off x="1702189" y="4901576"/>
            <a:ext cx="302462" cy="303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rgbClr val="EB3345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7" name="形状">
            <a:extLst>
              <a:ext uri="{FF2B5EF4-FFF2-40B4-BE49-F238E27FC236}">
                <a16:creationId xmlns:a16="http://schemas.microsoft.com/office/drawing/2014/main" id="{513C01EF-2028-42D1-B61C-88CCE0EAC4D6}"/>
              </a:ext>
            </a:extLst>
          </p:cNvPr>
          <p:cNvSpPr/>
          <p:nvPr/>
        </p:nvSpPr>
        <p:spPr>
          <a:xfrm>
            <a:off x="1406991" y="3812023"/>
            <a:ext cx="437823" cy="280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97" y="0"/>
                </a:moveTo>
                <a:lnTo>
                  <a:pt x="9497" y="2423"/>
                </a:lnTo>
                <a:lnTo>
                  <a:pt x="8912" y="2423"/>
                </a:lnTo>
                <a:lnTo>
                  <a:pt x="8912" y="12015"/>
                </a:lnTo>
                <a:lnTo>
                  <a:pt x="8161" y="12015"/>
                </a:lnTo>
                <a:lnTo>
                  <a:pt x="8161" y="8943"/>
                </a:lnTo>
                <a:lnTo>
                  <a:pt x="7359" y="8943"/>
                </a:lnTo>
                <a:lnTo>
                  <a:pt x="7359" y="5760"/>
                </a:lnTo>
                <a:lnTo>
                  <a:pt x="4652" y="5760"/>
                </a:lnTo>
                <a:lnTo>
                  <a:pt x="4652" y="8943"/>
                </a:lnTo>
                <a:lnTo>
                  <a:pt x="4652" y="14361"/>
                </a:lnTo>
                <a:lnTo>
                  <a:pt x="3918" y="14361"/>
                </a:lnTo>
                <a:lnTo>
                  <a:pt x="3918" y="10561"/>
                </a:lnTo>
                <a:lnTo>
                  <a:pt x="1907" y="10561"/>
                </a:lnTo>
                <a:lnTo>
                  <a:pt x="1907" y="15385"/>
                </a:lnTo>
                <a:lnTo>
                  <a:pt x="940" y="15385"/>
                </a:lnTo>
                <a:lnTo>
                  <a:pt x="940" y="17597"/>
                </a:lnTo>
                <a:lnTo>
                  <a:pt x="0" y="1759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7597"/>
                </a:lnTo>
                <a:lnTo>
                  <a:pt x="20672" y="17597"/>
                </a:lnTo>
                <a:lnTo>
                  <a:pt x="20672" y="15385"/>
                </a:lnTo>
                <a:lnTo>
                  <a:pt x="19821" y="15385"/>
                </a:lnTo>
                <a:lnTo>
                  <a:pt x="19821" y="12015"/>
                </a:lnTo>
                <a:lnTo>
                  <a:pt x="19033" y="12015"/>
                </a:lnTo>
                <a:lnTo>
                  <a:pt x="19033" y="8191"/>
                </a:lnTo>
                <a:lnTo>
                  <a:pt x="16927" y="8191"/>
                </a:lnTo>
                <a:lnTo>
                  <a:pt x="16927" y="15803"/>
                </a:lnTo>
                <a:lnTo>
                  <a:pt x="16212" y="15803"/>
                </a:lnTo>
                <a:lnTo>
                  <a:pt x="16212" y="3677"/>
                </a:lnTo>
                <a:lnTo>
                  <a:pt x="13299" y="4969"/>
                </a:lnTo>
                <a:lnTo>
                  <a:pt x="13299" y="9566"/>
                </a:lnTo>
                <a:lnTo>
                  <a:pt x="12557" y="9566"/>
                </a:lnTo>
                <a:lnTo>
                  <a:pt x="12557" y="2423"/>
                </a:lnTo>
                <a:lnTo>
                  <a:pt x="11973" y="2423"/>
                </a:lnTo>
                <a:lnTo>
                  <a:pt x="11973" y="0"/>
                </a:lnTo>
                <a:lnTo>
                  <a:pt x="9497" y="0"/>
                </a:lnTo>
                <a:close/>
              </a:path>
            </a:pathLst>
          </a:custGeom>
          <a:solidFill>
            <a:srgbClr val="EB3345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8" name="形状">
            <a:extLst>
              <a:ext uri="{FF2B5EF4-FFF2-40B4-BE49-F238E27FC236}">
                <a16:creationId xmlns:a16="http://schemas.microsoft.com/office/drawing/2014/main" id="{6114097B-804B-4027-A19E-11F66B360283}"/>
              </a:ext>
            </a:extLst>
          </p:cNvPr>
          <p:cNvSpPr/>
          <p:nvPr/>
        </p:nvSpPr>
        <p:spPr>
          <a:xfrm>
            <a:off x="1499879" y="2624236"/>
            <a:ext cx="262188" cy="412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extrusionOk="0">
                <a:moveTo>
                  <a:pt x="10728" y="1"/>
                </a:moveTo>
                <a:cubicBezTo>
                  <a:pt x="4770" y="22"/>
                  <a:pt x="0" y="3150"/>
                  <a:pt x="0" y="6931"/>
                </a:cubicBezTo>
                <a:lnTo>
                  <a:pt x="0" y="9843"/>
                </a:lnTo>
                <a:cubicBezTo>
                  <a:pt x="0" y="9897"/>
                  <a:pt x="68" y="9946"/>
                  <a:pt x="162" y="9946"/>
                </a:cubicBezTo>
                <a:lnTo>
                  <a:pt x="501" y="9946"/>
                </a:lnTo>
                <a:cubicBezTo>
                  <a:pt x="586" y="9946"/>
                  <a:pt x="660" y="9990"/>
                  <a:pt x="660" y="10049"/>
                </a:cubicBezTo>
                <a:lnTo>
                  <a:pt x="660" y="10297"/>
                </a:lnTo>
                <a:cubicBezTo>
                  <a:pt x="660" y="10351"/>
                  <a:pt x="729" y="10400"/>
                  <a:pt x="822" y="10400"/>
                </a:cubicBezTo>
                <a:lnTo>
                  <a:pt x="1289" y="10400"/>
                </a:lnTo>
                <a:cubicBezTo>
                  <a:pt x="1374" y="10400"/>
                  <a:pt x="1451" y="10441"/>
                  <a:pt x="1451" y="10501"/>
                </a:cubicBezTo>
                <a:lnTo>
                  <a:pt x="1451" y="20382"/>
                </a:lnTo>
                <a:cubicBezTo>
                  <a:pt x="1451" y="20431"/>
                  <a:pt x="1392" y="20468"/>
                  <a:pt x="1316" y="20468"/>
                </a:cubicBezTo>
                <a:cubicBezTo>
                  <a:pt x="1129" y="20468"/>
                  <a:pt x="984" y="20566"/>
                  <a:pt x="984" y="20679"/>
                </a:cubicBezTo>
                <a:lnTo>
                  <a:pt x="984" y="21368"/>
                </a:lnTo>
                <a:cubicBezTo>
                  <a:pt x="984" y="21487"/>
                  <a:pt x="1137" y="21579"/>
                  <a:pt x="1316" y="21579"/>
                </a:cubicBezTo>
                <a:lnTo>
                  <a:pt x="20284" y="21579"/>
                </a:lnTo>
                <a:cubicBezTo>
                  <a:pt x="20471" y="21579"/>
                  <a:pt x="20616" y="21482"/>
                  <a:pt x="20616" y="21368"/>
                </a:cubicBezTo>
                <a:lnTo>
                  <a:pt x="20616" y="20679"/>
                </a:lnTo>
                <a:cubicBezTo>
                  <a:pt x="20616" y="20560"/>
                  <a:pt x="20463" y="20468"/>
                  <a:pt x="20284" y="20468"/>
                </a:cubicBezTo>
                <a:cubicBezTo>
                  <a:pt x="20208" y="20468"/>
                  <a:pt x="20149" y="20431"/>
                  <a:pt x="20149" y="20382"/>
                </a:cubicBezTo>
                <a:lnTo>
                  <a:pt x="20149" y="10496"/>
                </a:lnTo>
                <a:cubicBezTo>
                  <a:pt x="20149" y="10442"/>
                  <a:pt x="20215" y="10393"/>
                  <a:pt x="20308" y="10393"/>
                </a:cubicBezTo>
                <a:lnTo>
                  <a:pt x="20775" y="10393"/>
                </a:lnTo>
                <a:cubicBezTo>
                  <a:pt x="20860" y="10393"/>
                  <a:pt x="20937" y="10351"/>
                  <a:pt x="20937" y="10292"/>
                </a:cubicBezTo>
                <a:lnTo>
                  <a:pt x="20937" y="10042"/>
                </a:lnTo>
                <a:cubicBezTo>
                  <a:pt x="20937" y="9988"/>
                  <a:pt x="21005" y="9941"/>
                  <a:pt x="21099" y="9941"/>
                </a:cubicBezTo>
                <a:lnTo>
                  <a:pt x="21438" y="9941"/>
                </a:lnTo>
                <a:cubicBezTo>
                  <a:pt x="21523" y="9941"/>
                  <a:pt x="21600" y="9898"/>
                  <a:pt x="21600" y="9838"/>
                </a:cubicBezTo>
                <a:lnTo>
                  <a:pt x="21600" y="6850"/>
                </a:lnTo>
                <a:cubicBezTo>
                  <a:pt x="21583" y="3064"/>
                  <a:pt x="16712" y="-21"/>
                  <a:pt x="10728" y="1"/>
                </a:cubicBezTo>
                <a:close/>
                <a:moveTo>
                  <a:pt x="10718" y="459"/>
                </a:moveTo>
                <a:cubicBezTo>
                  <a:pt x="16294" y="437"/>
                  <a:pt x="20844" y="3317"/>
                  <a:pt x="20844" y="6855"/>
                </a:cubicBezTo>
                <a:lnTo>
                  <a:pt x="20844" y="8630"/>
                </a:lnTo>
                <a:lnTo>
                  <a:pt x="20860" y="8630"/>
                </a:lnTo>
                <a:cubicBezTo>
                  <a:pt x="20860" y="8684"/>
                  <a:pt x="20794" y="8733"/>
                  <a:pt x="20701" y="8733"/>
                </a:cubicBezTo>
                <a:lnTo>
                  <a:pt x="20300" y="8733"/>
                </a:lnTo>
                <a:cubicBezTo>
                  <a:pt x="20216" y="8733"/>
                  <a:pt x="20139" y="8689"/>
                  <a:pt x="20139" y="8630"/>
                </a:cubicBezTo>
                <a:lnTo>
                  <a:pt x="20139" y="7384"/>
                </a:lnTo>
                <a:cubicBezTo>
                  <a:pt x="20139" y="7336"/>
                  <a:pt x="20182" y="7293"/>
                  <a:pt x="20250" y="7277"/>
                </a:cubicBezTo>
                <a:cubicBezTo>
                  <a:pt x="20403" y="7233"/>
                  <a:pt x="20513" y="7130"/>
                  <a:pt x="20505" y="7017"/>
                </a:cubicBezTo>
                <a:cubicBezTo>
                  <a:pt x="20496" y="6866"/>
                  <a:pt x="20291" y="6752"/>
                  <a:pt x="20054" y="6752"/>
                </a:cubicBezTo>
                <a:lnTo>
                  <a:pt x="1520" y="6752"/>
                </a:lnTo>
                <a:cubicBezTo>
                  <a:pt x="1282" y="6752"/>
                  <a:pt x="1077" y="6866"/>
                  <a:pt x="1069" y="7017"/>
                </a:cubicBezTo>
                <a:cubicBezTo>
                  <a:pt x="1060" y="7136"/>
                  <a:pt x="1171" y="7233"/>
                  <a:pt x="1323" y="7277"/>
                </a:cubicBezTo>
                <a:cubicBezTo>
                  <a:pt x="1391" y="7293"/>
                  <a:pt x="1435" y="7336"/>
                  <a:pt x="1435" y="7384"/>
                </a:cubicBezTo>
                <a:lnTo>
                  <a:pt x="1435" y="8630"/>
                </a:lnTo>
                <a:cubicBezTo>
                  <a:pt x="1435" y="8684"/>
                  <a:pt x="1366" y="8733"/>
                  <a:pt x="1273" y="8733"/>
                </a:cubicBezTo>
                <a:lnTo>
                  <a:pt x="873" y="8733"/>
                </a:lnTo>
                <a:cubicBezTo>
                  <a:pt x="788" y="8733"/>
                  <a:pt x="713" y="8689"/>
                  <a:pt x="713" y="8630"/>
                </a:cubicBezTo>
                <a:lnTo>
                  <a:pt x="713" y="6926"/>
                </a:lnTo>
                <a:cubicBezTo>
                  <a:pt x="713" y="3399"/>
                  <a:pt x="5167" y="481"/>
                  <a:pt x="10718" y="459"/>
                </a:cubicBezTo>
                <a:close/>
                <a:moveTo>
                  <a:pt x="12458" y="7309"/>
                </a:moveTo>
                <a:cubicBezTo>
                  <a:pt x="14877" y="7309"/>
                  <a:pt x="15650" y="7309"/>
                  <a:pt x="18502" y="7309"/>
                </a:cubicBezTo>
                <a:cubicBezTo>
                  <a:pt x="18511" y="8198"/>
                  <a:pt x="18510" y="11833"/>
                  <a:pt x="18510" y="11984"/>
                </a:cubicBezTo>
                <a:cubicBezTo>
                  <a:pt x="18510" y="12156"/>
                  <a:pt x="18288" y="12297"/>
                  <a:pt x="18017" y="12297"/>
                </a:cubicBezTo>
                <a:cubicBezTo>
                  <a:pt x="17745" y="12297"/>
                  <a:pt x="17526" y="12156"/>
                  <a:pt x="17526" y="11984"/>
                </a:cubicBezTo>
                <a:lnTo>
                  <a:pt x="17526" y="9385"/>
                </a:lnTo>
                <a:cubicBezTo>
                  <a:pt x="17526" y="9175"/>
                  <a:pt x="17263" y="9007"/>
                  <a:pt x="16932" y="9007"/>
                </a:cubicBezTo>
                <a:cubicBezTo>
                  <a:pt x="16601" y="9007"/>
                  <a:pt x="16338" y="9175"/>
                  <a:pt x="16338" y="9385"/>
                </a:cubicBezTo>
                <a:cubicBezTo>
                  <a:pt x="16338" y="10140"/>
                  <a:pt x="16338" y="10738"/>
                  <a:pt x="16338" y="10797"/>
                </a:cubicBezTo>
                <a:cubicBezTo>
                  <a:pt x="16338" y="10970"/>
                  <a:pt x="16116" y="11111"/>
                  <a:pt x="15845" y="11111"/>
                </a:cubicBezTo>
                <a:cubicBezTo>
                  <a:pt x="15573" y="11111"/>
                  <a:pt x="15354" y="10970"/>
                  <a:pt x="15354" y="10797"/>
                </a:cubicBezTo>
                <a:lnTo>
                  <a:pt x="15354" y="9147"/>
                </a:lnTo>
                <a:cubicBezTo>
                  <a:pt x="15354" y="8133"/>
                  <a:pt x="14053" y="7309"/>
                  <a:pt x="12458" y="7309"/>
                </a:cubicBezTo>
                <a:close/>
              </a:path>
            </a:pathLst>
          </a:custGeom>
          <a:solidFill>
            <a:srgbClr val="EB3345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9" name="形状">
            <a:extLst>
              <a:ext uri="{FF2B5EF4-FFF2-40B4-BE49-F238E27FC236}">
                <a16:creationId xmlns:a16="http://schemas.microsoft.com/office/drawing/2014/main" id="{D31A851D-1B51-4141-9C8B-8141EAB93F2E}"/>
              </a:ext>
            </a:extLst>
          </p:cNvPr>
          <p:cNvSpPr/>
          <p:nvPr/>
        </p:nvSpPr>
        <p:spPr>
          <a:xfrm>
            <a:off x="1786209" y="1629859"/>
            <a:ext cx="396790" cy="243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44" h="20823" extrusionOk="0">
                <a:moveTo>
                  <a:pt x="4672" y="0"/>
                </a:moveTo>
                <a:cubicBezTo>
                  <a:pt x="2805" y="35"/>
                  <a:pt x="864" y="4062"/>
                  <a:pt x="215" y="9428"/>
                </a:cubicBezTo>
                <a:cubicBezTo>
                  <a:pt x="-478" y="15152"/>
                  <a:pt x="561" y="20233"/>
                  <a:pt x="2536" y="20776"/>
                </a:cubicBezTo>
                <a:cubicBezTo>
                  <a:pt x="3732" y="21105"/>
                  <a:pt x="4999" y="19689"/>
                  <a:pt x="5964" y="17250"/>
                </a:cubicBezTo>
                <a:cubicBezTo>
                  <a:pt x="6053" y="17260"/>
                  <a:pt x="6143" y="17266"/>
                  <a:pt x="6234" y="17266"/>
                </a:cubicBezTo>
                <a:lnTo>
                  <a:pt x="14686" y="17266"/>
                </a:lnTo>
                <a:cubicBezTo>
                  <a:pt x="15651" y="19695"/>
                  <a:pt x="16914" y="21104"/>
                  <a:pt x="18108" y="20776"/>
                </a:cubicBezTo>
                <a:cubicBezTo>
                  <a:pt x="20083" y="20233"/>
                  <a:pt x="21122" y="15152"/>
                  <a:pt x="20429" y="9428"/>
                </a:cubicBezTo>
                <a:cubicBezTo>
                  <a:pt x="19736" y="3704"/>
                  <a:pt x="17574" y="-495"/>
                  <a:pt x="15599" y="48"/>
                </a:cubicBezTo>
                <a:cubicBezTo>
                  <a:pt x="14695" y="297"/>
                  <a:pt x="13988" y="1498"/>
                  <a:pt x="13552" y="3274"/>
                </a:cubicBezTo>
                <a:lnTo>
                  <a:pt x="7092" y="3274"/>
                </a:lnTo>
                <a:cubicBezTo>
                  <a:pt x="6656" y="1498"/>
                  <a:pt x="5949" y="297"/>
                  <a:pt x="5045" y="48"/>
                </a:cubicBezTo>
                <a:cubicBezTo>
                  <a:pt x="4922" y="14"/>
                  <a:pt x="4797" y="-2"/>
                  <a:pt x="4672" y="0"/>
                </a:cubicBezTo>
                <a:close/>
                <a:moveTo>
                  <a:pt x="16605" y="4221"/>
                </a:moveTo>
                <a:cubicBezTo>
                  <a:pt x="16964" y="4221"/>
                  <a:pt x="17254" y="4697"/>
                  <a:pt x="17254" y="5287"/>
                </a:cubicBezTo>
                <a:cubicBezTo>
                  <a:pt x="17254" y="5877"/>
                  <a:pt x="16964" y="6356"/>
                  <a:pt x="16605" y="6356"/>
                </a:cubicBezTo>
                <a:cubicBezTo>
                  <a:pt x="16247" y="6356"/>
                  <a:pt x="15955" y="5877"/>
                  <a:pt x="15955" y="5287"/>
                </a:cubicBezTo>
                <a:cubicBezTo>
                  <a:pt x="15955" y="4697"/>
                  <a:pt x="16247" y="4221"/>
                  <a:pt x="16605" y="4221"/>
                </a:cubicBezTo>
                <a:close/>
                <a:moveTo>
                  <a:pt x="3247" y="5258"/>
                </a:moveTo>
                <a:lnTo>
                  <a:pt x="4402" y="5258"/>
                </a:lnTo>
                <a:lnTo>
                  <a:pt x="4402" y="7269"/>
                </a:lnTo>
                <a:lnTo>
                  <a:pt x="5624" y="7269"/>
                </a:lnTo>
                <a:lnTo>
                  <a:pt x="5624" y="9168"/>
                </a:lnTo>
                <a:lnTo>
                  <a:pt x="4402" y="9168"/>
                </a:lnTo>
                <a:lnTo>
                  <a:pt x="4402" y="11179"/>
                </a:lnTo>
                <a:lnTo>
                  <a:pt x="3247" y="11179"/>
                </a:lnTo>
                <a:lnTo>
                  <a:pt x="3247" y="9168"/>
                </a:lnTo>
                <a:lnTo>
                  <a:pt x="2024" y="9168"/>
                </a:lnTo>
                <a:lnTo>
                  <a:pt x="2024" y="7269"/>
                </a:lnTo>
                <a:lnTo>
                  <a:pt x="3247" y="7269"/>
                </a:lnTo>
                <a:lnTo>
                  <a:pt x="3247" y="5258"/>
                </a:lnTo>
                <a:close/>
                <a:moveTo>
                  <a:pt x="14989" y="6629"/>
                </a:moveTo>
                <a:cubicBezTo>
                  <a:pt x="15348" y="6629"/>
                  <a:pt x="15639" y="7108"/>
                  <a:pt x="15639" y="7698"/>
                </a:cubicBezTo>
                <a:cubicBezTo>
                  <a:pt x="15639" y="8288"/>
                  <a:pt x="15348" y="8767"/>
                  <a:pt x="14989" y="8767"/>
                </a:cubicBezTo>
                <a:cubicBezTo>
                  <a:pt x="14631" y="8767"/>
                  <a:pt x="14339" y="8288"/>
                  <a:pt x="14339" y="7698"/>
                </a:cubicBezTo>
                <a:cubicBezTo>
                  <a:pt x="14339" y="7108"/>
                  <a:pt x="14631" y="6629"/>
                  <a:pt x="14989" y="6629"/>
                </a:cubicBezTo>
                <a:close/>
                <a:moveTo>
                  <a:pt x="18220" y="6629"/>
                </a:moveTo>
                <a:cubicBezTo>
                  <a:pt x="18578" y="6629"/>
                  <a:pt x="18870" y="7108"/>
                  <a:pt x="18870" y="7698"/>
                </a:cubicBezTo>
                <a:cubicBezTo>
                  <a:pt x="18870" y="8288"/>
                  <a:pt x="18578" y="8767"/>
                  <a:pt x="18220" y="8767"/>
                </a:cubicBezTo>
                <a:cubicBezTo>
                  <a:pt x="17861" y="8767"/>
                  <a:pt x="17570" y="8288"/>
                  <a:pt x="17570" y="7698"/>
                </a:cubicBezTo>
                <a:cubicBezTo>
                  <a:pt x="17570" y="7108"/>
                  <a:pt x="17861" y="6629"/>
                  <a:pt x="18220" y="6629"/>
                </a:cubicBezTo>
                <a:close/>
                <a:moveTo>
                  <a:pt x="8482" y="7945"/>
                </a:moveTo>
                <a:lnTo>
                  <a:pt x="9567" y="7945"/>
                </a:lnTo>
                <a:cubicBezTo>
                  <a:pt x="9596" y="7945"/>
                  <a:pt x="9619" y="7983"/>
                  <a:pt x="9619" y="8030"/>
                </a:cubicBezTo>
                <a:lnTo>
                  <a:pt x="9619" y="8682"/>
                </a:lnTo>
                <a:cubicBezTo>
                  <a:pt x="9619" y="8729"/>
                  <a:pt x="9596" y="8767"/>
                  <a:pt x="9567" y="8767"/>
                </a:cubicBezTo>
                <a:lnTo>
                  <a:pt x="8482" y="8767"/>
                </a:lnTo>
                <a:cubicBezTo>
                  <a:pt x="8453" y="8767"/>
                  <a:pt x="8430" y="8729"/>
                  <a:pt x="8430" y="8682"/>
                </a:cubicBezTo>
                <a:lnTo>
                  <a:pt x="8430" y="8030"/>
                </a:lnTo>
                <a:cubicBezTo>
                  <a:pt x="8430" y="7983"/>
                  <a:pt x="8453" y="7945"/>
                  <a:pt x="8482" y="7945"/>
                </a:cubicBezTo>
                <a:close/>
                <a:moveTo>
                  <a:pt x="10874" y="7945"/>
                </a:moveTo>
                <a:lnTo>
                  <a:pt x="11959" y="7945"/>
                </a:lnTo>
                <a:cubicBezTo>
                  <a:pt x="11987" y="7945"/>
                  <a:pt x="12011" y="7983"/>
                  <a:pt x="12011" y="8030"/>
                </a:cubicBezTo>
                <a:lnTo>
                  <a:pt x="12011" y="8682"/>
                </a:lnTo>
                <a:cubicBezTo>
                  <a:pt x="12011" y="8729"/>
                  <a:pt x="11987" y="8767"/>
                  <a:pt x="11959" y="8767"/>
                </a:cubicBezTo>
                <a:lnTo>
                  <a:pt x="10874" y="8767"/>
                </a:lnTo>
                <a:cubicBezTo>
                  <a:pt x="10845" y="8767"/>
                  <a:pt x="10822" y="8729"/>
                  <a:pt x="10822" y="8682"/>
                </a:cubicBezTo>
                <a:lnTo>
                  <a:pt x="10822" y="8030"/>
                </a:lnTo>
                <a:cubicBezTo>
                  <a:pt x="10822" y="7983"/>
                  <a:pt x="10845" y="7945"/>
                  <a:pt x="10874" y="7945"/>
                </a:cubicBezTo>
                <a:close/>
                <a:moveTo>
                  <a:pt x="16605" y="9534"/>
                </a:moveTo>
                <a:cubicBezTo>
                  <a:pt x="16964" y="9534"/>
                  <a:pt x="17254" y="10010"/>
                  <a:pt x="17254" y="10600"/>
                </a:cubicBezTo>
                <a:cubicBezTo>
                  <a:pt x="17254" y="11190"/>
                  <a:pt x="16964" y="11669"/>
                  <a:pt x="16605" y="11669"/>
                </a:cubicBezTo>
                <a:cubicBezTo>
                  <a:pt x="16247" y="11669"/>
                  <a:pt x="15955" y="11190"/>
                  <a:pt x="15955" y="10600"/>
                </a:cubicBezTo>
                <a:cubicBezTo>
                  <a:pt x="15955" y="10010"/>
                  <a:pt x="16247" y="9534"/>
                  <a:pt x="16605" y="9534"/>
                </a:cubicBezTo>
                <a:close/>
              </a:path>
            </a:pathLst>
          </a:custGeom>
          <a:solidFill>
            <a:srgbClr val="EB3345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1820237" y="6399544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汽车行业</a:t>
            </a: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15" cstate="screen"/>
          <a:srcRect b="98891"/>
          <a:stretch>
            <a:fillRect/>
          </a:stretch>
        </p:blipFill>
        <p:spPr>
          <a:xfrm>
            <a:off x="5455" y="6805011"/>
            <a:ext cx="12192000" cy="67553"/>
          </a:xfrm>
          <a:prstGeom prst="rect">
            <a:avLst/>
          </a:prstGeom>
        </p:spPr>
      </p:pic>
      <p:sp>
        <p:nvSpPr>
          <p:cNvPr id="82" name="形状">
            <a:extLst>
              <a:ext uri="{FF2B5EF4-FFF2-40B4-BE49-F238E27FC236}">
                <a16:creationId xmlns:a16="http://schemas.microsoft.com/office/drawing/2014/main" id="{11310C3A-7C71-4112-B138-507055CCAD62}"/>
              </a:ext>
            </a:extLst>
          </p:cNvPr>
          <p:cNvSpPr/>
          <p:nvPr/>
        </p:nvSpPr>
        <p:spPr>
          <a:xfrm>
            <a:off x="9698141" y="5834924"/>
            <a:ext cx="283559" cy="474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524" extrusionOk="0">
                <a:moveTo>
                  <a:pt x="9839" y="0"/>
                </a:moveTo>
                <a:cubicBezTo>
                  <a:pt x="7320" y="0"/>
                  <a:pt x="4804" y="630"/>
                  <a:pt x="2882" y="1887"/>
                </a:cubicBezTo>
                <a:cubicBezTo>
                  <a:pt x="-961" y="4401"/>
                  <a:pt x="-961" y="8477"/>
                  <a:pt x="2882" y="10991"/>
                </a:cubicBezTo>
                <a:cubicBezTo>
                  <a:pt x="6726" y="13505"/>
                  <a:pt x="12952" y="13505"/>
                  <a:pt x="16796" y="10991"/>
                </a:cubicBezTo>
                <a:cubicBezTo>
                  <a:pt x="20639" y="8477"/>
                  <a:pt x="20639" y="4401"/>
                  <a:pt x="16796" y="1887"/>
                </a:cubicBezTo>
                <a:cubicBezTo>
                  <a:pt x="14874" y="630"/>
                  <a:pt x="12358" y="0"/>
                  <a:pt x="9839" y="0"/>
                </a:cubicBezTo>
                <a:close/>
                <a:moveTo>
                  <a:pt x="12191" y="13211"/>
                </a:moveTo>
                <a:cubicBezTo>
                  <a:pt x="11350" y="13408"/>
                  <a:pt x="10469" y="13513"/>
                  <a:pt x="9576" y="13519"/>
                </a:cubicBezTo>
                <a:cubicBezTo>
                  <a:pt x="8670" y="13526"/>
                  <a:pt x="7768" y="13431"/>
                  <a:pt x="6910" y="13241"/>
                </a:cubicBezTo>
                <a:cubicBezTo>
                  <a:pt x="6434" y="13985"/>
                  <a:pt x="6080" y="14762"/>
                  <a:pt x="5857" y="15556"/>
                </a:cubicBezTo>
                <a:cubicBezTo>
                  <a:pt x="5636" y="16341"/>
                  <a:pt x="5541" y="17136"/>
                  <a:pt x="5577" y="17934"/>
                </a:cubicBezTo>
                <a:cubicBezTo>
                  <a:pt x="5642" y="18708"/>
                  <a:pt x="5989" y="19462"/>
                  <a:pt x="6585" y="20132"/>
                </a:cubicBezTo>
                <a:cubicBezTo>
                  <a:pt x="7300" y="20936"/>
                  <a:pt x="8445" y="21600"/>
                  <a:pt x="9828" y="21517"/>
                </a:cubicBezTo>
                <a:cubicBezTo>
                  <a:pt x="10786" y="21460"/>
                  <a:pt x="11564" y="21036"/>
                  <a:pt x="12152" y="20535"/>
                </a:cubicBezTo>
                <a:cubicBezTo>
                  <a:pt x="13103" y="19725"/>
                  <a:pt x="13612" y="18728"/>
                  <a:pt x="13603" y="17707"/>
                </a:cubicBezTo>
                <a:cubicBezTo>
                  <a:pt x="13606" y="16945"/>
                  <a:pt x="13493" y="16185"/>
                  <a:pt x="13261" y="15439"/>
                </a:cubicBezTo>
                <a:cubicBezTo>
                  <a:pt x="13024" y="14674"/>
                  <a:pt x="12664" y="13928"/>
                  <a:pt x="12191" y="13211"/>
                </a:cubicBezTo>
                <a:close/>
                <a:moveTo>
                  <a:pt x="9621" y="18370"/>
                </a:moveTo>
                <a:cubicBezTo>
                  <a:pt x="10045" y="18370"/>
                  <a:pt x="10468" y="18477"/>
                  <a:pt x="10791" y="18689"/>
                </a:cubicBezTo>
                <a:cubicBezTo>
                  <a:pt x="11438" y="19112"/>
                  <a:pt x="11438" y="19797"/>
                  <a:pt x="10791" y="20220"/>
                </a:cubicBezTo>
                <a:cubicBezTo>
                  <a:pt x="10144" y="20643"/>
                  <a:pt x="9097" y="20643"/>
                  <a:pt x="8450" y="20220"/>
                </a:cubicBezTo>
                <a:cubicBezTo>
                  <a:pt x="7803" y="19797"/>
                  <a:pt x="7803" y="19112"/>
                  <a:pt x="8450" y="18689"/>
                </a:cubicBezTo>
                <a:cubicBezTo>
                  <a:pt x="8774" y="18477"/>
                  <a:pt x="9196" y="18370"/>
                  <a:pt x="9621" y="18370"/>
                </a:cubicBezTo>
                <a:close/>
              </a:path>
            </a:pathLst>
          </a:custGeom>
          <a:solidFill>
            <a:srgbClr val="EB3345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9259106" y="6370338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汽车行业</a:t>
            </a:r>
          </a:p>
        </p:txBody>
      </p:sp>
      <p:sp>
        <p:nvSpPr>
          <p:cNvPr id="84" name="形状">
            <a:extLst>
              <a:ext uri="{FF2B5EF4-FFF2-40B4-BE49-F238E27FC236}">
                <a16:creationId xmlns:a16="http://schemas.microsoft.com/office/drawing/2014/main" id="{2CD44DB3-FA39-4036-AAF7-B15367B51A17}"/>
              </a:ext>
            </a:extLst>
          </p:cNvPr>
          <p:cNvSpPr/>
          <p:nvPr/>
        </p:nvSpPr>
        <p:spPr>
          <a:xfrm>
            <a:off x="10167288" y="4873122"/>
            <a:ext cx="432285" cy="367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10" y="0"/>
                </a:moveTo>
                <a:cubicBezTo>
                  <a:pt x="8848" y="248"/>
                  <a:pt x="9130" y="1867"/>
                  <a:pt x="10801" y="1867"/>
                </a:cubicBezTo>
                <a:cubicBezTo>
                  <a:pt x="12488" y="1867"/>
                  <a:pt x="12769" y="235"/>
                  <a:pt x="12802" y="0"/>
                </a:cubicBezTo>
                <a:cubicBezTo>
                  <a:pt x="12753" y="6"/>
                  <a:pt x="12709" y="37"/>
                  <a:pt x="12682" y="50"/>
                </a:cubicBezTo>
                <a:cubicBezTo>
                  <a:pt x="11681" y="666"/>
                  <a:pt x="9914" y="666"/>
                  <a:pt x="8913" y="50"/>
                </a:cubicBezTo>
                <a:cubicBezTo>
                  <a:pt x="8891" y="37"/>
                  <a:pt x="8853" y="13"/>
                  <a:pt x="8810" y="0"/>
                </a:cubicBezTo>
                <a:close/>
                <a:moveTo>
                  <a:pt x="8496" y="81"/>
                </a:moveTo>
                <a:cubicBezTo>
                  <a:pt x="7079" y="564"/>
                  <a:pt x="5219" y="1270"/>
                  <a:pt x="4370" y="1575"/>
                </a:cubicBezTo>
                <a:cubicBezTo>
                  <a:pt x="3905" y="1740"/>
                  <a:pt x="3829" y="1816"/>
                  <a:pt x="3628" y="1962"/>
                </a:cubicBezTo>
                <a:cubicBezTo>
                  <a:pt x="3423" y="2115"/>
                  <a:pt x="3078" y="2606"/>
                  <a:pt x="3078" y="2606"/>
                </a:cubicBezTo>
                <a:lnTo>
                  <a:pt x="0" y="7422"/>
                </a:lnTo>
                <a:lnTo>
                  <a:pt x="3040" y="10466"/>
                </a:lnTo>
                <a:cubicBezTo>
                  <a:pt x="3040" y="10466"/>
                  <a:pt x="5014" y="8382"/>
                  <a:pt x="5051" y="8369"/>
                </a:cubicBezTo>
                <a:cubicBezTo>
                  <a:pt x="5051" y="8547"/>
                  <a:pt x="5051" y="21600"/>
                  <a:pt x="5051" y="21600"/>
                </a:cubicBezTo>
                <a:lnTo>
                  <a:pt x="16549" y="21600"/>
                </a:lnTo>
                <a:cubicBezTo>
                  <a:pt x="16549" y="21600"/>
                  <a:pt x="16549" y="8547"/>
                  <a:pt x="16549" y="8369"/>
                </a:cubicBezTo>
                <a:cubicBezTo>
                  <a:pt x="16586" y="8382"/>
                  <a:pt x="18561" y="10466"/>
                  <a:pt x="18561" y="10466"/>
                </a:cubicBezTo>
                <a:lnTo>
                  <a:pt x="21600" y="7422"/>
                </a:lnTo>
                <a:lnTo>
                  <a:pt x="18522" y="2606"/>
                </a:lnTo>
                <a:cubicBezTo>
                  <a:pt x="18522" y="2606"/>
                  <a:pt x="18177" y="2115"/>
                  <a:pt x="17972" y="1962"/>
                </a:cubicBezTo>
                <a:cubicBezTo>
                  <a:pt x="17771" y="1816"/>
                  <a:pt x="17695" y="1740"/>
                  <a:pt x="17230" y="1575"/>
                </a:cubicBezTo>
                <a:cubicBezTo>
                  <a:pt x="16386" y="1270"/>
                  <a:pt x="14531" y="570"/>
                  <a:pt x="13114" y="87"/>
                </a:cubicBezTo>
                <a:cubicBezTo>
                  <a:pt x="13050" y="462"/>
                  <a:pt x="12650" y="2242"/>
                  <a:pt x="10801" y="2242"/>
                </a:cubicBezTo>
                <a:cubicBezTo>
                  <a:pt x="8946" y="2242"/>
                  <a:pt x="8555" y="450"/>
                  <a:pt x="8496" y="81"/>
                </a:cubicBezTo>
                <a:close/>
              </a:path>
            </a:pathLst>
          </a:custGeom>
          <a:solidFill>
            <a:srgbClr val="EB3345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85" name="形状">
            <a:extLst>
              <a:ext uri="{FF2B5EF4-FFF2-40B4-BE49-F238E27FC236}">
                <a16:creationId xmlns:a16="http://schemas.microsoft.com/office/drawing/2014/main" id="{36ED703E-5E4E-48B5-A842-FE1699F5267A}"/>
              </a:ext>
            </a:extLst>
          </p:cNvPr>
          <p:cNvSpPr/>
          <p:nvPr/>
        </p:nvSpPr>
        <p:spPr>
          <a:xfrm>
            <a:off x="10467526" y="3679108"/>
            <a:ext cx="370748" cy="341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767" y="0"/>
                </a:moveTo>
                <a:cubicBezTo>
                  <a:pt x="584" y="0"/>
                  <a:pt x="413" y="68"/>
                  <a:pt x="272" y="198"/>
                </a:cubicBezTo>
                <a:cubicBezTo>
                  <a:pt x="111" y="346"/>
                  <a:pt x="15" y="554"/>
                  <a:pt x="1" y="784"/>
                </a:cubicBezTo>
                <a:cubicBezTo>
                  <a:pt x="-26" y="1237"/>
                  <a:pt x="278" y="1628"/>
                  <a:pt x="693" y="1674"/>
                </a:cubicBezTo>
                <a:lnTo>
                  <a:pt x="3399" y="1971"/>
                </a:lnTo>
                <a:lnTo>
                  <a:pt x="6448" y="12924"/>
                </a:lnTo>
                <a:lnTo>
                  <a:pt x="4970" y="17349"/>
                </a:lnTo>
                <a:lnTo>
                  <a:pt x="4442" y="17349"/>
                </a:lnTo>
                <a:cubicBezTo>
                  <a:pt x="4270" y="17349"/>
                  <a:pt x="4130" y="17499"/>
                  <a:pt x="4130" y="17686"/>
                </a:cubicBezTo>
                <a:lnTo>
                  <a:pt x="4130" y="18243"/>
                </a:lnTo>
                <a:cubicBezTo>
                  <a:pt x="4125" y="18243"/>
                  <a:pt x="4120" y="18243"/>
                  <a:pt x="4115" y="18243"/>
                </a:cubicBezTo>
                <a:cubicBezTo>
                  <a:pt x="3270" y="18243"/>
                  <a:pt x="2583" y="18991"/>
                  <a:pt x="2583" y="19909"/>
                </a:cubicBezTo>
                <a:cubicBezTo>
                  <a:pt x="2583" y="20827"/>
                  <a:pt x="3270" y="21574"/>
                  <a:pt x="4115" y="21574"/>
                </a:cubicBezTo>
                <a:cubicBezTo>
                  <a:pt x="4959" y="21574"/>
                  <a:pt x="5646" y="20827"/>
                  <a:pt x="5646" y="19909"/>
                </a:cubicBezTo>
                <a:cubicBezTo>
                  <a:pt x="5646" y="19672"/>
                  <a:pt x="5601" y="19444"/>
                  <a:pt x="5512" y="19230"/>
                </a:cubicBezTo>
                <a:lnTo>
                  <a:pt x="5679" y="19094"/>
                </a:lnTo>
                <a:lnTo>
                  <a:pt x="5679" y="18026"/>
                </a:lnTo>
                <a:lnTo>
                  <a:pt x="18462" y="18026"/>
                </a:lnTo>
                <a:lnTo>
                  <a:pt x="18462" y="19094"/>
                </a:lnTo>
                <a:lnTo>
                  <a:pt x="18647" y="19247"/>
                </a:lnTo>
                <a:cubicBezTo>
                  <a:pt x="18556" y="19464"/>
                  <a:pt x="18510" y="19695"/>
                  <a:pt x="18510" y="19935"/>
                </a:cubicBezTo>
                <a:cubicBezTo>
                  <a:pt x="18510" y="20853"/>
                  <a:pt x="19198" y="21600"/>
                  <a:pt x="20043" y="21600"/>
                </a:cubicBezTo>
                <a:cubicBezTo>
                  <a:pt x="20887" y="21600"/>
                  <a:pt x="21574" y="20852"/>
                  <a:pt x="21574" y="19933"/>
                </a:cubicBezTo>
                <a:cubicBezTo>
                  <a:pt x="21574" y="19015"/>
                  <a:pt x="20887" y="18269"/>
                  <a:pt x="20043" y="18269"/>
                </a:cubicBezTo>
                <a:cubicBezTo>
                  <a:pt x="20036" y="18269"/>
                  <a:pt x="20029" y="18269"/>
                  <a:pt x="20022" y="18269"/>
                </a:cubicBezTo>
                <a:lnTo>
                  <a:pt x="20022" y="17686"/>
                </a:lnTo>
                <a:cubicBezTo>
                  <a:pt x="20022" y="17499"/>
                  <a:pt x="19882" y="17349"/>
                  <a:pt x="19710" y="17349"/>
                </a:cubicBezTo>
                <a:lnTo>
                  <a:pt x="11179" y="17349"/>
                </a:lnTo>
                <a:cubicBezTo>
                  <a:pt x="10281" y="17349"/>
                  <a:pt x="9550" y="16553"/>
                  <a:pt x="9550" y="15578"/>
                </a:cubicBezTo>
                <a:lnTo>
                  <a:pt x="9550" y="12821"/>
                </a:lnTo>
                <a:lnTo>
                  <a:pt x="20022" y="11026"/>
                </a:lnTo>
                <a:lnTo>
                  <a:pt x="20022" y="3120"/>
                </a:lnTo>
                <a:lnTo>
                  <a:pt x="3874" y="1342"/>
                </a:lnTo>
                <a:lnTo>
                  <a:pt x="3838" y="1207"/>
                </a:lnTo>
                <a:cubicBezTo>
                  <a:pt x="3687" y="664"/>
                  <a:pt x="3253" y="275"/>
                  <a:pt x="2734" y="215"/>
                </a:cubicBezTo>
                <a:cubicBezTo>
                  <a:pt x="2323" y="167"/>
                  <a:pt x="1374" y="63"/>
                  <a:pt x="846" y="6"/>
                </a:cubicBezTo>
                <a:cubicBezTo>
                  <a:pt x="820" y="3"/>
                  <a:pt x="793" y="0"/>
                  <a:pt x="767" y="0"/>
                </a:cubicBezTo>
                <a:close/>
                <a:moveTo>
                  <a:pt x="770" y="677"/>
                </a:moveTo>
                <a:cubicBezTo>
                  <a:pt x="775" y="677"/>
                  <a:pt x="779" y="679"/>
                  <a:pt x="784" y="679"/>
                </a:cubicBezTo>
                <a:cubicBezTo>
                  <a:pt x="1196" y="724"/>
                  <a:pt x="2351" y="852"/>
                  <a:pt x="2667" y="888"/>
                </a:cubicBezTo>
                <a:cubicBezTo>
                  <a:pt x="2890" y="914"/>
                  <a:pt x="3083" y="1055"/>
                  <a:pt x="3188" y="1265"/>
                </a:cubicBezTo>
                <a:lnTo>
                  <a:pt x="755" y="997"/>
                </a:lnTo>
                <a:cubicBezTo>
                  <a:pt x="674" y="988"/>
                  <a:pt x="616" y="909"/>
                  <a:pt x="624" y="821"/>
                </a:cubicBezTo>
                <a:cubicBezTo>
                  <a:pt x="632" y="739"/>
                  <a:pt x="695" y="677"/>
                  <a:pt x="770" y="677"/>
                </a:cubicBezTo>
                <a:close/>
                <a:moveTo>
                  <a:pt x="4070" y="2045"/>
                </a:moveTo>
                <a:lnTo>
                  <a:pt x="5402" y="2191"/>
                </a:lnTo>
                <a:lnTo>
                  <a:pt x="6101" y="5250"/>
                </a:lnTo>
                <a:lnTo>
                  <a:pt x="4956" y="5224"/>
                </a:lnTo>
                <a:lnTo>
                  <a:pt x="4070" y="2045"/>
                </a:lnTo>
                <a:close/>
                <a:moveTo>
                  <a:pt x="5747" y="2230"/>
                </a:moveTo>
                <a:lnTo>
                  <a:pt x="7050" y="2374"/>
                </a:lnTo>
                <a:lnTo>
                  <a:pt x="7641" y="5285"/>
                </a:lnTo>
                <a:lnTo>
                  <a:pt x="6441" y="5257"/>
                </a:lnTo>
                <a:lnTo>
                  <a:pt x="5747" y="2230"/>
                </a:lnTo>
                <a:close/>
                <a:moveTo>
                  <a:pt x="7394" y="2411"/>
                </a:moveTo>
                <a:lnTo>
                  <a:pt x="8657" y="2549"/>
                </a:lnTo>
                <a:lnTo>
                  <a:pt x="9152" y="5319"/>
                </a:lnTo>
                <a:lnTo>
                  <a:pt x="7977" y="5293"/>
                </a:lnTo>
                <a:lnTo>
                  <a:pt x="7394" y="2411"/>
                </a:lnTo>
                <a:close/>
                <a:moveTo>
                  <a:pt x="8997" y="2588"/>
                </a:moveTo>
                <a:lnTo>
                  <a:pt x="10269" y="2728"/>
                </a:lnTo>
                <a:lnTo>
                  <a:pt x="10671" y="5354"/>
                </a:lnTo>
                <a:lnTo>
                  <a:pt x="9486" y="5326"/>
                </a:lnTo>
                <a:lnTo>
                  <a:pt x="8997" y="2588"/>
                </a:lnTo>
                <a:close/>
                <a:moveTo>
                  <a:pt x="10607" y="2766"/>
                </a:moveTo>
                <a:lnTo>
                  <a:pt x="11866" y="2904"/>
                </a:lnTo>
                <a:lnTo>
                  <a:pt x="12176" y="5388"/>
                </a:lnTo>
                <a:lnTo>
                  <a:pt x="11002" y="5362"/>
                </a:lnTo>
                <a:lnTo>
                  <a:pt x="10607" y="2766"/>
                </a:lnTo>
                <a:close/>
                <a:moveTo>
                  <a:pt x="12201" y="2941"/>
                </a:moveTo>
                <a:lnTo>
                  <a:pt x="13399" y="3072"/>
                </a:lnTo>
                <a:lnTo>
                  <a:pt x="13641" y="5421"/>
                </a:lnTo>
                <a:lnTo>
                  <a:pt x="12508" y="5395"/>
                </a:lnTo>
                <a:lnTo>
                  <a:pt x="12201" y="2941"/>
                </a:lnTo>
                <a:close/>
                <a:moveTo>
                  <a:pt x="13732" y="3109"/>
                </a:moveTo>
                <a:lnTo>
                  <a:pt x="15026" y="3251"/>
                </a:lnTo>
                <a:lnTo>
                  <a:pt x="15176" y="5457"/>
                </a:lnTo>
                <a:lnTo>
                  <a:pt x="13970" y="5429"/>
                </a:lnTo>
                <a:lnTo>
                  <a:pt x="13732" y="3109"/>
                </a:lnTo>
                <a:close/>
                <a:moveTo>
                  <a:pt x="15358" y="3288"/>
                </a:moveTo>
                <a:lnTo>
                  <a:pt x="16540" y="3419"/>
                </a:lnTo>
                <a:lnTo>
                  <a:pt x="16628" y="5491"/>
                </a:lnTo>
                <a:lnTo>
                  <a:pt x="15504" y="5464"/>
                </a:lnTo>
                <a:lnTo>
                  <a:pt x="15358" y="3288"/>
                </a:lnTo>
                <a:close/>
                <a:moveTo>
                  <a:pt x="16868" y="3454"/>
                </a:moveTo>
                <a:lnTo>
                  <a:pt x="18183" y="3600"/>
                </a:lnTo>
                <a:lnTo>
                  <a:pt x="18180" y="5526"/>
                </a:lnTo>
                <a:lnTo>
                  <a:pt x="16956" y="5498"/>
                </a:lnTo>
                <a:lnTo>
                  <a:pt x="16868" y="3454"/>
                </a:lnTo>
                <a:close/>
                <a:moveTo>
                  <a:pt x="18511" y="3635"/>
                </a:moveTo>
                <a:lnTo>
                  <a:pt x="19399" y="3733"/>
                </a:lnTo>
                <a:lnTo>
                  <a:pt x="19399" y="5554"/>
                </a:lnTo>
                <a:lnTo>
                  <a:pt x="18508" y="5533"/>
                </a:lnTo>
                <a:lnTo>
                  <a:pt x="18511" y="3635"/>
                </a:lnTo>
                <a:close/>
                <a:moveTo>
                  <a:pt x="5055" y="5582"/>
                </a:moveTo>
                <a:lnTo>
                  <a:pt x="6183" y="5606"/>
                </a:lnTo>
                <a:lnTo>
                  <a:pt x="6964" y="9018"/>
                </a:lnTo>
                <a:lnTo>
                  <a:pt x="6034" y="9096"/>
                </a:lnTo>
                <a:lnTo>
                  <a:pt x="5055" y="5582"/>
                </a:lnTo>
                <a:close/>
                <a:moveTo>
                  <a:pt x="6521" y="5616"/>
                </a:moveTo>
                <a:lnTo>
                  <a:pt x="7713" y="5642"/>
                </a:lnTo>
                <a:lnTo>
                  <a:pt x="8374" y="8900"/>
                </a:lnTo>
                <a:lnTo>
                  <a:pt x="7294" y="8990"/>
                </a:lnTo>
                <a:lnTo>
                  <a:pt x="6521" y="5616"/>
                </a:lnTo>
                <a:close/>
                <a:moveTo>
                  <a:pt x="8049" y="5649"/>
                </a:moveTo>
                <a:lnTo>
                  <a:pt x="9217" y="5677"/>
                </a:lnTo>
                <a:lnTo>
                  <a:pt x="9771" y="8781"/>
                </a:lnTo>
                <a:lnTo>
                  <a:pt x="8703" y="8872"/>
                </a:lnTo>
                <a:lnTo>
                  <a:pt x="8049" y="5649"/>
                </a:lnTo>
                <a:close/>
                <a:moveTo>
                  <a:pt x="9552" y="5685"/>
                </a:moveTo>
                <a:lnTo>
                  <a:pt x="10724" y="5711"/>
                </a:lnTo>
                <a:lnTo>
                  <a:pt x="11174" y="8663"/>
                </a:lnTo>
                <a:lnTo>
                  <a:pt x="10099" y="8753"/>
                </a:lnTo>
                <a:lnTo>
                  <a:pt x="9552" y="5685"/>
                </a:lnTo>
                <a:close/>
                <a:moveTo>
                  <a:pt x="11057" y="5718"/>
                </a:moveTo>
                <a:lnTo>
                  <a:pt x="12221" y="5744"/>
                </a:lnTo>
                <a:lnTo>
                  <a:pt x="12573" y="8544"/>
                </a:lnTo>
                <a:lnTo>
                  <a:pt x="11502" y="8635"/>
                </a:lnTo>
                <a:lnTo>
                  <a:pt x="11057" y="5718"/>
                </a:lnTo>
                <a:close/>
                <a:moveTo>
                  <a:pt x="12552" y="5752"/>
                </a:moveTo>
                <a:lnTo>
                  <a:pt x="13679" y="5778"/>
                </a:lnTo>
                <a:lnTo>
                  <a:pt x="13952" y="8428"/>
                </a:lnTo>
                <a:lnTo>
                  <a:pt x="12899" y="8518"/>
                </a:lnTo>
                <a:lnTo>
                  <a:pt x="12552" y="5752"/>
                </a:lnTo>
                <a:close/>
                <a:moveTo>
                  <a:pt x="14008" y="5785"/>
                </a:moveTo>
                <a:lnTo>
                  <a:pt x="15200" y="5813"/>
                </a:lnTo>
                <a:lnTo>
                  <a:pt x="15368" y="8309"/>
                </a:lnTo>
                <a:lnTo>
                  <a:pt x="14278" y="8400"/>
                </a:lnTo>
                <a:lnTo>
                  <a:pt x="14008" y="5785"/>
                </a:lnTo>
                <a:close/>
                <a:moveTo>
                  <a:pt x="15528" y="5821"/>
                </a:moveTo>
                <a:lnTo>
                  <a:pt x="16643" y="5847"/>
                </a:lnTo>
                <a:lnTo>
                  <a:pt x="16745" y="8193"/>
                </a:lnTo>
                <a:lnTo>
                  <a:pt x="15694" y="8281"/>
                </a:lnTo>
                <a:lnTo>
                  <a:pt x="15528" y="5821"/>
                </a:lnTo>
                <a:close/>
                <a:moveTo>
                  <a:pt x="16971" y="5854"/>
                </a:moveTo>
                <a:lnTo>
                  <a:pt x="18180" y="5881"/>
                </a:lnTo>
                <a:lnTo>
                  <a:pt x="18175" y="8072"/>
                </a:lnTo>
                <a:lnTo>
                  <a:pt x="17071" y="8165"/>
                </a:lnTo>
                <a:lnTo>
                  <a:pt x="16971" y="5854"/>
                </a:lnTo>
                <a:close/>
                <a:moveTo>
                  <a:pt x="18506" y="5888"/>
                </a:moveTo>
                <a:lnTo>
                  <a:pt x="19399" y="5909"/>
                </a:lnTo>
                <a:lnTo>
                  <a:pt x="19399" y="7969"/>
                </a:lnTo>
                <a:lnTo>
                  <a:pt x="18503" y="8044"/>
                </a:lnTo>
                <a:lnTo>
                  <a:pt x="18506" y="5888"/>
                </a:lnTo>
                <a:close/>
                <a:moveTo>
                  <a:pt x="19399" y="8325"/>
                </a:moveTo>
                <a:lnTo>
                  <a:pt x="19399" y="10447"/>
                </a:lnTo>
                <a:lnTo>
                  <a:pt x="18496" y="10602"/>
                </a:lnTo>
                <a:lnTo>
                  <a:pt x="18501" y="8400"/>
                </a:lnTo>
                <a:lnTo>
                  <a:pt x="19399" y="8325"/>
                </a:lnTo>
                <a:close/>
                <a:moveTo>
                  <a:pt x="18175" y="8428"/>
                </a:moveTo>
                <a:lnTo>
                  <a:pt x="18170" y="10658"/>
                </a:lnTo>
                <a:lnTo>
                  <a:pt x="17184" y="10826"/>
                </a:lnTo>
                <a:lnTo>
                  <a:pt x="17086" y="8519"/>
                </a:lnTo>
                <a:lnTo>
                  <a:pt x="18175" y="8428"/>
                </a:lnTo>
                <a:close/>
                <a:moveTo>
                  <a:pt x="16760" y="8547"/>
                </a:moveTo>
                <a:lnTo>
                  <a:pt x="16860" y="10882"/>
                </a:lnTo>
                <a:lnTo>
                  <a:pt x="15881" y="11050"/>
                </a:lnTo>
                <a:lnTo>
                  <a:pt x="15718" y="8635"/>
                </a:lnTo>
                <a:lnTo>
                  <a:pt x="16760" y="8547"/>
                </a:lnTo>
                <a:close/>
                <a:moveTo>
                  <a:pt x="15392" y="8663"/>
                </a:moveTo>
                <a:lnTo>
                  <a:pt x="15557" y="11106"/>
                </a:lnTo>
                <a:lnTo>
                  <a:pt x="14575" y="11274"/>
                </a:lnTo>
                <a:lnTo>
                  <a:pt x="14314" y="8755"/>
                </a:lnTo>
                <a:lnTo>
                  <a:pt x="15392" y="8663"/>
                </a:lnTo>
                <a:close/>
                <a:moveTo>
                  <a:pt x="13988" y="8781"/>
                </a:moveTo>
                <a:lnTo>
                  <a:pt x="14250" y="11330"/>
                </a:lnTo>
                <a:lnTo>
                  <a:pt x="13273" y="11496"/>
                </a:lnTo>
                <a:lnTo>
                  <a:pt x="12944" y="8870"/>
                </a:lnTo>
                <a:lnTo>
                  <a:pt x="13988" y="8781"/>
                </a:lnTo>
                <a:close/>
                <a:moveTo>
                  <a:pt x="12618" y="8898"/>
                </a:moveTo>
                <a:lnTo>
                  <a:pt x="12951" y="11552"/>
                </a:lnTo>
                <a:lnTo>
                  <a:pt x="11972" y="11720"/>
                </a:lnTo>
                <a:lnTo>
                  <a:pt x="11555" y="8988"/>
                </a:lnTo>
                <a:lnTo>
                  <a:pt x="12618" y="8898"/>
                </a:lnTo>
                <a:close/>
                <a:moveTo>
                  <a:pt x="11227" y="9014"/>
                </a:moveTo>
                <a:lnTo>
                  <a:pt x="11648" y="11776"/>
                </a:lnTo>
                <a:lnTo>
                  <a:pt x="10671" y="11944"/>
                </a:lnTo>
                <a:lnTo>
                  <a:pt x="10163" y="9105"/>
                </a:lnTo>
                <a:lnTo>
                  <a:pt x="11227" y="9014"/>
                </a:lnTo>
                <a:close/>
                <a:moveTo>
                  <a:pt x="9835" y="9132"/>
                </a:moveTo>
                <a:lnTo>
                  <a:pt x="10348" y="11998"/>
                </a:lnTo>
                <a:lnTo>
                  <a:pt x="9371" y="12166"/>
                </a:lnTo>
                <a:lnTo>
                  <a:pt x="8774" y="9221"/>
                </a:lnTo>
                <a:lnTo>
                  <a:pt x="9835" y="9132"/>
                </a:lnTo>
                <a:close/>
                <a:moveTo>
                  <a:pt x="8444" y="9249"/>
                </a:moveTo>
                <a:lnTo>
                  <a:pt x="9047" y="12222"/>
                </a:lnTo>
                <a:lnTo>
                  <a:pt x="8072" y="12388"/>
                </a:lnTo>
                <a:lnTo>
                  <a:pt x="7375" y="9341"/>
                </a:lnTo>
                <a:lnTo>
                  <a:pt x="8444" y="9249"/>
                </a:lnTo>
                <a:close/>
                <a:moveTo>
                  <a:pt x="7043" y="9369"/>
                </a:moveTo>
                <a:lnTo>
                  <a:pt x="7747" y="12444"/>
                </a:lnTo>
                <a:lnTo>
                  <a:pt x="7000" y="12573"/>
                </a:lnTo>
                <a:lnTo>
                  <a:pt x="6130" y="9445"/>
                </a:lnTo>
                <a:lnTo>
                  <a:pt x="7043" y="9369"/>
                </a:lnTo>
                <a:close/>
                <a:moveTo>
                  <a:pt x="8927" y="12929"/>
                </a:moveTo>
                <a:lnTo>
                  <a:pt x="8927" y="15578"/>
                </a:lnTo>
                <a:cubicBezTo>
                  <a:pt x="8927" y="16249"/>
                  <a:pt x="9179" y="16887"/>
                  <a:pt x="9625" y="17349"/>
                </a:cubicBezTo>
                <a:lnTo>
                  <a:pt x="5632" y="17349"/>
                </a:lnTo>
                <a:lnTo>
                  <a:pt x="6999" y="13260"/>
                </a:lnTo>
                <a:lnTo>
                  <a:pt x="8927" y="12929"/>
                </a:lnTo>
                <a:close/>
                <a:moveTo>
                  <a:pt x="4115" y="18922"/>
                </a:moveTo>
                <a:cubicBezTo>
                  <a:pt x="4120" y="18922"/>
                  <a:pt x="4125" y="18922"/>
                  <a:pt x="4130" y="18922"/>
                </a:cubicBezTo>
                <a:lnTo>
                  <a:pt x="4130" y="19144"/>
                </a:lnTo>
                <a:lnTo>
                  <a:pt x="3761" y="19639"/>
                </a:lnTo>
                <a:cubicBezTo>
                  <a:pt x="3631" y="19820"/>
                  <a:pt x="3652" y="20081"/>
                  <a:pt x="3811" y="20232"/>
                </a:cubicBezTo>
                <a:cubicBezTo>
                  <a:pt x="3876" y="20295"/>
                  <a:pt x="3956" y="20327"/>
                  <a:pt x="4039" y="20327"/>
                </a:cubicBezTo>
                <a:cubicBezTo>
                  <a:pt x="4127" y="20327"/>
                  <a:pt x="4215" y="20292"/>
                  <a:pt x="4295" y="20225"/>
                </a:cubicBezTo>
                <a:lnTo>
                  <a:pt x="4992" y="19655"/>
                </a:lnTo>
                <a:cubicBezTo>
                  <a:pt x="5013" y="19739"/>
                  <a:pt x="5023" y="19824"/>
                  <a:pt x="5023" y="19909"/>
                </a:cubicBezTo>
                <a:cubicBezTo>
                  <a:pt x="5023" y="20453"/>
                  <a:pt x="4615" y="20895"/>
                  <a:pt x="4115" y="20895"/>
                </a:cubicBezTo>
                <a:cubicBezTo>
                  <a:pt x="3614" y="20895"/>
                  <a:pt x="3206" y="20453"/>
                  <a:pt x="3206" y="19909"/>
                </a:cubicBezTo>
                <a:cubicBezTo>
                  <a:pt x="3206" y="19365"/>
                  <a:pt x="3614" y="18922"/>
                  <a:pt x="4115" y="18922"/>
                </a:cubicBezTo>
                <a:close/>
                <a:moveTo>
                  <a:pt x="20022" y="18948"/>
                </a:moveTo>
                <a:cubicBezTo>
                  <a:pt x="20029" y="18948"/>
                  <a:pt x="20036" y="18948"/>
                  <a:pt x="20043" y="18948"/>
                </a:cubicBezTo>
                <a:cubicBezTo>
                  <a:pt x="20543" y="18948"/>
                  <a:pt x="20949" y="19391"/>
                  <a:pt x="20949" y="19935"/>
                </a:cubicBezTo>
                <a:cubicBezTo>
                  <a:pt x="20949" y="20479"/>
                  <a:pt x="20543" y="20921"/>
                  <a:pt x="20043" y="20921"/>
                </a:cubicBezTo>
                <a:cubicBezTo>
                  <a:pt x="19542" y="20921"/>
                  <a:pt x="19134" y="20479"/>
                  <a:pt x="19134" y="19935"/>
                </a:cubicBezTo>
                <a:cubicBezTo>
                  <a:pt x="19134" y="19847"/>
                  <a:pt x="19145" y="19757"/>
                  <a:pt x="19167" y="19670"/>
                </a:cubicBezTo>
                <a:lnTo>
                  <a:pt x="19844" y="20223"/>
                </a:lnTo>
                <a:cubicBezTo>
                  <a:pt x="19924" y="20291"/>
                  <a:pt x="20013" y="20327"/>
                  <a:pt x="20101" y="20327"/>
                </a:cubicBezTo>
                <a:cubicBezTo>
                  <a:pt x="20184" y="20327"/>
                  <a:pt x="20262" y="20295"/>
                  <a:pt x="20328" y="20232"/>
                </a:cubicBezTo>
                <a:cubicBezTo>
                  <a:pt x="20486" y="20080"/>
                  <a:pt x="20510" y="19819"/>
                  <a:pt x="20379" y="19637"/>
                </a:cubicBezTo>
                <a:lnTo>
                  <a:pt x="20022" y="19163"/>
                </a:lnTo>
                <a:lnTo>
                  <a:pt x="20022" y="18948"/>
                </a:lnTo>
                <a:close/>
              </a:path>
            </a:pathLst>
          </a:custGeom>
          <a:solidFill>
            <a:srgbClr val="EB3345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86" name="形状">
            <a:extLst>
              <a:ext uri="{FF2B5EF4-FFF2-40B4-BE49-F238E27FC236}">
                <a16:creationId xmlns:a16="http://schemas.microsoft.com/office/drawing/2014/main" id="{EB6D302A-F132-41F2-B3F0-1CC196694536}"/>
              </a:ext>
            </a:extLst>
          </p:cNvPr>
          <p:cNvSpPr/>
          <p:nvPr/>
        </p:nvSpPr>
        <p:spPr>
          <a:xfrm>
            <a:off x="10344681" y="2585007"/>
            <a:ext cx="351782" cy="249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98" y="0"/>
                </a:moveTo>
                <a:cubicBezTo>
                  <a:pt x="7580" y="0"/>
                  <a:pt x="7176" y="305"/>
                  <a:pt x="7000" y="677"/>
                </a:cubicBezTo>
                <a:lnTo>
                  <a:pt x="6586" y="1551"/>
                </a:lnTo>
                <a:cubicBezTo>
                  <a:pt x="6410" y="1924"/>
                  <a:pt x="6006" y="2228"/>
                  <a:pt x="5689" y="2228"/>
                </a:cubicBezTo>
                <a:lnTo>
                  <a:pt x="3765" y="2228"/>
                </a:lnTo>
                <a:lnTo>
                  <a:pt x="3765" y="1931"/>
                </a:lnTo>
                <a:cubicBezTo>
                  <a:pt x="3765" y="1633"/>
                  <a:pt x="3592" y="1390"/>
                  <a:pt x="3380" y="1390"/>
                </a:cubicBezTo>
                <a:lnTo>
                  <a:pt x="1841" y="1390"/>
                </a:lnTo>
                <a:cubicBezTo>
                  <a:pt x="1629" y="1390"/>
                  <a:pt x="1456" y="1633"/>
                  <a:pt x="1456" y="1931"/>
                </a:cubicBezTo>
                <a:lnTo>
                  <a:pt x="1456" y="2228"/>
                </a:lnTo>
                <a:lnTo>
                  <a:pt x="1136" y="2228"/>
                </a:lnTo>
                <a:cubicBezTo>
                  <a:pt x="818" y="2228"/>
                  <a:pt x="434" y="2307"/>
                  <a:pt x="280" y="2404"/>
                </a:cubicBezTo>
                <a:cubicBezTo>
                  <a:pt x="127" y="2502"/>
                  <a:pt x="0" y="3380"/>
                  <a:pt x="0" y="3827"/>
                </a:cubicBezTo>
                <a:lnTo>
                  <a:pt x="0" y="20001"/>
                </a:lnTo>
                <a:cubicBezTo>
                  <a:pt x="0" y="20448"/>
                  <a:pt x="56" y="20992"/>
                  <a:pt x="125" y="21208"/>
                </a:cubicBezTo>
                <a:cubicBezTo>
                  <a:pt x="194" y="21424"/>
                  <a:pt x="818" y="21600"/>
                  <a:pt x="1136" y="21600"/>
                </a:cubicBezTo>
                <a:lnTo>
                  <a:pt x="20464" y="21600"/>
                </a:lnTo>
                <a:cubicBezTo>
                  <a:pt x="20782" y="21600"/>
                  <a:pt x="21166" y="21522"/>
                  <a:pt x="21320" y="21424"/>
                </a:cubicBezTo>
                <a:cubicBezTo>
                  <a:pt x="21473" y="21327"/>
                  <a:pt x="21600" y="20448"/>
                  <a:pt x="21600" y="20001"/>
                </a:cubicBezTo>
                <a:lnTo>
                  <a:pt x="21600" y="3827"/>
                </a:lnTo>
                <a:cubicBezTo>
                  <a:pt x="21600" y="3380"/>
                  <a:pt x="21475" y="2501"/>
                  <a:pt x="21322" y="2404"/>
                </a:cubicBezTo>
                <a:cubicBezTo>
                  <a:pt x="21168" y="2307"/>
                  <a:pt x="20782" y="2228"/>
                  <a:pt x="20464" y="2228"/>
                </a:cubicBezTo>
                <a:lnTo>
                  <a:pt x="15658" y="2228"/>
                </a:lnTo>
                <a:cubicBezTo>
                  <a:pt x="15341" y="2228"/>
                  <a:pt x="14935" y="1924"/>
                  <a:pt x="14759" y="1551"/>
                </a:cubicBezTo>
                <a:lnTo>
                  <a:pt x="14345" y="677"/>
                </a:lnTo>
                <a:cubicBezTo>
                  <a:pt x="14169" y="305"/>
                  <a:pt x="13765" y="0"/>
                  <a:pt x="13448" y="0"/>
                </a:cubicBezTo>
                <a:lnTo>
                  <a:pt x="11303" y="0"/>
                </a:lnTo>
                <a:cubicBezTo>
                  <a:pt x="10985" y="0"/>
                  <a:pt x="10702" y="0"/>
                  <a:pt x="10673" y="0"/>
                </a:cubicBezTo>
                <a:cubicBezTo>
                  <a:pt x="10645" y="0"/>
                  <a:pt x="10362" y="0"/>
                  <a:pt x="10044" y="0"/>
                </a:cubicBezTo>
                <a:lnTo>
                  <a:pt x="7898" y="0"/>
                </a:lnTo>
                <a:close/>
                <a:moveTo>
                  <a:pt x="18530" y="5400"/>
                </a:moveTo>
                <a:cubicBezTo>
                  <a:pt x="18961" y="5400"/>
                  <a:pt x="19310" y="5891"/>
                  <a:pt x="19310" y="6498"/>
                </a:cubicBezTo>
                <a:cubicBezTo>
                  <a:pt x="19310" y="7104"/>
                  <a:pt x="18961" y="7595"/>
                  <a:pt x="18530" y="7595"/>
                </a:cubicBezTo>
                <a:cubicBezTo>
                  <a:pt x="18099" y="7595"/>
                  <a:pt x="17751" y="7104"/>
                  <a:pt x="17751" y="6498"/>
                </a:cubicBezTo>
                <a:cubicBezTo>
                  <a:pt x="17751" y="5891"/>
                  <a:pt x="18099" y="5400"/>
                  <a:pt x="18530" y="5400"/>
                </a:cubicBezTo>
                <a:close/>
                <a:moveTo>
                  <a:pt x="10800" y="5887"/>
                </a:moveTo>
                <a:cubicBezTo>
                  <a:pt x="13210" y="5887"/>
                  <a:pt x="15171" y="8647"/>
                  <a:pt x="15171" y="12040"/>
                </a:cubicBezTo>
                <a:cubicBezTo>
                  <a:pt x="15171" y="15433"/>
                  <a:pt x="13210" y="18193"/>
                  <a:pt x="10800" y="18193"/>
                </a:cubicBezTo>
                <a:cubicBezTo>
                  <a:pt x="8390" y="18193"/>
                  <a:pt x="6429" y="15433"/>
                  <a:pt x="6429" y="12040"/>
                </a:cubicBezTo>
                <a:cubicBezTo>
                  <a:pt x="6429" y="8647"/>
                  <a:pt x="8390" y="5887"/>
                  <a:pt x="10800" y="5887"/>
                </a:cubicBezTo>
                <a:close/>
                <a:moveTo>
                  <a:pt x="10800" y="7514"/>
                </a:moveTo>
                <a:cubicBezTo>
                  <a:pt x="9027" y="7514"/>
                  <a:pt x="7585" y="9544"/>
                  <a:pt x="7585" y="12040"/>
                </a:cubicBezTo>
                <a:cubicBezTo>
                  <a:pt x="7585" y="14536"/>
                  <a:pt x="9027" y="16568"/>
                  <a:pt x="10800" y="16568"/>
                </a:cubicBezTo>
                <a:cubicBezTo>
                  <a:pt x="12573" y="16568"/>
                  <a:pt x="14015" y="14536"/>
                  <a:pt x="14015" y="12040"/>
                </a:cubicBezTo>
                <a:cubicBezTo>
                  <a:pt x="14015" y="9544"/>
                  <a:pt x="12573" y="7514"/>
                  <a:pt x="10800" y="7514"/>
                </a:cubicBezTo>
                <a:close/>
              </a:path>
            </a:pathLst>
          </a:custGeom>
          <a:solidFill>
            <a:srgbClr val="EB3345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87" name="心形 86">
            <a:extLst>
              <a:ext uri="{FF2B5EF4-FFF2-40B4-BE49-F238E27FC236}">
                <a16:creationId xmlns:a16="http://schemas.microsoft.com/office/drawing/2014/main" id="{29EC4D26-03D3-44A3-8BC7-94D3366203A0}"/>
              </a:ext>
            </a:extLst>
          </p:cNvPr>
          <p:cNvSpPr/>
          <p:nvPr/>
        </p:nvSpPr>
        <p:spPr>
          <a:xfrm>
            <a:off x="10048036" y="1532019"/>
            <a:ext cx="318720" cy="298196"/>
          </a:xfrm>
          <a:prstGeom prst="heart">
            <a:avLst/>
          </a:prstGeom>
          <a:solidFill>
            <a:srgbClr val="EB3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1272606" y="5380247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快消行业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1045371" y="4275987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房地产行业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1008671" y="3156696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家居装修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1416890" y="2076929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游戏行业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9790979" y="5393371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服装服饰行业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10071068" y="4186368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电商行业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9939758" y="3055672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3C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行业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60EAA5DD-A42A-4E34-8D75-55C48B38FF34}"/>
              </a:ext>
            </a:extLst>
          </p:cNvPr>
          <p:cNvSpPr txBox="1"/>
          <p:nvPr/>
        </p:nvSpPr>
        <p:spPr>
          <a:xfrm>
            <a:off x="9625470" y="1999322"/>
            <a:ext cx="11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母婴行业</a:t>
            </a:r>
          </a:p>
        </p:txBody>
      </p:sp>
      <p:grpSp>
        <p:nvGrpSpPr>
          <p:cNvPr id="96" name="组 95"/>
          <p:cNvGrpSpPr/>
          <p:nvPr/>
        </p:nvGrpSpPr>
        <p:grpSpPr>
          <a:xfrm>
            <a:off x="466489" y="5714519"/>
            <a:ext cx="1409645" cy="395628"/>
            <a:chOff x="4762913" y="4515158"/>
            <a:chExt cx="1409645" cy="395628"/>
          </a:xfrm>
        </p:grpSpPr>
        <p:pic>
          <p:nvPicPr>
            <p:cNvPr id="97" name="图片 96"/>
            <p:cNvPicPr>
              <a:picLocks noChangeAspect="1"/>
            </p:cNvPicPr>
            <p:nvPr/>
          </p:nvPicPr>
          <p:blipFill rotWithShape="1">
            <a:blip r:embed="rId15" cstate="screen"/>
            <a:srcRect t="9899" b="24259"/>
            <a:stretch/>
          </p:blipFill>
          <p:spPr>
            <a:xfrm>
              <a:off x="5612788" y="4574870"/>
              <a:ext cx="559770" cy="335916"/>
            </a:xfrm>
            <a:prstGeom prst="rtTriangle">
              <a:avLst/>
            </a:prstGeom>
          </p:spPr>
        </p:pic>
        <p:pic>
          <p:nvPicPr>
            <p:cNvPr id="98" name="图片 97"/>
            <p:cNvPicPr>
              <a:picLocks noChangeAspect="1"/>
            </p:cNvPicPr>
            <p:nvPr/>
          </p:nvPicPr>
          <p:blipFill rotWithShape="1">
            <a:blip r:embed="rId15" cstate="screen"/>
            <a:srcRect t="9899" b="24259"/>
            <a:stretch/>
          </p:blipFill>
          <p:spPr>
            <a:xfrm>
              <a:off x="4762913" y="4515158"/>
              <a:ext cx="1120260" cy="395627"/>
            </a:xfrm>
            <a:prstGeom prst="roundRect">
              <a:avLst>
                <a:gd name="adj" fmla="val 13277"/>
              </a:avLst>
            </a:prstGeom>
          </p:spPr>
        </p:pic>
        <p:sp>
          <p:nvSpPr>
            <p:cNvPr id="99" name="矩形 98"/>
            <p:cNvSpPr/>
            <p:nvPr/>
          </p:nvSpPr>
          <p:spPr>
            <a:xfrm>
              <a:off x="4762913" y="4551003"/>
              <a:ext cx="1103922" cy="312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kumimoji="1" lang="zh-CN" altLang="en-US" sz="1400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行业优选</a:t>
              </a:r>
            </a:p>
          </p:txBody>
        </p:sp>
      </p:grpSp>
      <p:sp>
        <p:nvSpPr>
          <p:cNvPr id="107" name="椭圆 106"/>
          <p:cNvSpPr/>
          <p:nvPr/>
        </p:nvSpPr>
        <p:spPr>
          <a:xfrm>
            <a:off x="3106946" y="3256300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51" name="PA-任意多边形: 形状 975">
            <a:extLst>
              <a:ext uri="{FF2B5EF4-FFF2-40B4-BE49-F238E27FC236}">
                <a16:creationId xmlns:a16="http://schemas.microsoft.com/office/drawing/2014/main" id="{91DC2379-C22E-493F-9C89-AAA4DA03089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192501" y="3341662"/>
            <a:ext cx="470195" cy="470195"/>
          </a:xfrm>
          <a:custGeom>
            <a:avLst/>
            <a:gdLst>
              <a:gd name="connsiteX0" fmla="*/ 131899 w 276820"/>
              <a:gd name="connsiteY0" fmla="*/ 131899 w 276820"/>
              <a:gd name="connsiteX1" fmla="*/ 131899 w 276820"/>
              <a:gd name="connsiteY1" fmla="*/ 131899 w 276820"/>
              <a:gd name="connsiteX2" fmla="*/ 131899 w 276820"/>
              <a:gd name="connsiteY2" fmla="*/ 131899 w 276820"/>
              <a:gd name="connsiteX3" fmla="*/ 131899 w 276820"/>
              <a:gd name="connsiteY3" fmla="*/ 131899 w 276820"/>
              <a:gd name="connsiteX4" fmla="*/ 131899 w 276820"/>
              <a:gd name="connsiteY4" fmla="*/ 131899 w 276820"/>
              <a:gd name="connsiteX5" fmla="*/ 131899 w 276820"/>
              <a:gd name="connsiteY5" fmla="*/ 131899 w 276820"/>
              <a:gd name="connsiteX6" fmla="*/ 131899 w 276820"/>
              <a:gd name="connsiteY6" fmla="*/ 131899 w 276820"/>
              <a:gd name="connsiteX7" fmla="*/ 131899 w 276820"/>
              <a:gd name="connsiteY7" fmla="*/ 131899 w 276820"/>
              <a:gd name="connsiteX8" fmla="*/ 131899 w 276820"/>
              <a:gd name="connsiteY8" fmla="*/ 131899 w 276820"/>
              <a:gd name="connsiteX9" fmla="*/ 131899 w 276820"/>
              <a:gd name="connsiteY9" fmla="*/ 131899 w 276820"/>
              <a:gd name="connsiteX10" fmla="*/ 131899 w 276820"/>
              <a:gd name="connsiteY10" fmla="*/ 131899 w 276820"/>
              <a:gd name="connsiteX11" fmla="*/ 131899 w 276820"/>
              <a:gd name="connsiteY11" fmla="*/ 131899 w 276820"/>
              <a:gd name="connsiteX12" fmla="*/ 131899 w 276820"/>
              <a:gd name="connsiteY12" fmla="*/ 131899 w 276820"/>
              <a:gd name="connsiteX13" fmla="*/ 131899 w 276820"/>
              <a:gd name="connsiteY13" fmla="*/ 131899 w 276820"/>
              <a:gd name="connsiteX14" fmla="*/ 131899 w 276820"/>
              <a:gd name="connsiteY14" fmla="*/ 131899 w 276820"/>
              <a:gd name="connsiteX15" fmla="*/ 131899 w 276820"/>
              <a:gd name="connsiteY15" fmla="*/ 131899 w 276820"/>
              <a:gd name="connsiteX16" fmla="*/ 131899 w 276820"/>
              <a:gd name="connsiteY16" fmla="*/ 131899 w 276820"/>
              <a:gd name="connsiteX17" fmla="*/ 131899 w 276820"/>
              <a:gd name="connsiteY17" fmla="*/ 131899 w 276820"/>
              <a:gd name="connsiteX18" fmla="*/ 131899 w 276820"/>
              <a:gd name="connsiteY18" fmla="*/ 131899 w 276820"/>
              <a:gd name="connsiteX19" fmla="*/ 131899 w 276820"/>
              <a:gd name="connsiteY19" fmla="*/ 131899 w 276820"/>
              <a:gd name="connsiteX20" fmla="*/ 131899 w 276820"/>
              <a:gd name="connsiteY20" fmla="*/ 131899 w 276820"/>
              <a:gd name="connsiteX21" fmla="*/ 131899 w 276820"/>
              <a:gd name="connsiteY21" fmla="*/ 131899 w 276820"/>
              <a:gd name="connsiteX22" fmla="*/ 131899 w 276820"/>
              <a:gd name="connsiteY22" fmla="*/ 131899 w 276820"/>
              <a:gd name="connsiteX23" fmla="*/ 131899 w 276820"/>
              <a:gd name="connsiteY23" fmla="*/ 131899 w 276820"/>
              <a:gd name="connsiteX24" fmla="*/ 131899 w 276820"/>
              <a:gd name="connsiteY24" fmla="*/ 131899 w 276820"/>
              <a:gd name="connsiteX25" fmla="*/ 131899 w 276820"/>
              <a:gd name="connsiteY25" fmla="*/ 131899 w 276820"/>
              <a:gd name="connsiteX26" fmla="*/ 131899 w 276820"/>
              <a:gd name="connsiteY26" fmla="*/ 131899 w 276820"/>
              <a:gd name="connsiteX27" fmla="*/ 131899 w 276820"/>
              <a:gd name="connsiteY27" fmla="*/ 131899 w 276820"/>
              <a:gd name="connsiteX28" fmla="*/ 131899 w 276820"/>
              <a:gd name="connsiteY28" fmla="*/ 131899 w 276820"/>
              <a:gd name="connsiteX29" fmla="*/ 131899 w 276820"/>
              <a:gd name="connsiteY29" fmla="*/ 131899 w 276820"/>
              <a:gd name="connsiteX30" fmla="*/ 131899 w 276820"/>
              <a:gd name="connsiteY30" fmla="*/ 131899 w 276820"/>
              <a:gd name="connsiteX31" fmla="*/ 131899 w 276820"/>
              <a:gd name="connsiteY31" fmla="*/ 131899 w 276820"/>
              <a:gd name="connsiteX32" fmla="*/ 131899 w 276820"/>
              <a:gd name="connsiteY32" fmla="*/ 131899 w 276820"/>
              <a:gd name="connsiteX33" fmla="*/ 131899 w 276820"/>
              <a:gd name="connsiteY33" fmla="*/ 131899 w 276820"/>
              <a:gd name="connsiteX34" fmla="*/ 131899 w 276820"/>
              <a:gd name="connsiteY34" fmla="*/ 131899 w 276820"/>
              <a:gd name="connsiteX35" fmla="*/ 131899 w 276820"/>
              <a:gd name="connsiteY35" fmla="*/ 131899 w 276820"/>
              <a:gd name="connsiteX36" fmla="*/ 131899 w 276820"/>
              <a:gd name="connsiteY36" fmla="*/ 131899 w 276820"/>
              <a:gd name="connsiteX37" fmla="*/ 131899 w 276820"/>
              <a:gd name="connsiteY37" fmla="*/ 131899 w 276820"/>
              <a:gd name="connsiteX38" fmla="*/ 131899 w 276820"/>
              <a:gd name="connsiteY38" fmla="*/ 131899 w 276820"/>
              <a:gd name="connsiteX39" fmla="*/ 131899 w 276820"/>
              <a:gd name="connsiteY39" fmla="*/ 131899 w 276820"/>
              <a:gd name="connsiteX40" fmla="*/ 131899 w 276820"/>
              <a:gd name="connsiteY40" fmla="*/ 131899 w 276820"/>
              <a:gd name="connsiteX41" fmla="*/ 131899 w 276820"/>
              <a:gd name="connsiteY41" fmla="*/ 131899 w 276820"/>
              <a:gd name="connsiteX42" fmla="*/ 131899 w 276820"/>
              <a:gd name="connsiteY42" fmla="*/ 131899 w 276820"/>
              <a:gd name="connsiteX43" fmla="*/ 131899 w 276820"/>
              <a:gd name="connsiteY43" fmla="*/ 131899 w 276820"/>
              <a:gd name="connsiteX44" fmla="*/ 131899 w 276820"/>
              <a:gd name="connsiteY44" fmla="*/ 131899 w 276820"/>
              <a:gd name="connsiteX45" fmla="*/ 131899 w 276820"/>
              <a:gd name="connsiteY45" fmla="*/ 131899 w 276820"/>
              <a:gd name="connsiteX46" fmla="*/ 131899 w 276820"/>
              <a:gd name="connsiteY46" fmla="*/ 131899 w 276820"/>
              <a:gd name="connsiteX47" fmla="*/ 131899 w 276820"/>
              <a:gd name="connsiteY47" fmla="*/ 131899 w 276820"/>
              <a:gd name="connsiteX48" fmla="*/ 131899 w 276820"/>
              <a:gd name="connsiteY48" fmla="*/ 131899 w 276820"/>
              <a:gd name="connsiteX49" fmla="*/ 131899 w 276820"/>
              <a:gd name="connsiteY49" fmla="*/ 131899 w 276820"/>
              <a:gd name="connsiteX50" fmla="*/ 131899 w 276820"/>
              <a:gd name="connsiteY50" fmla="*/ 131899 w 276820"/>
              <a:gd name="connsiteX51" fmla="*/ 131899 w 276820"/>
              <a:gd name="connsiteY51" fmla="*/ 131899 w 276820"/>
              <a:gd name="connsiteX52" fmla="*/ 131899 w 276820"/>
              <a:gd name="connsiteY52" fmla="*/ 131899 w 276820"/>
              <a:gd name="connsiteX53" fmla="*/ 131899 w 276820"/>
              <a:gd name="connsiteY53" fmla="*/ 131899 w 276820"/>
              <a:gd name="connsiteX54" fmla="*/ 131899 w 276820"/>
              <a:gd name="connsiteY54" fmla="*/ 131899 w 276820"/>
              <a:gd name="connsiteX55" fmla="*/ 131899 w 276820"/>
              <a:gd name="connsiteY55" fmla="*/ 131899 w 276820"/>
              <a:gd name="connsiteX56" fmla="*/ 131899 w 276820"/>
              <a:gd name="connsiteY56" fmla="*/ 131899 w 276820"/>
              <a:gd name="connsiteX57" fmla="*/ 131899 w 276820"/>
              <a:gd name="connsiteY57" fmla="*/ 131899 w 276820"/>
              <a:gd name="connsiteX58" fmla="*/ 131899 w 276820"/>
              <a:gd name="connsiteY58" fmla="*/ 131899 w 276820"/>
              <a:gd name="connsiteX59" fmla="*/ 131899 w 276820"/>
              <a:gd name="connsiteY59" fmla="*/ 131899 w 276820"/>
              <a:gd name="connsiteX60" fmla="*/ 131899 w 276820"/>
              <a:gd name="connsiteY60" fmla="*/ 131899 w 276820"/>
              <a:gd name="connsiteX61" fmla="*/ 131899 w 276820"/>
              <a:gd name="connsiteY61" fmla="*/ 131899 w 276820"/>
              <a:gd name="connsiteX62" fmla="*/ 131899 w 276820"/>
              <a:gd name="connsiteY62" fmla="*/ 131899 w 276820"/>
              <a:gd name="connsiteX63" fmla="*/ 131899 w 276820"/>
              <a:gd name="connsiteY63" fmla="*/ 131899 w 276820"/>
              <a:gd name="connsiteX64" fmla="*/ 131899 w 276820"/>
              <a:gd name="connsiteY64" fmla="*/ 131899 w 276820"/>
              <a:gd name="connsiteX65" fmla="*/ 131899 w 276820"/>
              <a:gd name="connsiteY65" fmla="*/ 131899 w 276820"/>
              <a:gd name="connsiteX66" fmla="*/ 131899 w 276820"/>
              <a:gd name="connsiteY66" fmla="*/ 131899 w 276820"/>
              <a:gd name="connsiteX67" fmla="*/ 131899 w 276820"/>
              <a:gd name="connsiteY67" fmla="*/ 131899 w 276820"/>
              <a:gd name="connsiteX68" fmla="*/ 131899 w 276820"/>
              <a:gd name="connsiteY68" fmla="*/ 131899 w 276820"/>
              <a:gd name="connsiteX69" fmla="*/ 131899 w 276820"/>
              <a:gd name="connsiteY69" fmla="*/ 131899 w 276820"/>
              <a:gd name="connsiteX70" fmla="*/ 131899 w 276820"/>
              <a:gd name="connsiteY70" fmla="*/ 131899 w 276820"/>
              <a:gd name="connsiteX71" fmla="*/ 131899 w 276820"/>
              <a:gd name="connsiteY71" fmla="*/ 131899 w 276820"/>
              <a:gd name="connsiteX72" fmla="*/ 131899 w 276820"/>
              <a:gd name="connsiteY72" fmla="*/ 131899 w 276820"/>
              <a:gd name="connsiteX73" fmla="*/ 131899 w 276820"/>
              <a:gd name="connsiteY73" fmla="*/ 131899 w 276820"/>
              <a:gd name="connsiteX74" fmla="*/ 131899 w 276820"/>
              <a:gd name="connsiteY74" fmla="*/ 131899 w 276820"/>
              <a:gd name="connsiteX75" fmla="*/ 131899 w 276820"/>
              <a:gd name="connsiteY75" fmla="*/ 131899 w 276820"/>
              <a:gd name="connsiteX76" fmla="*/ 131899 w 276820"/>
              <a:gd name="connsiteY76" fmla="*/ 131899 w 276820"/>
              <a:gd name="connsiteX77" fmla="*/ 131899 w 276820"/>
              <a:gd name="connsiteY77" fmla="*/ 131899 w 276820"/>
              <a:gd name="connsiteX78" fmla="*/ 131899 w 276820"/>
              <a:gd name="connsiteY78" fmla="*/ 131899 w 276820"/>
              <a:gd name="connsiteX79" fmla="*/ 131899 w 276820"/>
              <a:gd name="connsiteY79" fmla="*/ 131899 w 276820"/>
              <a:gd name="connsiteX80" fmla="*/ 131899 w 276820"/>
              <a:gd name="connsiteY80" fmla="*/ 131899 w 276820"/>
              <a:gd name="connsiteX81" fmla="*/ 131899 w 276820"/>
              <a:gd name="connsiteY81" fmla="*/ 131899 w 276820"/>
              <a:gd name="connsiteX82" fmla="*/ 131899 w 276820"/>
              <a:gd name="connsiteY82" fmla="*/ 131899 w 276820"/>
              <a:gd name="connsiteX83" fmla="*/ 131899 w 276820"/>
              <a:gd name="connsiteY83" fmla="*/ 131899 w 276820"/>
              <a:gd name="connsiteX84" fmla="*/ 131899 w 276820"/>
              <a:gd name="connsiteY84" fmla="*/ 131899 w 276820"/>
              <a:gd name="connsiteX85" fmla="*/ 131899 w 276820"/>
              <a:gd name="connsiteY85" fmla="*/ 131899 w 276820"/>
              <a:gd name="connsiteX86" fmla="*/ 131899 w 276820"/>
              <a:gd name="connsiteY86" fmla="*/ 131899 w 276820"/>
              <a:gd name="connsiteX87" fmla="*/ 131899 w 276820"/>
              <a:gd name="connsiteY87" fmla="*/ 131899 w 276820"/>
              <a:gd name="connsiteX88" fmla="*/ 131899 w 276820"/>
              <a:gd name="connsiteY88" fmla="*/ 131899 w 276820"/>
              <a:gd name="connsiteX89" fmla="*/ 131899 w 276820"/>
              <a:gd name="connsiteY89" fmla="*/ 131899 w 27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524000" h="1524000">
                <a:moveTo>
                  <a:pt x="764509" y="2509"/>
                </a:moveTo>
                <a:cubicBezTo>
                  <a:pt x="344003" y="2509"/>
                  <a:pt x="2509" y="344003"/>
                  <a:pt x="2509" y="764509"/>
                </a:cubicBezTo>
                <a:cubicBezTo>
                  <a:pt x="2509" y="1185014"/>
                  <a:pt x="344003" y="1526509"/>
                  <a:pt x="764509" y="1526509"/>
                </a:cubicBezTo>
                <a:cubicBezTo>
                  <a:pt x="1185014" y="1526509"/>
                  <a:pt x="1526509" y="1185014"/>
                  <a:pt x="1526509" y="764509"/>
                </a:cubicBezTo>
                <a:cubicBezTo>
                  <a:pt x="1526509" y="344003"/>
                  <a:pt x="1185014" y="2509"/>
                  <a:pt x="764509" y="2509"/>
                </a:cubicBezTo>
                <a:lnTo>
                  <a:pt x="764509" y="2509"/>
                </a:lnTo>
                <a:close/>
                <a:moveTo>
                  <a:pt x="764509" y="58953"/>
                </a:moveTo>
                <a:cubicBezTo>
                  <a:pt x="809534" y="58953"/>
                  <a:pt x="853555" y="63215"/>
                  <a:pt x="896227" y="71258"/>
                </a:cubicBezTo>
                <a:lnTo>
                  <a:pt x="1014146" y="275683"/>
                </a:lnTo>
                <a:lnTo>
                  <a:pt x="889330" y="491871"/>
                </a:lnTo>
                <a:lnTo>
                  <a:pt x="639693" y="491871"/>
                </a:lnTo>
                <a:lnTo>
                  <a:pt x="514861" y="275672"/>
                </a:lnTo>
                <a:lnTo>
                  <a:pt x="632790" y="71258"/>
                </a:lnTo>
                <a:cubicBezTo>
                  <a:pt x="675462" y="63215"/>
                  <a:pt x="719483" y="58953"/>
                  <a:pt x="764509" y="58953"/>
                </a:cubicBezTo>
                <a:lnTo>
                  <a:pt x="764509" y="58953"/>
                </a:lnTo>
                <a:close/>
                <a:moveTo>
                  <a:pt x="972185" y="89975"/>
                </a:moveTo>
                <a:cubicBezTo>
                  <a:pt x="1075077" y="121561"/>
                  <a:pt x="1167889" y="176036"/>
                  <a:pt x="1244749" y="247444"/>
                </a:cubicBezTo>
                <a:lnTo>
                  <a:pt x="1063026" y="247455"/>
                </a:lnTo>
                <a:lnTo>
                  <a:pt x="972185" y="89975"/>
                </a:lnTo>
                <a:close/>
                <a:moveTo>
                  <a:pt x="556821" y="89986"/>
                </a:moveTo>
                <a:lnTo>
                  <a:pt x="465980" y="247461"/>
                </a:lnTo>
                <a:lnTo>
                  <a:pt x="284291" y="247438"/>
                </a:lnTo>
                <a:cubicBezTo>
                  <a:pt x="361140" y="176036"/>
                  <a:pt x="453940" y="121573"/>
                  <a:pt x="556821" y="89986"/>
                </a:cubicBezTo>
                <a:close/>
                <a:moveTo>
                  <a:pt x="229861" y="303871"/>
                </a:moveTo>
                <a:lnTo>
                  <a:pt x="465991" y="303905"/>
                </a:lnTo>
                <a:lnTo>
                  <a:pt x="590807" y="520093"/>
                </a:lnTo>
                <a:lnTo>
                  <a:pt x="465991" y="736286"/>
                </a:lnTo>
                <a:lnTo>
                  <a:pt x="216360" y="736286"/>
                </a:lnTo>
                <a:lnTo>
                  <a:pt x="98233" y="531732"/>
                </a:lnTo>
                <a:cubicBezTo>
                  <a:pt x="127685" y="447297"/>
                  <a:pt x="172683" y="370193"/>
                  <a:pt x="229861" y="303871"/>
                </a:cubicBezTo>
                <a:lnTo>
                  <a:pt x="229861" y="303871"/>
                </a:lnTo>
                <a:close/>
                <a:moveTo>
                  <a:pt x="1299179" y="303882"/>
                </a:moveTo>
                <a:cubicBezTo>
                  <a:pt x="1356346" y="370199"/>
                  <a:pt x="1401338" y="447297"/>
                  <a:pt x="1430785" y="531721"/>
                </a:cubicBezTo>
                <a:lnTo>
                  <a:pt x="1312658" y="736286"/>
                </a:lnTo>
                <a:lnTo>
                  <a:pt x="1063021" y="736286"/>
                </a:lnTo>
                <a:lnTo>
                  <a:pt x="938205" y="520087"/>
                </a:lnTo>
                <a:lnTo>
                  <a:pt x="1063021" y="303899"/>
                </a:lnTo>
                <a:lnTo>
                  <a:pt x="1299179" y="303882"/>
                </a:lnTo>
                <a:lnTo>
                  <a:pt x="1299179" y="303882"/>
                </a:lnTo>
                <a:close/>
                <a:moveTo>
                  <a:pt x="639693" y="548310"/>
                </a:moveTo>
                <a:lnTo>
                  <a:pt x="889330" y="548310"/>
                </a:lnTo>
                <a:lnTo>
                  <a:pt x="1014146" y="764509"/>
                </a:lnTo>
                <a:lnTo>
                  <a:pt x="889330" y="980697"/>
                </a:lnTo>
                <a:lnTo>
                  <a:pt x="639693" y="980697"/>
                </a:lnTo>
                <a:lnTo>
                  <a:pt x="514872" y="764509"/>
                </a:lnTo>
                <a:cubicBezTo>
                  <a:pt x="514872" y="764509"/>
                  <a:pt x="639693" y="548310"/>
                  <a:pt x="639693" y="548310"/>
                </a:cubicBezTo>
                <a:close/>
                <a:moveTo>
                  <a:pt x="1452459" y="607074"/>
                </a:moveTo>
                <a:cubicBezTo>
                  <a:pt x="1463974" y="657688"/>
                  <a:pt x="1470064" y="710378"/>
                  <a:pt x="1470064" y="764509"/>
                </a:cubicBezTo>
                <a:cubicBezTo>
                  <a:pt x="1470064" y="818633"/>
                  <a:pt x="1463968" y="871319"/>
                  <a:pt x="1452459" y="921938"/>
                </a:cubicBezTo>
                <a:lnTo>
                  <a:pt x="1361538" y="764509"/>
                </a:lnTo>
                <a:lnTo>
                  <a:pt x="1452459" y="607074"/>
                </a:lnTo>
                <a:close/>
                <a:moveTo>
                  <a:pt x="76569" y="607085"/>
                </a:moveTo>
                <a:lnTo>
                  <a:pt x="167479" y="764509"/>
                </a:lnTo>
                <a:lnTo>
                  <a:pt x="76575" y="921927"/>
                </a:lnTo>
                <a:cubicBezTo>
                  <a:pt x="65060" y="871313"/>
                  <a:pt x="58953" y="818633"/>
                  <a:pt x="58953" y="764509"/>
                </a:cubicBezTo>
                <a:cubicBezTo>
                  <a:pt x="58953" y="710384"/>
                  <a:pt x="65060" y="657699"/>
                  <a:pt x="76569" y="607085"/>
                </a:cubicBezTo>
                <a:close/>
                <a:moveTo>
                  <a:pt x="216360" y="792731"/>
                </a:moveTo>
                <a:lnTo>
                  <a:pt x="465997" y="792731"/>
                </a:lnTo>
                <a:lnTo>
                  <a:pt x="590812" y="1008919"/>
                </a:lnTo>
                <a:lnTo>
                  <a:pt x="465997" y="1225118"/>
                </a:lnTo>
                <a:lnTo>
                  <a:pt x="229810" y="1225095"/>
                </a:lnTo>
                <a:cubicBezTo>
                  <a:pt x="172660" y="1158784"/>
                  <a:pt x="127674" y="1081704"/>
                  <a:pt x="98233" y="997291"/>
                </a:cubicBezTo>
                <a:lnTo>
                  <a:pt x="216360" y="792731"/>
                </a:lnTo>
                <a:lnTo>
                  <a:pt x="216360" y="792731"/>
                </a:lnTo>
                <a:close/>
                <a:moveTo>
                  <a:pt x="1063026" y="792731"/>
                </a:moveTo>
                <a:lnTo>
                  <a:pt x="1312663" y="792731"/>
                </a:lnTo>
                <a:lnTo>
                  <a:pt x="1430802" y="997297"/>
                </a:lnTo>
                <a:cubicBezTo>
                  <a:pt x="1401354" y="1081715"/>
                  <a:pt x="1356363" y="1158801"/>
                  <a:pt x="1299207" y="1225112"/>
                </a:cubicBezTo>
                <a:lnTo>
                  <a:pt x="1063021" y="1225090"/>
                </a:lnTo>
                <a:lnTo>
                  <a:pt x="938216" y="1008913"/>
                </a:lnTo>
                <a:lnTo>
                  <a:pt x="1063026" y="792731"/>
                </a:lnTo>
                <a:lnTo>
                  <a:pt x="1063026" y="792731"/>
                </a:lnTo>
                <a:close/>
                <a:moveTo>
                  <a:pt x="639693" y="1037141"/>
                </a:moveTo>
                <a:lnTo>
                  <a:pt x="889330" y="1037141"/>
                </a:lnTo>
                <a:lnTo>
                  <a:pt x="1014146" y="1253329"/>
                </a:lnTo>
                <a:lnTo>
                  <a:pt x="896216" y="1457776"/>
                </a:lnTo>
                <a:cubicBezTo>
                  <a:pt x="853550" y="1465814"/>
                  <a:pt x="809534" y="1470064"/>
                  <a:pt x="764509" y="1470064"/>
                </a:cubicBezTo>
                <a:cubicBezTo>
                  <a:pt x="719483" y="1470064"/>
                  <a:pt x="675468" y="1465814"/>
                  <a:pt x="632801" y="1457771"/>
                </a:cubicBezTo>
                <a:lnTo>
                  <a:pt x="514861" y="1253335"/>
                </a:lnTo>
                <a:lnTo>
                  <a:pt x="639693" y="1037141"/>
                </a:lnTo>
                <a:lnTo>
                  <a:pt x="639693" y="1037141"/>
                </a:lnTo>
                <a:close/>
                <a:moveTo>
                  <a:pt x="1063038" y="1281540"/>
                </a:moveTo>
                <a:lnTo>
                  <a:pt x="1244783" y="1281551"/>
                </a:lnTo>
                <a:cubicBezTo>
                  <a:pt x="1167911" y="1352976"/>
                  <a:pt x="1075089" y="1407462"/>
                  <a:pt x="972173" y="1439054"/>
                </a:cubicBezTo>
                <a:lnTo>
                  <a:pt x="1063038" y="1281540"/>
                </a:lnTo>
                <a:lnTo>
                  <a:pt x="1063038" y="1281540"/>
                </a:lnTo>
                <a:close/>
                <a:moveTo>
                  <a:pt x="284234" y="1281551"/>
                </a:moveTo>
                <a:lnTo>
                  <a:pt x="465980" y="1281562"/>
                </a:lnTo>
                <a:lnTo>
                  <a:pt x="556844" y="1439054"/>
                </a:lnTo>
                <a:cubicBezTo>
                  <a:pt x="453934" y="1407462"/>
                  <a:pt x="361100" y="1352976"/>
                  <a:pt x="284234" y="1281551"/>
                </a:cubicBezTo>
                <a:close/>
              </a:path>
            </a:pathLst>
          </a:custGeom>
          <a:solidFill>
            <a:srgbClr val="EB3345"/>
          </a:solidFill>
          <a:ln w="5644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023412" y="2188386"/>
            <a:ext cx="626352" cy="626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6" name="形状">
            <a:extLst>
              <a:ext uri="{FF2B5EF4-FFF2-40B4-BE49-F238E27FC236}">
                <a16:creationId xmlns:a16="http://schemas.microsoft.com/office/drawing/2014/main" id="{45E11C6D-8B89-41A7-BA34-0D829ED7306D}"/>
              </a:ext>
            </a:extLst>
          </p:cNvPr>
          <p:cNvSpPr/>
          <p:nvPr/>
        </p:nvSpPr>
        <p:spPr>
          <a:xfrm>
            <a:off x="7206601" y="2301994"/>
            <a:ext cx="253724" cy="399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5" h="21600" extrusionOk="0">
                <a:moveTo>
                  <a:pt x="12595" y="0"/>
                </a:moveTo>
                <a:cubicBezTo>
                  <a:pt x="11888" y="0"/>
                  <a:pt x="11182" y="175"/>
                  <a:pt x="10642" y="525"/>
                </a:cubicBezTo>
                <a:cubicBezTo>
                  <a:pt x="9564" y="1225"/>
                  <a:pt x="9564" y="2359"/>
                  <a:pt x="10642" y="3059"/>
                </a:cubicBezTo>
                <a:cubicBezTo>
                  <a:pt x="11721" y="3759"/>
                  <a:pt x="13469" y="3759"/>
                  <a:pt x="14547" y="3059"/>
                </a:cubicBezTo>
                <a:cubicBezTo>
                  <a:pt x="15626" y="2359"/>
                  <a:pt x="15626" y="1225"/>
                  <a:pt x="14547" y="525"/>
                </a:cubicBezTo>
                <a:cubicBezTo>
                  <a:pt x="14008" y="175"/>
                  <a:pt x="13302" y="0"/>
                  <a:pt x="12595" y="0"/>
                </a:cubicBezTo>
                <a:close/>
                <a:moveTo>
                  <a:pt x="10897" y="3858"/>
                </a:moveTo>
                <a:cubicBezTo>
                  <a:pt x="10134" y="3888"/>
                  <a:pt x="9610" y="4121"/>
                  <a:pt x="9610" y="4121"/>
                </a:cubicBezTo>
                <a:lnTo>
                  <a:pt x="5783" y="5439"/>
                </a:lnTo>
                <a:lnTo>
                  <a:pt x="2926" y="6234"/>
                </a:lnTo>
                <a:cubicBezTo>
                  <a:pt x="2538" y="6341"/>
                  <a:pt x="2256" y="6567"/>
                  <a:pt x="2177" y="6836"/>
                </a:cubicBezTo>
                <a:lnTo>
                  <a:pt x="1184" y="10206"/>
                </a:lnTo>
                <a:cubicBezTo>
                  <a:pt x="1052" y="10653"/>
                  <a:pt x="1504" y="11086"/>
                  <a:pt x="2192" y="11171"/>
                </a:cubicBezTo>
                <a:cubicBezTo>
                  <a:pt x="2881" y="11256"/>
                  <a:pt x="3545" y="10964"/>
                  <a:pt x="3677" y="10516"/>
                </a:cubicBezTo>
                <a:lnTo>
                  <a:pt x="4545" y="7575"/>
                </a:lnTo>
                <a:lnTo>
                  <a:pt x="7179" y="6843"/>
                </a:lnTo>
                <a:lnTo>
                  <a:pt x="5674" y="11097"/>
                </a:lnTo>
                <a:cubicBezTo>
                  <a:pt x="5594" y="11209"/>
                  <a:pt x="5538" y="11331"/>
                  <a:pt x="5513" y="11460"/>
                </a:cubicBezTo>
                <a:lnTo>
                  <a:pt x="4779" y="15196"/>
                </a:lnTo>
                <a:lnTo>
                  <a:pt x="305" y="19693"/>
                </a:lnTo>
                <a:cubicBezTo>
                  <a:pt x="-266" y="20267"/>
                  <a:pt x="-12" y="21032"/>
                  <a:pt x="872" y="21403"/>
                </a:cubicBezTo>
                <a:cubicBezTo>
                  <a:pt x="1191" y="21536"/>
                  <a:pt x="1547" y="21600"/>
                  <a:pt x="1901" y="21600"/>
                </a:cubicBezTo>
                <a:cubicBezTo>
                  <a:pt x="2526" y="21600"/>
                  <a:pt x="3141" y="21401"/>
                  <a:pt x="3505" y="21035"/>
                </a:cubicBezTo>
                <a:lnTo>
                  <a:pt x="8214" y="16301"/>
                </a:lnTo>
                <a:cubicBezTo>
                  <a:pt x="8368" y="16146"/>
                  <a:pt x="8466" y="15970"/>
                  <a:pt x="8502" y="15787"/>
                </a:cubicBezTo>
                <a:lnTo>
                  <a:pt x="9108" y="12709"/>
                </a:lnTo>
                <a:lnTo>
                  <a:pt x="14079" y="16306"/>
                </a:lnTo>
                <a:lnTo>
                  <a:pt x="15307" y="20589"/>
                </a:lnTo>
                <a:cubicBezTo>
                  <a:pt x="15477" y="21184"/>
                  <a:pt x="16276" y="21600"/>
                  <a:pt x="17176" y="21600"/>
                </a:cubicBezTo>
                <a:cubicBezTo>
                  <a:pt x="17292" y="21600"/>
                  <a:pt x="17409" y="21592"/>
                  <a:pt x="17527" y="21578"/>
                </a:cubicBezTo>
                <a:cubicBezTo>
                  <a:pt x="18561" y="21453"/>
                  <a:pt x="19243" y="20808"/>
                  <a:pt x="19051" y="20137"/>
                </a:cubicBezTo>
                <a:lnTo>
                  <a:pt x="17727" y="15513"/>
                </a:lnTo>
                <a:cubicBezTo>
                  <a:pt x="17663" y="15290"/>
                  <a:pt x="17506" y="15081"/>
                  <a:pt x="17272" y="14912"/>
                </a:cubicBezTo>
                <a:lnTo>
                  <a:pt x="12070" y="11149"/>
                </a:lnTo>
                <a:lnTo>
                  <a:pt x="13099" y="8066"/>
                </a:lnTo>
                <a:lnTo>
                  <a:pt x="14261" y="9345"/>
                </a:lnTo>
                <a:cubicBezTo>
                  <a:pt x="14388" y="9485"/>
                  <a:pt x="14576" y="9597"/>
                  <a:pt x="14800" y="9668"/>
                </a:cubicBezTo>
                <a:lnTo>
                  <a:pt x="19329" y="11102"/>
                </a:lnTo>
                <a:cubicBezTo>
                  <a:pt x="19508" y="11159"/>
                  <a:pt x="19698" y="11185"/>
                  <a:pt x="19885" y="11185"/>
                </a:cubicBezTo>
                <a:cubicBezTo>
                  <a:pt x="20356" y="11185"/>
                  <a:pt x="20806" y="11015"/>
                  <a:pt x="21027" y="10722"/>
                </a:cubicBezTo>
                <a:cubicBezTo>
                  <a:pt x="21334" y="10313"/>
                  <a:pt x="21072" y="9820"/>
                  <a:pt x="20442" y="9620"/>
                </a:cubicBezTo>
                <a:lnTo>
                  <a:pt x="16256" y="8294"/>
                </a:lnTo>
                <a:lnTo>
                  <a:pt x="14441" y="6296"/>
                </a:lnTo>
                <a:lnTo>
                  <a:pt x="13294" y="4732"/>
                </a:lnTo>
                <a:cubicBezTo>
                  <a:pt x="12990" y="4278"/>
                  <a:pt x="12391" y="4063"/>
                  <a:pt x="12007" y="3967"/>
                </a:cubicBezTo>
                <a:cubicBezTo>
                  <a:pt x="11975" y="3959"/>
                  <a:pt x="11942" y="3950"/>
                  <a:pt x="11908" y="3944"/>
                </a:cubicBezTo>
                <a:cubicBezTo>
                  <a:pt x="11757" y="3910"/>
                  <a:pt x="11656" y="3898"/>
                  <a:pt x="11656" y="3898"/>
                </a:cubicBezTo>
                <a:cubicBezTo>
                  <a:pt x="11512" y="3876"/>
                  <a:pt x="11372" y="3864"/>
                  <a:pt x="11238" y="3858"/>
                </a:cubicBezTo>
                <a:cubicBezTo>
                  <a:pt x="11120" y="3852"/>
                  <a:pt x="11006" y="3853"/>
                  <a:pt x="10897" y="3858"/>
                </a:cubicBezTo>
                <a:close/>
              </a:path>
            </a:pathLst>
          </a:custGeom>
          <a:solidFill>
            <a:srgbClr val="EB3345"/>
          </a:solidFill>
          <a:ln w="12700" cap="flat">
            <a:noFill/>
            <a:miter lim="400000"/>
          </a:ln>
          <a:effectLst/>
        </p:spPr>
        <p:txBody>
          <a:bodyPr wrap="square" lIns="39720" tIns="39720" rIns="39720" bIns="39720" numCol="1" anchor="ctr">
            <a:noAutofit/>
          </a:bodyPr>
          <a:lstStyle/>
          <a:p>
            <a:pPr marL="0" marR="0" lvl="0" indent="0" algn="l" defTabSz="7944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  <a:sym typeface="Arial"/>
            </a:endParaRPr>
          </a:p>
        </p:txBody>
      </p:sp>
      <p:sp>
        <p:nvSpPr>
          <p:cNvPr id="33" name="幻灯片编号占位符 32"/>
          <p:cNvSpPr>
            <a:spLocks noGrp="1"/>
          </p:cNvSpPr>
          <p:nvPr>
            <p:ph type="sldNum" sz="quarter" idx="4"/>
          </p:nvPr>
        </p:nvSpPr>
        <p:spPr>
          <a:xfrm>
            <a:off x="11308106" y="6330950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6EC0E-4F5E-44D8-9DF6-A31813D96CBE}" type="slidenum">
              <a:rPr lang="zh-CN" altLang="en-US" smtClean="0"/>
              <a:pPr/>
              <a:t>30</a:t>
            </a:fld>
            <a:endParaRPr lang="zh-CN" altLang="en-US"/>
          </a:p>
        </p:txBody>
      </p:sp>
      <p:pic>
        <p:nvPicPr>
          <p:cNvPr id="101" name="图片 10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2" y="100856"/>
            <a:ext cx="1847088" cy="1109472"/>
          </a:xfrm>
          <a:prstGeom prst="rect">
            <a:avLst/>
          </a:prstGeom>
        </p:spPr>
      </p:pic>
      <p:pic>
        <p:nvPicPr>
          <p:cNvPr id="103" name="图片 10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29" y="381364"/>
            <a:ext cx="7345680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34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308106" y="6330950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6EC0E-4F5E-44D8-9DF6-A31813D96CBE}" type="slidenum">
              <a:rPr lang="zh-CN" altLang="en-US" smtClean="0"/>
              <a:pPr/>
              <a:t>31</a:t>
            </a:fld>
            <a:endParaRPr lang="zh-CN" altLang="en-US"/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2" y="100856"/>
            <a:ext cx="1847088" cy="1109472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74" y="381016"/>
            <a:ext cx="7211568" cy="749808"/>
          </a:xfrm>
          <a:prstGeom prst="rect">
            <a:avLst/>
          </a:prstGeom>
        </p:spPr>
      </p:pic>
      <p:grpSp>
        <p:nvGrpSpPr>
          <p:cNvPr id="17" name="组 16"/>
          <p:cNvGrpSpPr/>
          <p:nvPr/>
        </p:nvGrpSpPr>
        <p:grpSpPr>
          <a:xfrm>
            <a:off x="577990" y="1401345"/>
            <a:ext cx="11036020" cy="4989277"/>
            <a:chOff x="577990" y="1401345"/>
            <a:chExt cx="11036020" cy="4989277"/>
          </a:xfrm>
        </p:grpSpPr>
        <p:grpSp>
          <p:nvGrpSpPr>
            <p:cNvPr id="69" name="组 68"/>
            <p:cNvGrpSpPr/>
            <p:nvPr/>
          </p:nvGrpSpPr>
          <p:grpSpPr>
            <a:xfrm>
              <a:off x="577990" y="1401345"/>
              <a:ext cx="11036020" cy="4989277"/>
              <a:chOff x="600516" y="1489991"/>
              <a:chExt cx="11036020" cy="4989277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E71F8FAE-779C-4841-875A-07A778D6CE7C}"/>
                  </a:ext>
                </a:extLst>
              </p:cNvPr>
              <p:cNvSpPr/>
              <p:nvPr/>
            </p:nvSpPr>
            <p:spPr>
              <a:xfrm>
                <a:off x="4394638" y="2751969"/>
                <a:ext cx="3403229" cy="3403229"/>
              </a:xfrm>
              <a:prstGeom prst="ellipse">
                <a:avLst/>
              </a:prstGeom>
              <a:gradFill>
                <a:gsLst>
                  <a:gs pos="0">
                    <a:srgbClr val="FF003C">
                      <a:alpha val="20000"/>
                    </a:srgbClr>
                  </a:gs>
                  <a:gs pos="52200">
                    <a:srgbClr val="FF003C">
                      <a:alpha val="20000"/>
                    </a:srgbClr>
                  </a:gs>
                  <a:gs pos="99000">
                    <a:schemeClr val="accent2">
                      <a:alpha val="20000"/>
                    </a:schemeClr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E71F8FAE-779C-4841-875A-07A778D6CE7C}"/>
                  </a:ext>
                </a:extLst>
              </p:cNvPr>
              <p:cNvSpPr/>
              <p:nvPr/>
            </p:nvSpPr>
            <p:spPr>
              <a:xfrm>
                <a:off x="4770473" y="3464352"/>
                <a:ext cx="2690846" cy="2690846"/>
              </a:xfrm>
              <a:prstGeom prst="ellipse">
                <a:avLst/>
              </a:prstGeom>
              <a:gradFill>
                <a:gsLst>
                  <a:gs pos="0">
                    <a:srgbClr val="FF003C">
                      <a:alpha val="20000"/>
                    </a:srgbClr>
                  </a:gs>
                  <a:gs pos="52200">
                    <a:srgbClr val="FF003C">
                      <a:alpha val="20000"/>
                    </a:srgbClr>
                  </a:gs>
                  <a:gs pos="99000">
                    <a:schemeClr val="accent2">
                      <a:alpha val="20000"/>
                    </a:schemeClr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E71F8FAE-779C-4841-875A-07A778D6CE7C}"/>
                  </a:ext>
                </a:extLst>
              </p:cNvPr>
              <p:cNvSpPr/>
              <p:nvPr/>
            </p:nvSpPr>
            <p:spPr>
              <a:xfrm>
                <a:off x="5044896" y="3987799"/>
                <a:ext cx="2167399" cy="2167399"/>
              </a:xfrm>
              <a:prstGeom prst="ellipse">
                <a:avLst/>
              </a:prstGeom>
              <a:gradFill>
                <a:gsLst>
                  <a:gs pos="0">
                    <a:srgbClr val="FF003C">
                      <a:alpha val="20000"/>
                    </a:srgbClr>
                  </a:gs>
                  <a:gs pos="52200">
                    <a:srgbClr val="FF003C">
                      <a:alpha val="20000"/>
                    </a:srgbClr>
                  </a:gs>
                  <a:gs pos="99000">
                    <a:schemeClr val="accent2">
                      <a:alpha val="20000"/>
                    </a:schemeClr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E71F8FAE-779C-4841-875A-07A778D6CE7C}"/>
                  </a:ext>
                </a:extLst>
              </p:cNvPr>
              <p:cNvSpPr/>
              <p:nvPr/>
            </p:nvSpPr>
            <p:spPr>
              <a:xfrm>
                <a:off x="5338504" y="4614298"/>
                <a:ext cx="1540900" cy="1540900"/>
              </a:xfrm>
              <a:prstGeom prst="ellipse">
                <a:avLst/>
              </a:prstGeom>
              <a:gradFill>
                <a:gsLst>
                  <a:gs pos="0">
                    <a:srgbClr val="FF003C">
                      <a:alpha val="20000"/>
                    </a:srgbClr>
                  </a:gs>
                  <a:gs pos="52200">
                    <a:srgbClr val="FF003C">
                      <a:alpha val="20000"/>
                    </a:srgbClr>
                  </a:gs>
                  <a:gs pos="99000">
                    <a:schemeClr val="accent2">
                      <a:alpha val="20000"/>
                    </a:schemeClr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5715785" y="5355889"/>
                <a:ext cx="800219" cy="2908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定制人群</a:t>
                </a: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5574596" y="4231654"/>
                <a:ext cx="1107996" cy="2908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zh-CN" alt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行业兴趣人群</a:t>
                </a: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708845" y="3622173"/>
                <a:ext cx="800219" cy="2908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互动人群</a:t>
                </a: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5715785" y="2989977"/>
                <a:ext cx="800219" cy="2908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潜在人群</a:t>
                </a: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600516" y="5498332"/>
                <a:ext cx="3345568" cy="841373"/>
              </a:xfrm>
              <a:prstGeom prst="roundRect">
                <a:avLst>
                  <a:gd name="adj" fmla="val 0"/>
                </a:avLst>
              </a:prstGeom>
              <a:noFill/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kumimoji="1"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历史品牌广告高互动人群、去重人群（已转化人群）、</a:t>
                </a:r>
                <a:r>
                  <a:rPr kumimoji="1"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look alike </a:t>
                </a:r>
                <a:r>
                  <a:rPr kumimoji="1"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相似人群扩展</a:t>
                </a:r>
              </a:p>
            </p:txBody>
          </p:sp>
          <p:grpSp>
            <p:nvGrpSpPr>
              <p:cNvPr id="23" name="组 22"/>
              <p:cNvGrpSpPr/>
              <p:nvPr/>
            </p:nvGrpSpPr>
            <p:grpSpPr>
              <a:xfrm>
                <a:off x="600517" y="5179550"/>
                <a:ext cx="3345570" cy="395627"/>
                <a:chOff x="1734430" y="2485904"/>
                <a:chExt cx="2208038" cy="395627"/>
              </a:xfrm>
            </p:grpSpPr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 rotWithShape="1">
                <a:blip r:embed="rId4" cstate="screen"/>
                <a:srcRect t="9899" b="24259"/>
                <a:stretch/>
              </p:blipFill>
              <p:spPr>
                <a:xfrm>
                  <a:off x="1734430" y="2485904"/>
                  <a:ext cx="2208038" cy="395627"/>
                </a:xfrm>
                <a:prstGeom prst="roundRect">
                  <a:avLst>
                    <a:gd name="adj" fmla="val 13277"/>
                  </a:avLst>
                </a:prstGeom>
                <a:ln w="12700">
                  <a:solidFill>
                    <a:srgbClr val="EB3345"/>
                  </a:solidFill>
                </a:ln>
              </p:spPr>
            </p:pic>
            <p:sp>
              <p:nvSpPr>
                <p:cNvPr id="25" name="矩形 24"/>
                <p:cNvSpPr/>
                <p:nvPr/>
              </p:nvSpPr>
              <p:spPr>
                <a:xfrm>
                  <a:off x="1734430" y="2542528"/>
                  <a:ext cx="220803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kumimoji="1" lang="zh-CN" altLang="en-US" sz="1400" b="1" dirty="0">
                      <a:solidFill>
                        <a:prstClr val="white"/>
                      </a:solidFill>
                      <a:latin typeface="Lantinghei SC Extralight" charset="-122"/>
                      <a:ea typeface="Lantinghei SC Extralight" charset="-122"/>
                      <a:cs typeface="Lantinghei SC Extralight" charset="-122"/>
                    </a:rPr>
                    <a:t>品牌第一方自定义人群</a:t>
                  </a:r>
                </a:p>
              </p:txBody>
            </p:sp>
          </p:grpSp>
          <p:sp>
            <p:nvSpPr>
              <p:cNvPr id="27" name="Freeform 113"/>
              <p:cNvSpPr>
                <a:spLocks noChangeAspect="1" noEditPoints="1"/>
              </p:cNvSpPr>
              <p:nvPr/>
            </p:nvSpPr>
            <p:spPr bwMode="auto">
              <a:xfrm>
                <a:off x="1413955" y="4532455"/>
                <a:ext cx="510503" cy="589042"/>
              </a:xfrm>
              <a:custGeom>
                <a:avLst/>
                <a:gdLst>
                  <a:gd name="T0" fmla="*/ 2147483647 w 140"/>
                  <a:gd name="T1" fmla="*/ 2147483647 h 161"/>
                  <a:gd name="T2" fmla="*/ 2147483647 w 140"/>
                  <a:gd name="T3" fmla="*/ 2147483647 h 161"/>
                  <a:gd name="T4" fmla="*/ 2147483647 w 140"/>
                  <a:gd name="T5" fmla="*/ 2147483647 h 161"/>
                  <a:gd name="T6" fmla="*/ 2147483647 w 140"/>
                  <a:gd name="T7" fmla="*/ 2147483647 h 161"/>
                  <a:gd name="T8" fmla="*/ 2147483647 w 140"/>
                  <a:gd name="T9" fmla="*/ 2147483647 h 161"/>
                  <a:gd name="T10" fmla="*/ 2147483647 w 140"/>
                  <a:gd name="T11" fmla="*/ 2147483647 h 161"/>
                  <a:gd name="T12" fmla="*/ 2147483647 w 140"/>
                  <a:gd name="T13" fmla="*/ 2147483647 h 161"/>
                  <a:gd name="T14" fmla="*/ 2147483647 w 140"/>
                  <a:gd name="T15" fmla="*/ 2147483647 h 161"/>
                  <a:gd name="T16" fmla="*/ 2147483647 w 140"/>
                  <a:gd name="T17" fmla="*/ 2147483647 h 161"/>
                  <a:gd name="T18" fmla="*/ 2147483647 w 140"/>
                  <a:gd name="T19" fmla="*/ 2147483647 h 161"/>
                  <a:gd name="T20" fmla="*/ 2147483647 w 140"/>
                  <a:gd name="T21" fmla="*/ 2147483647 h 161"/>
                  <a:gd name="T22" fmla="*/ 2147483647 w 140"/>
                  <a:gd name="T23" fmla="*/ 2147483647 h 161"/>
                  <a:gd name="T24" fmla="*/ 2147483647 w 140"/>
                  <a:gd name="T25" fmla="*/ 2147483647 h 161"/>
                  <a:gd name="T26" fmla="*/ 2147483647 w 140"/>
                  <a:gd name="T27" fmla="*/ 2147483647 h 161"/>
                  <a:gd name="T28" fmla="*/ 2147483647 w 140"/>
                  <a:gd name="T29" fmla="*/ 2147483647 h 161"/>
                  <a:gd name="T30" fmla="*/ 2147483647 w 140"/>
                  <a:gd name="T31" fmla="*/ 2147483647 h 161"/>
                  <a:gd name="T32" fmla="*/ 0 w 140"/>
                  <a:gd name="T33" fmla="*/ 2147483647 h 161"/>
                  <a:gd name="T34" fmla="*/ 0 w 140"/>
                  <a:gd name="T35" fmla="*/ 2147483647 h 161"/>
                  <a:gd name="T36" fmla="*/ 0 w 140"/>
                  <a:gd name="T37" fmla="*/ 2147483647 h 161"/>
                  <a:gd name="T38" fmla="*/ 2147483647 w 140"/>
                  <a:gd name="T39" fmla="*/ 2147483647 h 161"/>
                  <a:gd name="T40" fmla="*/ 2147483647 w 140"/>
                  <a:gd name="T41" fmla="*/ 2147483647 h 161"/>
                  <a:gd name="T42" fmla="*/ 2147483647 w 140"/>
                  <a:gd name="T43" fmla="*/ 2147483647 h 161"/>
                  <a:gd name="T44" fmla="*/ 2147483647 w 140"/>
                  <a:gd name="T45" fmla="*/ 2147483647 h 161"/>
                  <a:gd name="T46" fmla="*/ 2147483647 w 140"/>
                  <a:gd name="T47" fmla="*/ 2147483647 h 161"/>
                  <a:gd name="T48" fmla="*/ 2147483647 w 140"/>
                  <a:gd name="T49" fmla="*/ 2147483647 h 161"/>
                  <a:gd name="T50" fmla="*/ 2147483647 w 140"/>
                  <a:gd name="T51" fmla="*/ 2147483647 h 161"/>
                  <a:gd name="T52" fmla="*/ 2147483647 w 140"/>
                  <a:gd name="T53" fmla="*/ 2147483647 h 161"/>
                  <a:gd name="T54" fmla="*/ 2147483647 w 140"/>
                  <a:gd name="T55" fmla="*/ 2147483647 h 161"/>
                  <a:gd name="T56" fmla="*/ 2147483647 w 140"/>
                  <a:gd name="T57" fmla="*/ 2147483647 h 161"/>
                  <a:gd name="T58" fmla="*/ 2147483647 w 140"/>
                  <a:gd name="T59" fmla="*/ 2147483647 h 161"/>
                  <a:gd name="T60" fmla="*/ 2147483647 w 140"/>
                  <a:gd name="T61" fmla="*/ 2147483647 h 161"/>
                  <a:gd name="T62" fmla="*/ 2147483647 w 140"/>
                  <a:gd name="T63" fmla="*/ 2147483647 h 161"/>
                  <a:gd name="T64" fmla="*/ 2147483647 w 140"/>
                  <a:gd name="T65" fmla="*/ 2147483647 h 161"/>
                  <a:gd name="T66" fmla="*/ 2147483647 w 140"/>
                  <a:gd name="T67" fmla="*/ 2147483647 h 161"/>
                  <a:gd name="T68" fmla="*/ 2147483647 w 140"/>
                  <a:gd name="T69" fmla="*/ 2147483647 h 161"/>
                  <a:gd name="T70" fmla="*/ 2147483647 w 140"/>
                  <a:gd name="T71" fmla="*/ 2147483647 h 161"/>
                  <a:gd name="T72" fmla="*/ 2147483647 w 140"/>
                  <a:gd name="T73" fmla="*/ 2147483647 h 161"/>
                  <a:gd name="T74" fmla="*/ 2147483647 w 140"/>
                  <a:gd name="T75" fmla="*/ 0 h 161"/>
                  <a:gd name="T76" fmla="*/ 2147483647 w 140"/>
                  <a:gd name="T77" fmla="*/ 2147483647 h 161"/>
                  <a:gd name="T78" fmla="*/ 2147483647 w 140"/>
                  <a:gd name="T79" fmla="*/ 2147483647 h 161"/>
                  <a:gd name="T80" fmla="*/ 2147483647 w 140"/>
                  <a:gd name="T81" fmla="*/ 2147483647 h 161"/>
                  <a:gd name="T82" fmla="*/ 2147483647 w 140"/>
                  <a:gd name="T83" fmla="*/ 2147483647 h 1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0"/>
                  <a:gd name="T127" fmla="*/ 0 h 161"/>
                  <a:gd name="T128" fmla="*/ 140 w 140"/>
                  <a:gd name="T129" fmla="*/ 161 h 1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0" h="161">
                    <a:moveTo>
                      <a:pt x="140" y="127"/>
                    </a:moveTo>
                    <a:cubicBezTo>
                      <a:pt x="140" y="106"/>
                      <a:pt x="129" y="96"/>
                      <a:pt x="114" y="89"/>
                    </a:cubicBezTo>
                    <a:cubicBezTo>
                      <a:pt x="104" y="85"/>
                      <a:pt x="98" y="82"/>
                      <a:pt x="93" y="81"/>
                    </a:cubicBezTo>
                    <a:cubicBezTo>
                      <a:pt x="74" y="108"/>
                      <a:pt x="74" y="108"/>
                      <a:pt x="74" y="108"/>
                    </a:cubicBezTo>
                    <a:cubicBezTo>
                      <a:pt x="73" y="108"/>
                      <a:pt x="73" y="108"/>
                      <a:pt x="73" y="108"/>
                    </a:cubicBezTo>
                    <a:cubicBezTo>
                      <a:pt x="77" y="102"/>
                      <a:pt x="77" y="102"/>
                      <a:pt x="77" y="102"/>
                    </a:cubicBezTo>
                    <a:cubicBezTo>
                      <a:pt x="76" y="101"/>
                      <a:pt x="76" y="101"/>
                      <a:pt x="76" y="101"/>
                    </a:cubicBezTo>
                    <a:cubicBezTo>
                      <a:pt x="77" y="99"/>
                      <a:pt x="77" y="99"/>
                      <a:pt x="77" y="99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64" y="101"/>
                      <a:pt x="64" y="101"/>
                      <a:pt x="64" y="101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67" y="108"/>
                      <a:pt x="67" y="108"/>
                      <a:pt x="67" y="108"/>
                    </a:cubicBezTo>
                    <a:cubicBezTo>
                      <a:pt x="65" y="108"/>
                      <a:pt x="65" y="108"/>
                      <a:pt x="65" y="108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2" y="82"/>
                      <a:pt x="36" y="85"/>
                      <a:pt x="25" y="89"/>
                    </a:cubicBezTo>
                    <a:cubicBezTo>
                      <a:pt x="11" y="96"/>
                      <a:pt x="0" y="106"/>
                      <a:pt x="0" y="127"/>
                    </a:cubicBezTo>
                    <a:cubicBezTo>
                      <a:pt x="0" y="128"/>
                      <a:pt x="0" y="129"/>
                      <a:pt x="0" y="129"/>
                    </a:cubicBezTo>
                    <a:cubicBezTo>
                      <a:pt x="0" y="130"/>
                      <a:pt x="0" y="130"/>
                      <a:pt x="0" y="131"/>
                    </a:cubicBezTo>
                    <a:cubicBezTo>
                      <a:pt x="0" y="161"/>
                      <a:pt x="31" y="159"/>
                      <a:pt x="70" y="159"/>
                    </a:cubicBezTo>
                    <a:cubicBezTo>
                      <a:pt x="109" y="159"/>
                      <a:pt x="140" y="161"/>
                      <a:pt x="140" y="131"/>
                    </a:cubicBezTo>
                    <a:cubicBezTo>
                      <a:pt x="140" y="130"/>
                      <a:pt x="140" y="130"/>
                      <a:pt x="140" y="129"/>
                    </a:cubicBezTo>
                    <a:cubicBezTo>
                      <a:pt x="140" y="129"/>
                      <a:pt x="140" y="128"/>
                      <a:pt x="140" y="127"/>
                    </a:cubicBezTo>
                    <a:close/>
                    <a:moveTo>
                      <a:pt x="67" y="115"/>
                    </a:moveTo>
                    <a:cubicBezTo>
                      <a:pt x="73" y="115"/>
                      <a:pt x="73" y="115"/>
                      <a:pt x="73" y="115"/>
                    </a:cubicBezTo>
                    <a:cubicBezTo>
                      <a:pt x="79" y="153"/>
                      <a:pt x="79" y="153"/>
                      <a:pt x="79" y="153"/>
                    </a:cubicBezTo>
                    <a:cubicBezTo>
                      <a:pt x="61" y="153"/>
                      <a:pt x="61" y="153"/>
                      <a:pt x="61" y="153"/>
                    </a:cubicBezTo>
                    <a:lnTo>
                      <a:pt x="67" y="115"/>
                    </a:lnTo>
                    <a:close/>
                    <a:moveTo>
                      <a:pt x="111" y="143"/>
                    </a:moveTo>
                    <a:cubicBezTo>
                      <a:pt x="89" y="143"/>
                      <a:pt x="89" y="143"/>
                      <a:pt x="89" y="143"/>
                    </a:cubicBezTo>
                    <a:cubicBezTo>
                      <a:pt x="89" y="131"/>
                      <a:pt x="89" y="131"/>
                      <a:pt x="89" y="131"/>
                    </a:cubicBezTo>
                    <a:cubicBezTo>
                      <a:pt x="111" y="131"/>
                      <a:pt x="111" y="131"/>
                      <a:pt x="111" y="131"/>
                    </a:cubicBezTo>
                    <a:lnTo>
                      <a:pt x="111" y="143"/>
                    </a:lnTo>
                    <a:close/>
                    <a:moveTo>
                      <a:pt x="70" y="86"/>
                    </a:moveTo>
                    <a:cubicBezTo>
                      <a:pt x="87" y="86"/>
                      <a:pt x="102" y="58"/>
                      <a:pt x="102" y="39"/>
                    </a:cubicBezTo>
                    <a:cubicBezTo>
                      <a:pt x="102" y="38"/>
                      <a:pt x="102" y="38"/>
                      <a:pt x="102" y="37"/>
                    </a:cubicBezTo>
                    <a:cubicBezTo>
                      <a:pt x="102" y="37"/>
                      <a:pt x="102" y="36"/>
                      <a:pt x="102" y="35"/>
                    </a:cubicBezTo>
                    <a:cubicBezTo>
                      <a:pt x="102" y="16"/>
                      <a:pt x="87" y="0"/>
                      <a:pt x="70" y="0"/>
                    </a:cubicBezTo>
                    <a:cubicBezTo>
                      <a:pt x="52" y="0"/>
                      <a:pt x="38" y="16"/>
                      <a:pt x="38" y="35"/>
                    </a:cubicBezTo>
                    <a:cubicBezTo>
                      <a:pt x="38" y="36"/>
                      <a:pt x="38" y="37"/>
                      <a:pt x="38" y="37"/>
                    </a:cubicBezTo>
                    <a:cubicBezTo>
                      <a:pt x="38" y="38"/>
                      <a:pt x="38" y="38"/>
                      <a:pt x="38" y="39"/>
                    </a:cubicBezTo>
                    <a:cubicBezTo>
                      <a:pt x="38" y="58"/>
                      <a:pt x="52" y="86"/>
                      <a:pt x="70" y="8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标题 4">
                <a:extLst>
                  <a:ext uri="{FF2B5EF4-FFF2-40B4-BE49-F238E27FC236}">
                    <a16:creationId xmlns:a16="http://schemas.microsoft.com/office/drawing/2014/main" id="{06114795-E114-4112-969A-833C130536A8}"/>
                  </a:ext>
                </a:extLst>
              </p:cNvPr>
              <p:cNvSpPr txBox="1"/>
              <p:nvPr/>
            </p:nvSpPr>
            <p:spPr>
              <a:xfrm>
                <a:off x="1258885" y="6200142"/>
                <a:ext cx="2069613" cy="2791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68562" tIns="34281" rIns="68562" bIns="34281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R="0" indent="0" fontAlgn="auto" latinLnBrk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1" lang="zh-CN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精准兴趣，强转化机会</a:t>
                </a:r>
                <a:endParaRPr kumimoji="1" lang="en-US" altLang="zh-CN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8290965" y="4817094"/>
                <a:ext cx="3345568" cy="1037364"/>
              </a:xfrm>
              <a:prstGeom prst="roundRect">
                <a:avLst>
                  <a:gd name="adj" fmla="val 0"/>
                </a:avLst>
              </a:prstGeom>
              <a:noFill/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kumimoji="1"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汽车、</a:t>
                </a:r>
                <a:r>
                  <a:rPr kumimoji="1"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3C</a:t>
                </a:r>
                <a:r>
                  <a:rPr kumimoji="1"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、母婴、快消、家居、游戏、电商、美妆等行业偏好及品牌偏好人群，垂直品牌粉丝人群，主题专区包</a:t>
                </a:r>
              </a:p>
            </p:txBody>
          </p:sp>
          <p:grpSp>
            <p:nvGrpSpPr>
              <p:cNvPr id="30" name="组 29"/>
              <p:cNvGrpSpPr/>
              <p:nvPr/>
            </p:nvGrpSpPr>
            <p:grpSpPr>
              <a:xfrm>
                <a:off x="8290966" y="4536412"/>
                <a:ext cx="3345570" cy="395627"/>
                <a:chOff x="1734430" y="2485904"/>
                <a:chExt cx="2208038" cy="395627"/>
              </a:xfrm>
            </p:grpSpPr>
            <p:pic>
              <p:nvPicPr>
                <p:cNvPr id="31" name="图片 30"/>
                <p:cNvPicPr>
                  <a:picLocks noChangeAspect="1"/>
                </p:cNvPicPr>
                <p:nvPr/>
              </p:nvPicPr>
              <p:blipFill rotWithShape="1">
                <a:blip r:embed="rId4" cstate="screen"/>
                <a:srcRect t="9899" b="24259"/>
                <a:stretch/>
              </p:blipFill>
              <p:spPr>
                <a:xfrm>
                  <a:off x="1734430" y="2485904"/>
                  <a:ext cx="2208038" cy="395627"/>
                </a:xfrm>
                <a:prstGeom prst="roundRect">
                  <a:avLst>
                    <a:gd name="adj" fmla="val 13277"/>
                  </a:avLst>
                </a:prstGeom>
                <a:ln>
                  <a:solidFill>
                    <a:srgbClr val="EB3345"/>
                  </a:solidFill>
                </a:ln>
              </p:spPr>
            </p:pic>
            <p:sp>
              <p:nvSpPr>
                <p:cNvPr id="32" name="矩形 31"/>
                <p:cNvSpPr/>
                <p:nvPr/>
              </p:nvSpPr>
              <p:spPr>
                <a:xfrm>
                  <a:off x="1734430" y="2542528"/>
                  <a:ext cx="220803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kumimoji="1" lang="zh-CN" altLang="en-US" sz="1400" b="1" dirty="0">
                      <a:solidFill>
                        <a:prstClr val="white"/>
                      </a:solidFill>
                      <a:latin typeface="Lantinghei SC Extralight" charset="-122"/>
                      <a:ea typeface="Lantinghei SC Extralight" charset="-122"/>
                      <a:cs typeface="Lantinghei SC Extralight" charset="-122"/>
                    </a:rPr>
                    <a:t>行业及品牌偏好</a:t>
                  </a:r>
                </a:p>
              </p:txBody>
            </p:sp>
          </p:grpSp>
          <p:sp>
            <p:nvSpPr>
              <p:cNvPr id="34" name="Freeform 150"/>
              <p:cNvSpPr>
                <a:spLocks noEditPoints="1"/>
              </p:cNvSpPr>
              <p:nvPr/>
            </p:nvSpPr>
            <p:spPr bwMode="auto">
              <a:xfrm>
                <a:off x="8889936" y="4014807"/>
                <a:ext cx="481374" cy="464527"/>
              </a:xfrm>
              <a:custGeom>
                <a:avLst/>
                <a:gdLst>
                  <a:gd name="T0" fmla="*/ 0 w 200"/>
                  <a:gd name="T1" fmla="*/ 37 h 193"/>
                  <a:gd name="T2" fmla="*/ 89 w 200"/>
                  <a:gd name="T3" fmla="*/ 66 h 193"/>
                  <a:gd name="T4" fmla="*/ 89 w 200"/>
                  <a:gd name="T5" fmla="*/ 192 h 193"/>
                  <a:gd name="T6" fmla="*/ 1 w 200"/>
                  <a:gd name="T7" fmla="*/ 162 h 193"/>
                  <a:gd name="T8" fmla="*/ 111 w 200"/>
                  <a:gd name="T9" fmla="*/ 193 h 193"/>
                  <a:gd name="T10" fmla="*/ 200 w 200"/>
                  <a:gd name="T11" fmla="*/ 162 h 193"/>
                  <a:gd name="T12" fmla="*/ 200 w 200"/>
                  <a:gd name="T13" fmla="*/ 38 h 193"/>
                  <a:gd name="T14" fmla="*/ 111 w 200"/>
                  <a:gd name="T15" fmla="*/ 65 h 193"/>
                  <a:gd name="T16" fmla="*/ 100 w 200"/>
                  <a:gd name="T17" fmla="*/ 51 h 193"/>
                  <a:gd name="T18" fmla="*/ 182 w 200"/>
                  <a:gd name="T19" fmla="*/ 24 h 193"/>
                  <a:gd name="T20" fmla="*/ 100 w 200"/>
                  <a:gd name="T21" fmla="*/ 0 h 193"/>
                  <a:gd name="T22" fmla="*/ 17 w 200"/>
                  <a:gd name="T23" fmla="*/ 2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0" h="193">
                    <a:moveTo>
                      <a:pt x="0" y="37"/>
                    </a:moveTo>
                    <a:lnTo>
                      <a:pt x="89" y="66"/>
                    </a:lnTo>
                    <a:lnTo>
                      <a:pt x="89" y="192"/>
                    </a:lnTo>
                    <a:lnTo>
                      <a:pt x="1" y="162"/>
                    </a:lnTo>
                    <a:moveTo>
                      <a:pt x="111" y="193"/>
                    </a:moveTo>
                    <a:lnTo>
                      <a:pt x="200" y="162"/>
                    </a:lnTo>
                    <a:lnTo>
                      <a:pt x="200" y="38"/>
                    </a:lnTo>
                    <a:lnTo>
                      <a:pt x="111" y="65"/>
                    </a:lnTo>
                    <a:moveTo>
                      <a:pt x="100" y="51"/>
                    </a:moveTo>
                    <a:lnTo>
                      <a:pt x="182" y="24"/>
                    </a:lnTo>
                    <a:lnTo>
                      <a:pt x="100" y="0"/>
                    </a:lnTo>
                    <a:lnTo>
                      <a:pt x="17" y="24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标题 4">
                <a:extLst>
                  <a:ext uri="{FF2B5EF4-FFF2-40B4-BE49-F238E27FC236}">
                    <a16:creationId xmlns:a16="http://schemas.microsoft.com/office/drawing/2014/main" id="{06114795-E114-4112-969A-833C130536A8}"/>
                  </a:ext>
                </a:extLst>
              </p:cNvPr>
              <p:cNvSpPr txBox="1"/>
              <p:nvPr/>
            </p:nvSpPr>
            <p:spPr>
              <a:xfrm>
                <a:off x="8928942" y="5715677"/>
                <a:ext cx="2069613" cy="2791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68562" tIns="34281" rIns="68562" bIns="34281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atinLnBrk="1">
                  <a:spcBef>
                    <a:spcPts val="600"/>
                  </a:spcBef>
                  <a:defRPr/>
                </a:pPr>
                <a:r>
                  <a:rPr kumimoji="1" lang="zh-CN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有明确兴趣或意向</a:t>
                </a:r>
              </a:p>
            </p:txBody>
          </p:sp>
          <p:sp>
            <p:nvSpPr>
              <p:cNvPr id="36" name="圆角矩形 35"/>
              <p:cNvSpPr/>
              <p:nvPr/>
            </p:nvSpPr>
            <p:spPr>
              <a:xfrm>
                <a:off x="747073" y="3140096"/>
                <a:ext cx="3345568" cy="841373"/>
              </a:xfrm>
              <a:prstGeom prst="roundRect">
                <a:avLst>
                  <a:gd name="adj" fmla="val 0"/>
                </a:avLst>
              </a:prstGeom>
              <a:noFill/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kumimoji="1"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兴趣关键词、阅读行为、关注行为，相关广告行为等（火山匹配）</a:t>
                </a:r>
              </a:p>
            </p:txBody>
          </p:sp>
          <p:grpSp>
            <p:nvGrpSpPr>
              <p:cNvPr id="37" name="组 36"/>
              <p:cNvGrpSpPr/>
              <p:nvPr/>
            </p:nvGrpSpPr>
            <p:grpSpPr>
              <a:xfrm>
                <a:off x="747074" y="2821314"/>
                <a:ext cx="3345570" cy="395627"/>
                <a:chOff x="1734430" y="2485904"/>
                <a:chExt cx="2208038" cy="395627"/>
              </a:xfrm>
            </p:grpSpPr>
            <p:pic>
              <p:nvPicPr>
                <p:cNvPr id="38" name="图片 37"/>
                <p:cNvPicPr>
                  <a:picLocks noChangeAspect="1"/>
                </p:cNvPicPr>
                <p:nvPr/>
              </p:nvPicPr>
              <p:blipFill rotWithShape="1">
                <a:blip r:embed="rId4" cstate="screen"/>
                <a:srcRect t="9899" b="24259"/>
                <a:stretch/>
              </p:blipFill>
              <p:spPr>
                <a:xfrm>
                  <a:off x="1734430" y="2485904"/>
                  <a:ext cx="2208038" cy="395627"/>
                </a:xfrm>
                <a:prstGeom prst="roundRect">
                  <a:avLst>
                    <a:gd name="adj" fmla="val 13277"/>
                  </a:avLst>
                </a:prstGeom>
                <a:ln>
                  <a:solidFill>
                    <a:srgbClr val="EB3345"/>
                  </a:solidFill>
                </a:ln>
              </p:spPr>
            </p:pic>
            <p:sp>
              <p:nvSpPr>
                <p:cNvPr id="39" name="矩形 38"/>
                <p:cNvSpPr/>
                <p:nvPr/>
              </p:nvSpPr>
              <p:spPr>
                <a:xfrm>
                  <a:off x="1734430" y="2542528"/>
                  <a:ext cx="220803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kumimoji="1" lang="zh-CN" altLang="en-US" sz="1400" b="1" dirty="0">
                      <a:solidFill>
                        <a:prstClr val="white"/>
                      </a:solidFill>
                      <a:latin typeface="Lantinghei SC Extralight" charset="-122"/>
                      <a:ea typeface="Lantinghei SC Extralight" charset="-122"/>
                      <a:cs typeface="Lantinghei SC Extralight" charset="-122"/>
                    </a:rPr>
                    <a:t>用户行为</a:t>
                  </a:r>
                </a:p>
              </p:txBody>
            </p:sp>
          </p:grpSp>
          <p:sp>
            <p:nvSpPr>
              <p:cNvPr id="41" name="标题 4">
                <a:extLst>
                  <a:ext uri="{FF2B5EF4-FFF2-40B4-BE49-F238E27FC236}">
                    <a16:creationId xmlns:a16="http://schemas.microsoft.com/office/drawing/2014/main" id="{06114795-E114-4112-969A-833C130536A8}"/>
                  </a:ext>
                </a:extLst>
              </p:cNvPr>
              <p:cNvSpPr txBox="1"/>
              <p:nvPr/>
            </p:nvSpPr>
            <p:spPr>
              <a:xfrm>
                <a:off x="1385050" y="3841906"/>
                <a:ext cx="2069613" cy="2791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68562" tIns="34281" rIns="68562" bIns="34281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latinLnBrk="1">
                  <a:spcBef>
                    <a:spcPts val="600"/>
                  </a:spcBef>
                  <a:defRPr/>
                </a:pPr>
                <a:r>
                  <a:rPr kumimoji="1" lang="zh-CN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内容易感积极活跃</a:t>
                </a:r>
              </a:p>
            </p:txBody>
          </p:sp>
          <p:grpSp>
            <p:nvGrpSpPr>
              <p:cNvPr id="42" name="Group 29"/>
              <p:cNvGrpSpPr>
                <a:grpSpLocks noChangeAspect="1"/>
              </p:cNvGrpSpPr>
              <p:nvPr/>
            </p:nvGrpSpPr>
            <p:grpSpPr bwMode="auto">
              <a:xfrm>
                <a:off x="1509172" y="2198432"/>
                <a:ext cx="628029" cy="584502"/>
                <a:chOff x="4239" y="2842"/>
                <a:chExt cx="606" cy="564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43" name="Freeform 30"/>
                <p:cNvSpPr>
                  <a:spLocks/>
                </p:cNvSpPr>
                <p:nvPr/>
              </p:nvSpPr>
              <p:spPr bwMode="auto">
                <a:xfrm>
                  <a:off x="4410" y="2842"/>
                  <a:ext cx="282" cy="219"/>
                </a:xfrm>
                <a:custGeom>
                  <a:avLst/>
                  <a:gdLst>
                    <a:gd name="T0" fmla="*/ 0 w 1242"/>
                    <a:gd name="T1" fmla="*/ 483 h 963"/>
                    <a:gd name="T2" fmla="*/ 140 w 1242"/>
                    <a:gd name="T3" fmla="*/ 622 h 963"/>
                    <a:gd name="T4" fmla="*/ 265 w 1242"/>
                    <a:gd name="T5" fmla="*/ 606 h 963"/>
                    <a:gd name="T6" fmla="*/ 279 w 1242"/>
                    <a:gd name="T7" fmla="*/ 690 h 963"/>
                    <a:gd name="T8" fmla="*/ 279 w 1242"/>
                    <a:gd name="T9" fmla="*/ 963 h 963"/>
                    <a:gd name="T10" fmla="*/ 511 w 1242"/>
                    <a:gd name="T11" fmla="*/ 963 h 963"/>
                    <a:gd name="T12" fmla="*/ 553 w 1242"/>
                    <a:gd name="T13" fmla="*/ 953 h 963"/>
                    <a:gd name="T14" fmla="*/ 547 w 1242"/>
                    <a:gd name="T15" fmla="*/ 867 h 963"/>
                    <a:gd name="T16" fmla="*/ 759 w 1242"/>
                    <a:gd name="T17" fmla="*/ 675 h 963"/>
                    <a:gd name="T18" fmla="*/ 971 w 1242"/>
                    <a:gd name="T19" fmla="*/ 867 h 963"/>
                    <a:gd name="T20" fmla="*/ 965 w 1242"/>
                    <a:gd name="T21" fmla="*/ 953 h 963"/>
                    <a:gd name="T22" fmla="*/ 1006 w 1242"/>
                    <a:gd name="T23" fmla="*/ 963 h 963"/>
                    <a:gd name="T24" fmla="*/ 1239 w 1242"/>
                    <a:gd name="T25" fmla="*/ 963 h 963"/>
                    <a:gd name="T26" fmla="*/ 1239 w 1242"/>
                    <a:gd name="T27" fmla="*/ 117 h 963"/>
                    <a:gd name="T28" fmla="*/ 1214 w 1242"/>
                    <a:gd name="T29" fmla="*/ 28 h 963"/>
                    <a:gd name="T30" fmla="*/ 1118 w 1242"/>
                    <a:gd name="T31" fmla="*/ 3 h 963"/>
                    <a:gd name="T32" fmla="*/ 279 w 1242"/>
                    <a:gd name="T33" fmla="*/ 3 h 963"/>
                    <a:gd name="T34" fmla="*/ 279 w 1242"/>
                    <a:gd name="T35" fmla="*/ 276 h 963"/>
                    <a:gd name="T36" fmla="*/ 265 w 1242"/>
                    <a:gd name="T37" fmla="*/ 361 h 963"/>
                    <a:gd name="T38" fmla="*/ 140 w 1242"/>
                    <a:gd name="T39" fmla="*/ 344 h 963"/>
                    <a:gd name="T40" fmla="*/ 0 w 1242"/>
                    <a:gd name="T41" fmla="*/ 483 h 9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42" h="963">
                      <a:moveTo>
                        <a:pt x="0" y="483"/>
                      </a:moveTo>
                      <a:cubicBezTo>
                        <a:pt x="0" y="560"/>
                        <a:pt x="63" y="622"/>
                        <a:pt x="140" y="622"/>
                      </a:cubicBezTo>
                      <a:cubicBezTo>
                        <a:pt x="209" y="622"/>
                        <a:pt x="243" y="579"/>
                        <a:pt x="265" y="606"/>
                      </a:cubicBezTo>
                      <a:cubicBezTo>
                        <a:pt x="277" y="620"/>
                        <a:pt x="279" y="637"/>
                        <a:pt x="279" y="690"/>
                      </a:cubicBezTo>
                      <a:lnTo>
                        <a:pt x="279" y="963"/>
                      </a:lnTo>
                      <a:lnTo>
                        <a:pt x="511" y="963"/>
                      </a:lnTo>
                      <a:cubicBezTo>
                        <a:pt x="545" y="963"/>
                        <a:pt x="550" y="960"/>
                        <a:pt x="553" y="953"/>
                      </a:cubicBezTo>
                      <a:cubicBezTo>
                        <a:pt x="559" y="940"/>
                        <a:pt x="547" y="918"/>
                        <a:pt x="547" y="867"/>
                      </a:cubicBezTo>
                      <a:cubicBezTo>
                        <a:pt x="547" y="760"/>
                        <a:pt x="660" y="675"/>
                        <a:pt x="759" y="675"/>
                      </a:cubicBezTo>
                      <a:cubicBezTo>
                        <a:pt x="858" y="675"/>
                        <a:pt x="971" y="756"/>
                        <a:pt x="971" y="867"/>
                      </a:cubicBezTo>
                      <a:cubicBezTo>
                        <a:pt x="971" y="918"/>
                        <a:pt x="959" y="940"/>
                        <a:pt x="965" y="953"/>
                      </a:cubicBezTo>
                      <a:cubicBezTo>
                        <a:pt x="967" y="960"/>
                        <a:pt x="972" y="963"/>
                        <a:pt x="1006" y="963"/>
                      </a:cubicBezTo>
                      <a:lnTo>
                        <a:pt x="1239" y="963"/>
                      </a:lnTo>
                      <a:lnTo>
                        <a:pt x="1239" y="117"/>
                      </a:lnTo>
                      <a:cubicBezTo>
                        <a:pt x="1239" y="117"/>
                        <a:pt x="1242" y="57"/>
                        <a:pt x="1214" y="28"/>
                      </a:cubicBezTo>
                      <a:cubicBezTo>
                        <a:pt x="1185" y="0"/>
                        <a:pt x="1118" y="3"/>
                        <a:pt x="1118" y="3"/>
                      </a:cubicBezTo>
                      <a:lnTo>
                        <a:pt x="279" y="3"/>
                      </a:lnTo>
                      <a:lnTo>
                        <a:pt x="279" y="276"/>
                      </a:lnTo>
                      <a:cubicBezTo>
                        <a:pt x="279" y="329"/>
                        <a:pt x="277" y="347"/>
                        <a:pt x="265" y="361"/>
                      </a:cubicBezTo>
                      <a:cubicBezTo>
                        <a:pt x="243" y="388"/>
                        <a:pt x="209" y="344"/>
                        <a:pt x="140" y="344"/>
                      </a:cubicBezTo>
                      <a:cubicBezTo>
                        <a:pt x="63" y="344"/>
                        <a:pt x="0" y="406"/>
                        <a:pt x="0" y="48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 31"/>
                <p:cNvSpPr>
                  <a:spLocks/>
                </p:cNvSpPr>
                <p:nvPr/>
              </p:nvSpPr>
              <p:spPr bwMode="auto">
                <a:xfrm>
                  <a:off x="4239" y="2842"/>
                  <a:ext cx="219" cy="282"/>
                </a:xfrm>
                <a:custGeom>
                  <a:avLst/>
                  <a:gdLst>
                    <a:gd name="T0" fmla="*/ 5 w 965"/>
                    <a:gd name="T1" fmla="*/ 965 h 1244"/>
                    <a:gd name="T2" fmla="*/ 279 w 965"/>
                    <a:gd name="T3" fmla="*/ 965 h 1244"/>
                    <a:gd name="T4" fmla="*/ 363 w 965"/>
                    <a:gd name="T5" fmla="*/ 979 h 1244"/>
                    <a:gd name="T6" fmla="*/ 346 w 965"/>
                    <a:gd name="T7" fmla="*/ 1104 h 1244"/>
                    <a:gd name="T8" fmla="*/ 485 w 965"/>
                    <a:gd name="T9" fmla="*/ 1244 h 1244"/>
                    <a:gd name="T10" fmla="*/ 625 w 965"/>
                    <a:gd name="T11" fmla="*/ 1104 h 1244"/>
                    <a:gd name="T12" fmla="*/ 608 w 965"/>
                    <a:gd name="T13" fmla="*/ 979 h 1244"/>
                    <a:gd name="T14" fmla="*/ 692 w 965"/>
                    <a:gd name="T15" fmla="*/ 965 h 1244"/>
                    <a:gd name="T16" fmla="*/ 965 w 965"/>
                    <a:gd name="T17" fmla="*/ 965 h 1244"/>
                    <a:gd name="T18" fmla="*/ 965 w 965"/>
                    <a:gd name="T19" fmla="*/ 733 h 1244"/>
                    <a:gd name="T20" fmla="*/ 955 w 965"/>
                    <a:gd name="T21" fmla="*/ 691 h 1244"/>
                    <a:gd name="T22" fmla="*/ 869 w 965"/>
                    <a:gd name="T23" fmla="*/ 697 h 1244"/>
                    <a:gd name="T24" fmla="*/ 677 w 965"/>
                    <a:gd name="T25" fmla="*/ 485 h 1244"/>
                    <a:gd name="T26" fmla="*/ 869 w 965"/>
                    <a:gd name="T27" fmla="*/ 273 h 1244"/>
                    <a:gd name="T28" fmla="*/ 955 w 965"/>
                    <a:gd name="T29" fmla="*/ 280 h 1244"/>
                    <a:gd name="T30" fmla="*/ 965 w 965"/>
                    <a:gd name="T31" fmla="*/ 238 h 1244"/>
                    <a:gd name="T32" fmla="*/ 965 w 965"/>
                    <a:gd name="T33" fmla="*/ 5 h 1244"/>
                    <a:gd name="T34" fmla="*/ 141 w 965"/>
                    <a:gd name="T35" fmla="*/ 5 h 1244"/>
                    <a:gd name="T36" fmla="*/ 31 w 965"/>
                    <a:gd name="T37" fmla="*/ 30 h 1244"/>
                    <a:gd name="T38" fmla="*/ 5 w 965"/>
                    <a:gd name="T39" fmla="*/ 129 h 1244"/>
                    <a:gd name="T40" fmla="*/ 5 w 965"/>
                    <a:gd name="T41" fmla="*/ 965 h 1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65" h="1244">
                      <a:moveTo>
                        <a:pt x="5" y="965"/>
                      </a:moveTo>
                      <a:lnTo>
                        <a:pt x="279" y="965"/>
                      </a:lnTo>
                      <a:cubicBezTo>
                        <a:pt x="331" y="965"/>
                        <a:pt x="349" y="967"/>
                        <a:pt x="363" y="979"/>
                      </a:cubicBezTo>
                      <a:cubicBezTo>
                        <a:pt x="390" y="1001"/>
                        <a:pt x="346" y="1035"/>
                        <a:pt x="346" y="1104"/>
                      </a:cubicBezTo>
                      <a:cubicBezTo>
                        <a:pt x="346" y="1181"/>
                        <a:pt x="409" y="1244"/>
                        <a:pt x="485" y="1244"/>
                      </a:cubicBezTo>
                      <a:cubicBezTo>
                        <a:pt x="562" y="1244"/>
                        <a:pt x="625" y="1181"/>
                        <a:pt x="625" y="1104"/>
                      </a:cubicBezTo>
                      <a:cubicBezTo>
                        <a:pt x="625" y="1035"/>
                        <a:pt x="581" y="1002"/>
                        <a:pt x="608" y="979"/>
                      </a:cubicBezTo>
                      <a:cubicBezTo>
                        <a:pt x="622" y="967"/>
                        <a:pt x="639" y="965"/>
                        <a:pt x="692" y="965"/>
                      </a:cubicBezTo>
                      <a:lnTo>
                        <a:pt x="965" y="965"/>
                      </a:lnTo>
                      <a:lnTo>
                        <a:pt x="965" y="733"/>
                      </a:lnTo>
                      <a:cubicBezTo>
                        <a:pt x="965" y="699"/>
                        <a:pt x="962" y="694"/>
                        <a:pt x="955" y="691"/>
                      </a:cubicBezTo>
                      <a:cubicBezTo>
                        <a:pt x="942" y="685"/>
                        <a:pt x="920" y="697"/>
                        <a:pt x="869" y="697"/>
                      </a:cubicBezTo>
                      <a:cubicBezTo>
                        <a:pt x="762" y="697"/>
                        <a:pt x="677" y="584"/>
                        <a:pt x="677" y="485"/>
                      </a:cubicBezTo>
                      <a:cubicBezTo>
                        <a:pt x="677" y="386"/>
                        <a:pt x="758" y="273"/>
                        <a:pt x="869" y="273"/>
                      </a:cubicBezTo>
                      <a:cubicBezTo>
                        <a:pt x="920" y="273"/>
                        <a:pt x="942" y="285"/>
                        <a:pt x="955" y="280"/>
                      </a:cubicBezTo>
                      <a:cubicBezTo>
                        <a:pt x="962" y="277"/>
                        <a:pt x="965" y="272"/>
                        <a:pt x="965" y="238"/>
                      </a:cubicBezTo>
                      <a:lnTo>
                        <a:pt x="965" y="5"/>
                      </a:lnTo>
                      <a:lnTo>
                        <a:pt x="141" y="5"/>
                      </a:lnTo>
                      <a:cubicBezTo>
                        <a:pt x="141" y="5"/>
                        <a:pt x="61" y="0"/>
                        <a:pt x="31" y="30"/>
                      </a:cubicBezTo>
                      <a:cubicBezTo>
                        <a:pt x="0" y="61"/>
                        <a:pt x="5" y="129"/>
                        <a:pt x="5" y="129"/>
                      </a:cubicBezTo>
                      <a:lnTo>
                        <a:pt x="5" y="96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Freeform 32"/>
                <p:cNvSpPr>
                  <a:spLocks/>
                </p:cNvSpPr>
                <p:nvPr/>
              </p:nvSpPr>
              <p:spPr bwMode="auto">
                <a:xfrm>
                  <a:off x="4240" y="3077"/>
                  <a:ext cx="281" cy="218"/>
                </a:xfrm>
                <a:custGeom>
                  <a:avLst/>
                  <a:gdLst>
                    <a:gd name="T0" fmla="*/ 1240 w 1240"/>
                    <a:gd name="T1" fmla="*/ 480 h 960"/>
                    <a:gd name="T2" fmla="*/ 1101 w 1240"/>
                    <a:gd name="T3" fmla="*/ 341 h 960"/>
                    <a:gd name="T4" fmla="*/ 975 w 1240"/>
                    <a:gd name="T5" fmla="*/ 357 h 960"/>
                    <a:gd name="T6" fmla="*/ 961 w 1240"/>
                    <a:gd name="T7" fmla="*/ 273 h 960"/>
                    <a:gd name="T8" fmla="*/ 961 w 1240"/>
                    <a:gd name="T9" fmla="*/ 0 h 960"/>
                    <a:gd name="T10" fmla="*/ 729 w 1240"/>
                    <a:gd name="T11" fmla="*/ 0 h 960"/>
                    <a:gd name="T12" fmla="*/ 687 w 1240"/>
                    <a:gd name="T13" fmla="*/ 10 h 960"/>
                    <a:gd name="T14" fmla="*/ 693 w 1240"/>
                    <a:gd name="T15" fmla="*/ 96 h 960"/>
                    <a:gd name="T16" fmla="*/ 481 w 1240"/>
                    <a:gd name="T17" fmla="*/ 288 h 960"/>
                    <a:gd name="T18" fmla="*/ 270 w 1240"/>
                    <a:gd name="T19" fmla="*/ 96 h 960"/>
                    <a:gd name="T20" fmla="*/ 276 w 1240"/>
                    <a:gd name="T21" fmla="*/ 10 h 960"/>
                    <a:gd name="T22" fmla="*/ 234 w 1240"/>
                    <a:gd name="T23" fmla="*/ 0 h 960"/>
                    <a:gd name="T24" fmla="*/ 1 w 1240"/>
                    <a:gd name="T25" fmla="*/ 0 h 960"/>
                    <a:gd name="T26" fmla="*/ 1 w 1240"/>
                    <a:gd name="T27" fmla="*/ 828 h 960"/>
                    <a:gd name="T28" fmla="*/ 30 w 1240"/>
                    <a:gd name="T29" fmla="*/ 928 h 960"/>
                    <a:gd name="T30" fmla="*/ 129 w 1240"/>
                    <a:gd name="T31" fmla="*/ 960 h 960"/>
                    <a:gd name="T32" fmla="*/ 961 w 1240"/>
                    <a:gd name="T33" fmla="*/ 960 h 960"/>
                    <a:gd name="T34" fmla="*/ 961 w 1240"/>
                    <a:gd name="T35" fmla="*/ 687 h 960"/>
                    <a:gd name="T36" fmla="*/ 975 w 1240"/>
                    <a:gd name="T37" fmla="*/ 602 h 960"/>
                    <a:gd name="T38" fmla="*/ 1101 w 1240"/>
                    <a:gd name="T39" fmla="*/ 619 h 960"/>
                    <a:gd name="T40" fmla="*/ 1240 w 1240"/>
                    <a:gd name="T41" fmla="*/ 480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40" h="960">
                      <a:moveTo>
                        <a:pt x="1240" y="480"/>
                      </a:moveTo>
                      <a:cubicBezTo>
                        <a:pt x="1240" y="403"/>
                        <a:pt x="1178" y="341"/>
                        <a:pt x="1101" y="341"/>
                      </a:cubicBezTo>
                      <a:cubicBezTo>
                        <a:pt x="1031" y="341"/>
                        <a:pt x="998" y="385"/>
                        <a:pt x="975" y="357"/>
                      </a:cubicBezTo>
                      <a:cubicBezTo>
                        <a:pt x="963" y="343"/>
                        <a:pt x="961" y="326"/>
                        <a:pt x="961" y="273"/>
                      </a:cubicBezTo>
                      <a:lnTo>
                        <a:pt x="961" y="0"/>
                      </a:lnTo>
                      <a:lnTo>
                        <a:pt x="729" y="0"/>
                      </a:lnTo>
                      <a:cubicBezTo>
                        <a:pt x="695" y="0"/>
                        <a:pt x="690" y="3"/>
                        <a:pt x="687" y="10"/>
                      </a:cubicBezTo>
                      <a:cubicBezTo>
                        <a:pt x="681" y="23"/>
                        <a:pt x="693" y="45"/>
                        <a:pt x="693" y="96"/>
                      </a:cubicBezTo>
                      <a:cubicBezTo>
                        <a:pt x="693" y="203"/>
                        <a:pt x="580" y="288"/>
                        <a:pt x="481" y="288"/>
                      </a:cubicBezTo>
                      <a:cubicBezTo>
                        <a:pt x="382" y="288"/>
                        <a:pt x="270" y="207"/>
                        <a:pt x="270" y="96"/>
                      </a:cubicBezTo>
                      <a:cubicBezTo>
                        <a:pt x="270" y="45"/>
                        <a:pt x="282" y="23"/>
                        <a:pt x="276" y="10"/>
                      </a:cubicBezTo>
                      <a:cubicBezTo>
                        <a:pt x="273" y="3"/>
                        <a:pt x="268" y="0"/>
                        <a:pt x="234" y="0"/>
                      </a:cubicBezTo>
                      <a:lnTo>
                        <a:pt x="1" y="0"/>
                      </a:lnTo>
                      <a:lnTo>
                        <a:pt x="1" y="828"/>
                      </a:lnTo>
                      <a:cubicBezTo>
                        <a:pt x="1" y="828"/>
                        <a:pt x="0" y="898"/>
                        <a:pt x="30" y="928"/>
                      </a:cubicBezTo>
                      <a:cubicBezTo>
                        <a:pt x="60" y="958"/>
                        <a:pt x="129" y="960"/>
                        <a:pt x="129" y="960"/>
                      </a:cubicBezTo>
                      <a:lnTo>
                        <a:pt x="961" y="960"/>
                      </a:lnTo>
                      <a:lnTo>
                        <a:pt x="961" y="687"/>
                      </a:lnTo>
                      <a:cubicBezTo>
                        <a:pt x="961" y="634"/>
                        <a:pt x="963" y="616"/>
                        <a:pt x="975" y="602"/>
                      </a:cubicBezTo>
                      <a:cubicBezTo>
                        <a:pt x="998" y="575"/>
                        <a:pt x="1031" y="619"/>
                        <a:pt x="1101" y="619"/>
                      </a:cubicBezTo>
                      <a:cubicBezTo>
                        <a:pt x="1178" y="619"/>
                        <a:pt x="1240" y="557"/>
                        <a:pt x="1240" y="48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Freeform 33"/>
                <p:cNvSpPr>
                  <a:spLocks/>
                </p:cNvSpPr>
                <p:nvPr/>
              </p:nvSpPr>
              <p:spPr bwMode="auto">
                <a:xfrm>
                  <a:off x="4537" y="3107"/>
                  <a:ext cx="308" cy="299"/>
                </a:xfrm>
                <a:custGeom>
                  <a:avLst/>
                  <a:gdLst>
                    <a:gd name="T0" fmla="*/ 770 w 1358"/>
                    <a:gd name="T1" fmla="*/ 1267 h 1322"/>
                    <a:gd name="T2" fmla="*/ 1358 w 1358"/>
                    <a:gd name="T3" fmla="*/ 679 h 1322"/>
                    <a:gd name="T4" fmla="*/ 1164 w 1358"/>
                    <a:gd name="T5" fmla="*/ 486 h 1322"/>
                    <a:gd name="T6" fmla="*/ 1114 w 1358"/>
                    <a:gd name="T7" fmla="*/ 416 h 1322"/>
                    <a:gd name="T8" fmla="*/ 1215 w 1358"/>
                    <a:gd name="T9" fmla="*/ 339 h 1322"/>
                    <a:gd name="T10" fmla="*/ 1215 w 1358"/>
                    <a:gd name="T11" fmla="*/ 142 h 1322"/>
                    <a:gd name="T12" fmla="*/ 1018 w 1358"/>
                    <a:gd name="T13" fmla="*/ 142 h 1322"/>
                    <a:gd name="T14" fmla="*/ 941 w 1358"/>
                    <a:gd name="T15" fmla="*/ 243 h 1322"/>
                    <a:gd name="T16" fmla="*/ 872 w 1358"/>
                    <a:gd name="T17" fmla="*/ 193 h 1322"/>
                    <a:gd name="T18" fmla="*/ 679 w 1358"/>
                    <a:gd name="T19" fmla="*/ 0 h 1322"/>
                    <a:gd name="T20" fmla="*/ 514 w 1358"/>
                    <a:gd name="T21" fmla="*/ 164 h 1322"/>
                    <a:gd name="T22" fmla="*/ 492 w 1358"/>
                    <a:gd name="T23" fmla="*/ 201 h 1322"/>
                    <a:gd name="T24" fmla="*/ 557 w 1358"/>
                    <a:gd name="T25" fmla="*/ 258 h 1322"/>
                    <a:gd name="T26" fmla="*/ 543 w 1358"/>
                    <a:gd name="T27" fmla="*/ 543 h 1322"/>
                    <a:gd name="T28" fmla="*/ 258 w 1358"/>
                    <a:gd name="T29" fmla="*/ 557 h 1322"/>
                    <a:gd name="T30" fmla="*/ 201 w 1358"/>
                    <a:gd name="T31" fmla="*/ 492 h 1322"/>
                    <a:gd name="T32" fmla="*/ 164 w 1358"/>
                    <a:gd name="T33" fmla="*/ 514 h 1322"/>
                    <a:gd name="T34" fmla="*/ 0 w 1358"/>
                    <a:gd name="T35" fmla="*/ 679 h 1322"/>
                    <a:gd name="T36" fmla="*/ 590 w 1358"/>
                    <a:gd name="T37" fmla="*/ 1269 h 1322"/>
                    <a:gd name="T38" fmla="*/ 679 w 1358"/>
                    <a:gd name="T39" fmla="*/ 1322 h 1322"/>
                    <a:gd name="T40" fmla="*/ 770 w 1358"/>
                    <a:gd name="T41" fmla="*/ 1267 h 1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8" h="1322">
                      <a:moveTo>
                        <a:pt x="770" y="1267"/>
                      </a:moveTo>
                      <a:lnTo>
                        <a:pt x="1358" y="679"/>
                      </a:lnTo>
                      <a:lnTo>
                        <a:pt x="1164" y="486"/>
                      </a:lnTo>
                      <a:cubicBezTo>
                        <a:pt x="1127" y="448"/>
                        <a:pt x="1116" y="435"/>
                        <a:pt x="1114" y="416"/>
                      </a:cubicBezTo>
                      <a:cubicBezTo>
                        <a:pt x="1111" y="381"/>
                        <a:pt x="1166" y="389"/>
                        <a:pt x="1215" y="339"/>
                      </a:cubicBezTo>
                      <a:cubicBezTo>
                        <a:pt x="1270" y="285"/>
                        <a:pt x="1270" y="197"/>
                        <a:pt x="1215" y="142"/>
                      </a:cubicBezTo>
                      <a:cubicBezTo>
                        <a:pt x="1161" y="88"/>
                        <a:pt x="1073" y="88"/>
                        <a:pt x="1018" y="142"/>
                      </a:cubicBezTo>
                      <a:cubicBezTo>
                        <a:pt x="969" y="192"/>
                        <a:pt x="976" y="246"/>
                        <a:pt x="941" y="243"/>
                      </a:cubicBezTo>
                      <a:cubicBezTo>
                        <a:pt x="923" y="242"/>
                        <a:pt x="909" y="230"/>
                        <a:pt x="872" y="193"/>
                      </a:cubicBezTo>
                      <a:lnTo>
                        <a:pt x="679" y="0"/>
                      </a:lnTo>
                      <a:lnTo>
                        <a:pt x="514" y="164"/>
                      </a:lnTo>
                      <a:cubicBezTo>
                        <a:pt x="490" y="189"/>
                        <a:pt x="489" y="194"/>
                        <a:pt x="492" y="201"/>
                      </a:cubicBezTo>
                      <a:cubicBezTo>
                        <a:pt x="497" y="214"/>
                        <a:pt x="521" y="222"/>
                        <a:pt x="557" y="258"/>
                      </a:cubicBezTo>
                      <a:cubicBezTo>
                        <a:pt x="633" y="333"/>
                        <a:pt x="613" y="473"/>
                        <a:pt x="543" y="543"/>
                      </a:cubicBezTo>
                      <a:cubicBezTo>
                        <a:pt x="473" y="613"/>
                        <a:pt x="336" y="636"/>
                        <a:pt x="258" y="557"/>
                      </a:cubicBezTo>
                      <a:cubicBezTo>
                        <a:pt x="222" y="521"/>
                        <a:pt x="215" y="497"/>
                        <a:pt x="201" y="492"/>
                      </a:cubicBezTo>
                      <a:cubicBezTo>
                        <a:pt x="194" y="489"/>
                        <a:pt x="189" y="490"/>
                        <a:pt x="164" y="514"/>
                      </a:cubicBezTo>
                      <a:lnTo>
                        <a:pt x="0" y="679"/>
                      </a:lnTo>
                      <a:lnTo>
                        <a:pt x="590" y="1269"/>
                      </a:lnTo>
                      <a:cubicBezTo>
                        <a:pt x="590" y="1269"/>
                        <a:pt x="636" y="1322"/>
                        <a:pt x="679" y="1322"/>
                      </a:cubicBezTo>
                      <a:cubicBezTo>
                        <a:pt x="721" y="1322"/>
                        <a:pt x="770" y="1267"/>
                        <a:pt x="770" y="126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7" name="圆角矩形 46"/>
              <p:cNvSpPr/>
              <p:nvPr/>
            </p:nvSpPr>
            <p:spPr>
              <a:xfrm>
                <a:off x="8099861" y="2443732"/>
                <a:ext cx="3345568" cy="841373"/>
              </a:xfrm>
              <a:prstGeom prst="roundRect">
                <a:avLst>
                  <a:gd name="adj" fmla="val 0"/>
                </a:avLst>
              </a:prstGeom>
              <a:noFill/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kumimoji="1"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性别、年龄、地域、</a:t>
                </a:r>
                <a:r>
                  <a:rPr kumimoji="1"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LBS</a:t>
                </a:r>
                <a:r>
                  <a:rPr kumimoji="1"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商圈、网络类型、运营商、操作系统、手机品牌等</a:t>
                </a:r>
              </a:p>
            </p:txBody>
          </p:sp>
          <p:grpSp>
            <p:nvGrpSpPr>
              <p:cNvPr id="48" name="组 47"/>
              <p:cNvGrpSpPr/>
              <p:nvPr/>
            </p:nvGrpSpPr>
            <p:grpSpPr>
              <a:xfrm>
                <a:off x="8099862" y="2124950"/>
                <a:ext cx="3345570" cy="395627"/>
                <a:chOff x="1734430" y="2485904"/>
                <a:chExt cx="2208038" cy="395627"/>
              </a:xfrm>
            </p:grpSpPr>
            <p:pic>
              <p:nvPicPr>
                <p:cNvPr id="49" name="图片 48"/>
                <p:cNvPicPr>
                  <a:picLocks noChangeAspect="1"/>
                </p:cNvPicPr>
                <p:nvPr/>
              </p:nvPicPr>
              <p:blipFill rotWithShape="1">
                <a:blip r:embed="rId4" cstate="screen"/>
                <a:srcRect t="9899" b="24259"/>
                <a:stretch/>
              </p:blipFill>
              <p:spPr>
                <a:xfrm>
                  <a:off x="1734430" y="2485904"/>
                  <a:ext cx="2208038" cy="395627"/>
                </a:xfrm>
                <a:prstGeom prst="roundRect">
                  <a:avLst>
                    <a:gd name="adj" fmla="val 13277"/>
                  </a:avLst>
                </a:prstGeom>
                <a:ln>
                  <a:solidFill>
                    <a:srgbClr val="EB3345"/>
                  </a:solidFill>
                </a:ln>
              </p:spPr>
            </p:pic>
            <p:sp>
              <p:nvSpPr>
                <p:cNvPr id="50" name="矩形 49"/>
                <p:cNvSpPr/>
                <p:nvPr/>
              </p:nvSpPr>
              <p:spPr>
                <a:xfrm>
                  <a:off x="1734430" y="2542528"/>
                  <a:ext cx="220803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kumimoji="1" lang="zh-CN" altLang="en-US" sz="1400" b="1" dirty="0">
                      <a:solidFill>
                        <a:prstClr val="white"/>
                      </a:solidFill>
                      <a:latin typeface="Lantinghei SC Extralight" charset="-122"/>
                      <a:ea typeface="Lantinghei SC Extralight" charset="-122"/>
                      <a:cs typeface="Lantinghei SC Extralight" charset="-122"/>
                    </a:rPr>
                    <a:t>基础属性</a:t>
                  </a:r>
                </a:p>
              </p:txBody>
            </p:sp>
          </p:grpSp>
          <p:sp>
            <p:nvSpPr>
              <p:cNvPr id="52" name="标题 4">
                <a:extLst>
                  <a:ext uri="{FF2B5EF4-FFF2-40B4-BE49-F238E27FC236}">
                    <a16:creationId xmlns:a16="http://schemas.microsoft.com/office/drawing/2014/main" id="{06114795-E114-4112-969A-833C130536A8}"/>
                  </a:ext>
                </a:extLst>
              </p:cNvPr>
              <p:cNvSpPr txBox="1"/>
              <p:nvPr/>
            </p:nvSpPr>
            <p:spPr>
              <a:xfrm>
                <a:off x="8744231" y="3145542"/>
                <a:ext cx="2069613" cy="2791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68562" tIns="34281" rIns="68562" bIns="34281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latinLnBrk="1">
                  <a:spcBef>
                    <a:spcPts val="600"/>
                  </a:spcBef>
                  <a:defRPr/>
                </a:pPr>
                <a:r>
                  <a:rPr kumimoji="1" lang="zh-CN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需求可激发</a:t>
                </a:r>
              </a:p>
            </p:txBody>
          </p:sp>
          <p:grpSp>
            <p:nvGrpSpPr>
              <p:cNvPr id="53" name="组合 3"/>
              <p:cNvGrpSpPr/>
              <p:nvPr/>
            </p:nvGrpSpPr>
            <p:grpSpPr>
              <a:xfrm>
                <a:off x="8756931" y="1489991"/>
                <a:ext cx="613640" cy="619347"/>
                <a:chOff x="9488488" y="4192588"/>
                <a:chExt cx="341313" cy="344487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54" name="Freeform 48"/>
                <p:cNvSpPr>
                  <a:spLocks noEditPoints="1"/>
                </p:cNvSpPr>
                <p:nvPr/>
              </p:nvSpPr>
              <p:spPr bwMode="auto">
                <a:xfrm>
                  <a:off x="9567863" y="4206875"/>
                  <a:ext cx="182563" cy="330200"/>
                </a:xfrm>
                <a:custGeom>
                  <a:avLst/>
                  <a:gdLst>
                    <a:gd name="T0" fmla="*/ 35 w 70"/>
                    <a:gd name="T1" fmla="*/ 126 h 126"/>
                    <a:gd name="T2" fmla="*/ 0 w 70"/>
                    <a:gd name="T3" fmla="*/ 63 h 126"/>
                    <a:gd name="T4" fmla="*/ 35 w 70"/>
                    <a:gd name="T5" fmla="*/ 0 h 126"/>
                    <a:gd name="T6" fmla="*/ 70 w 70"/>
                    <a:gd name="T7" fmla="*/ 63 h 126"/>
                    <a:gd name="T8" fmla="*/ 35 w 70"/>
                    <a:gd name="T9" fmla="*/ 126 h 126"/>
                    <a:gd name="T10" fmla="*/ 35 w 70"/>
                    <a:gd name="T11" fmla="*/ 6 h 126"/>
                    <a:gd name="T12" fmla="*/ 6 w 70"/>
                    <a:gd name="T13" fmla="*/ 63 h 126"/>
                    <a:gd name="T14" fmla="*/ 35 w 70"/>
                    <a:gd name="T15" fmla="*/ 120 h 126"/>
                    <a:gd name="T16" fmla="*/ 64 w 70"/>
                    <a:gd name="T17" fmla="*/ 63 h 126"/>
                    <a:gd name="T18" fmla="*/ 35 w 70"/>
                    <a:gd name="T19" fmla="*/ 6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0" h="126">
                      <a:moveTo>
                        <a:pt x="35" y="126"/>
                      </a:moveTo>
                      <a:cubicBezTo>
                        <a:pt x="15" y="126"/>
                        <a:pt x="0" y="98"/>
                        <a:pt x="0" y="63"/>
                      </a:cubicBezTo>
                      <a:cubicBezTo>
                        <a:pt x="0" y="27"/>
                        <a:pt x="15" y="0"/>
                        <a:pt x="35" y="0"/>
                      </a:cubicBezTo>
                      <a:cubicBezTo>
                        <a:pt x="55" y="0"/>
                        <a:pt x="70" y="27"/>
                        <a:pt x="70" y="63"/>
                      </a:cubicBezTo>
                      <a:cubicBezTo>
                        <a:pt x="70" y="98"/>
                        <a:pt x="55" y="126"/>
                        <a:pt x="35" y="126"/>
                      </a:cubicBezTo>
                      <a:close/>
                      <a:moveTo>
                        <a:pt x="35" y="6"/>
                      </a:moveTo>
                      <a:cubicBezTo>
                        <a:pt x="19" y="6"/>
                        <a:pt x="6" y="32"/>
                        <a:pt x="6" y="63"/>
                      </a:cubicBezTo>
                      <a:cubicBezTo>
                        <a:pt x="6" y="93"/>
                        <a:pt x="19" y="120"/>
                        <a:pt x="35" y="120"/>
                      </a:cubicBezTo>
                      <a:cubicBezTo>
                        <a:pt x="51" y="120"/>
                        <a:pt x="64" y="93"/>
                        <a:pt x="64" y="63"/>
                      </a:cubicBezTo>
                      <a:cubicBezTo>
                        <a:pt x="64" y="32"/>
                        <a:pt x="51" y="6"/>
                        <a:pt x="3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49"/>
                <p:cNvSpPr>
                  <a:spLocks noEditPoints="1"/>
                </p:cNvSpPr>
                <p:nvPr/>
              </p:nvSpPr>
              <p:spPr bwMode="auto">
                <a:xfrm>
                  <a:off x="9488488" y="4260850"/>
                  <a:ext cx="341313" cy="219075"/>
                </a:xfrm>
                <a:custGeom>
                  <a:avLst/>
                  <a:gdLst>
                    <a:gd name="T0" fmla="*/ 40 w 130"/>
                    <a:gd name="T1" fmla="*/ 83 h 83"/>
                    <a:gd name="T2" fmla="*/ 8 w 130"/>
                    <a:gd name="T3" fmla="*/ 68 h 83"/>
                    <a:gd name="T4" fmla="*/ 50 w 130"/>
                    <a:gd name="T5" fmla="*/ 9 h 83"/>
                    <a:gd name="T6" fmla="*/ 90 w 130"/>
                    <a:gd name="T7" fmla="*/ 0 h 83"/>
                    <a:gd name="T8" fmla="*/ 122 w 130"/>
                    <a:gd name="T9" fmla="*/ 15 h 83"/>
                    <a:gd name="T10" fmla="*/ 80 w 130"/>
                    <a:gd name="T11" fmla="*/ 74 h 83"/>
                    <a:gd name="T12" fmla="*/ 40 w 130"/>
                    <a:gd name="T13" fmla="*/ 83 h 83"/>
                    <a:gd name="T14" fmla="*/ 90 w 130"/>
                    <a:gd name="T15" fmla="*/ 6 h 83"/>
                    <a:gd name="T16" fmla="*/ 53 w 130"/>
                    <a:gd name="T17" fmla="*/ 15 h 83"/>
                    <a:gd name="T18" fmla="*/ 13 w 130"/>
                    <a:gd name="T19" fmla="*/ 66 h 83"/>
                    <a:gd name="T20" fmla="*/ 40 w 130"/>
                    <a:gd name="T21" fmla="*/ 77 h 83"/>
                    <a:gd name="T22" fmla="*/ 77 w 130"/>
                    <a:gd name="T23" fmla="*/ 68 h 83"/>
                    <a:gd name="T24" fmla="*/ 117 w 130"/>
                    <a:gd name="T25" fmla="*/ 17 h 83"/>
                    <a:gd name="T26" fmla="*/ 90 w 130"/>
                    <a:gd name="T27" fmla="*/ 6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0" h="83">
                      <a:moveTo>
                        <a:pt x="40" y="83"/>
                      </a:moveTo>
                      <a:cubicBezTo>
                        <a:pt x="24" y="83"/>
                        <a:pt x="12" y="78"/>
                        <a:pt x="8" y="68"/>
                      </a:cubicBezTo>
                      <a:cubicBezTo>
                        <a:pt x="0" y="50"/>
                        <a:pt x="18" y="24"/>
                        <a:pt x="50" y="9"/>
                      </a:cubicBezTo>
                      <a:cubicBezTo>
                        <a:pt x="63" y="3"/>
                        <a:pt x="78" y="0"/>
                        <a:pt x="90" y="0"/>
                      </a:cubicBezTo>
                      <a:cubicBezTo>
                        <a:pt x="106" y="0"/>
                        <a:pt x="118" y="5"/>
                        <a:pt x="122" y="15"/>
                      </a:cubicBezTo>
                      <a:cubicBezTo>
                        <a:pt x="130" y="33"/>
                        <a:pt x="112" y="59"/>
                        <a:pt x="80" y="74"/>
                      </a:cubicBezTo>
                      <a:cubicBezTo>
                        <a:pt x="67" y="80"/>
                        <a:pt x="52" y="83"/>
                        <a:pt x="40" y="83"/>
                      </a:cubicBezTo>
                      <a:close/>
                      <a:moveTo>
                        <a:pt x="90" y="6"/>
                      </a:moveTo>
                      <a:cubicBezTo>
                        <a:pt x="79" y="6"/>
                        <a:pt x="65" y="9"/>
                        <a:pt x="53" y="15"/>
                      </a:cubicBezTo>
                      <a:cubicBezTo>
                        <a:pt x="25" y="28"/>
                        <a:pt x="7" y="51"/>
                        <a:pt x="13" y="66"/>
                      </a:cubicBezTo>
                      <a:cubicBezTo>
                        <a:pt x="17" y="73"/>
                        <a:pt x="26" y="77"/>
                        <a:pt x="40" y="77"/>
                      </a:cubicBezTo>
                      <a:cubicBezTo>
                        <a:pt x="51" y="77"/>
                        <a:pt x="65" y="74"/>
                        <a:pt x="77" y="68"/>
                      </a:cubicBezTo>
                      <a:cubicBezTo>
                        <a:pt x="105" y="55"/>
                        <a:pt x="123" y="32"/>
                        <a:pt x="117" y="17"/>
                      </a:cubicBezTo>
                      <a:cubicBezTo>
                        <a:pt x="113" y="10"/>
                        <a:pt x="104" y="6"/>
                        <a:pt x="9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6" name="Freeform 50"/>
                <p:cNvSpPr>
                  <a:spLocks noEditPoints="1"/>
                </p:cNvSpPr>
                <p:nvPr/>
              </p:nvSpPr>
              <p:spPr bwMode="auto">
                <a:xfrm>
                  <a:off x="9493250" y="4267200"/>
                  <a:ext cx="331788" cy="206375"/>
                </a:xfrm>
                <a:custGeom>
                  <a:avLst/>
                  <a:gdLst>
                    <a:gd name="T0" fmla="*/ 85 w 126"/>
                    <a:gd name="T1" fmla="*/ 79 h 79"/>
                    <a:gd name="T2" fmla="*/ 51 w 126"/>
                    <a:gd name="T3" fmla="*/ 73 h 79"/>
                    <a:gd name="T4" fmla="*/ 13 w 126"/>
                    <a:gd name="T5" fmla="*/ 48 h 79"/>
                    <a:gd name="T6" fmla="*/ 4 w 126"/>
                    <a:gd name="T7" fmla="*/ 18 h 79"/>
                    <a:gd name="T8" fmla="*/ 41 w 126"/>
                    <a:gd name="T9" fmla="*/ 0 h 79"/>
                    <a:gd name="T10" fmla="*/ 75 w 126"/>
                    <a:gd name="T11" fmla="*/ 6 h 79"/>
                    <a:gd name="T12" fmla="*/ 113 w 126"/>
                    <a:gd name="T13" fmla="*/ 31 h 79"/>
                    <a:gd name="T14" fmla="*/ 122 w 126"/>
                    <a:gd name="T15" fmla="*/ 61 h 79"/>
                    <a:gd name="T16" fmla="*/ 85 w 126"/>
                    <a:gd name="T17" fmla="*/ 79 h 79"/>
                    <a:gd name="T18" fmla="*/ 41 w 126"/>
                    <a:gd name="T19" fmla="*/ 6 h 79"/>
                    <a:gd name="T20" fmla="*/ 9 w 126"/>
                    <a:gd name="T21" fmla="*/ 20 h 79"/>
                    <a:gd name="T22" fmla="*/ 18 w 126"/>
                    <a:gd name="T23" fmla="*/ 45 h 79"/>
                    <a:gd name="T24" fmla="*/ 53 w 126"/>
                    <a:gd name="T25" fmla="*/ 67 h 79"/>
                    <a:gd name="T26" fmla="*/ 85 w 126"/>
                    <a:gd name="T27" fmla="*/ 73 h 79"/>
                    <a:gd name="T28" fmla="*/ 117 w 126"/>
                    <a:gd name="T29" fmla="*/ 59 h 79"/>
                    <a:gd name="T30" fmla="*/ 108 w 126"/>
                    <a:gd name="T31" fmla="*/ 34 h 79"/>
                    <a:gd name="T32" fmla="*/ 73 w 126"/>
                    <a:gd name="T33" fmla="*/ 12 h 79"/>
                    <a:gd name="T34" fmla="*/ 41 w 126"/>
                    <a:gd name="T35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6" h="79">
                      <a:moveTo>
                        <a:pt x="85" y="79"/>
                      </a:moveTo>
                      <a:cubicBezTo>
                        <a:pt x="74" y="79"/>
                        <a:pt x="63" y="77"/>
                        <a:pt x="51" y="73"/>
                      </a:cubicBezTo>
                      <a:cubicBezTo>
                        <a:pt x="35" y="67"/>
                        <a:pt x="22" y="58"/>
                        <a:pt x="13" y="48"/>
                      </a:cubicBezTo>
                      <a:cubicBezTo>
                        <a:pt x="4" y="38"/>
                        <a:pt x="0" y="27"/>
                        <a:pt x="4" y="18"/>
                      </a:cubicBezTo>
                      <a:cubicBezTo>
                        <a:pt x="8" y="7"/>
                        <a:pt x="22" y="0"/>
                        <a:pt x="41" y="0"/>
                      </a:cubicBezTo>
                      <a:cubicBezTo>
                        <a:pt x="52" y="0"/>
                        <a:pt x="63" y="2"/>
                        <a:pt x="75" y="6"/>
                      </a:cubicBezTo>
                      <a:cubicBezTo>
                        <a:pt x="91" y="12"/>
                        <a:pt x="104" y="21"/>
                        <a:pt x="113" y="31"/>
                      </a:cubicBezTo>
                      <a:cubicBezTo>
                        <a:pt x="122" y="41"/>
                        <a:pt x="126" y="52"/>
                        <a:pt x="122" y="61"/>
                      </a:cubicBezTo>
                      <a:cubicBezTo>
                        <a:pt x="118" y="72"/>
                        <a:pt x="104" y="79"/>
                        <a:pt x="85" y="79"/>
                      </a:cubicBezTo>
                      <a:close/>
                      <a:moveTo>
                        <a:pt x="41" y="6"/>
                      </a:moveTo>
                      <a:cubicBezTo>
                        <a:pt x="24" y="6"/>
                        <a:pt x="13" y="11"/>
                        <a:pt x="9" y="20"/>
                      </a:cubicBezTo>
                      <a:cubicBezTo>
                        <a:pt x="7" y="27"/>
                        <a:pt x="10" y="36"/>
                        <a:pt x="18" y="45"/>
                      </a:cubicBezTo>
                      <a:cubicBezTo>
                        <a:pt x="26" y="54"/>
                        <a:pt x="38" y="62"/>
                        <a:pt x="53" y="67"/>
                      </a:cubicBezTo>
                      <a:cubicBezTo>
                        <a:pt x="64" y="71"/>
                        <a:pt x="75" y="73"/>
                        <a:pt x="85" y="73"/>
                      </a:cubicBezTo>
                      <a:cubicBezTo>
                        <a:pt x="102" y="73"/>
                        <a:pt x="113" y="68"/>
                        <a:pt x="117" y="59"/>
                      </a:cubicBezTo>
                      <a:cubicBezTo>
                        <a:pt x="119" y="52"/>
                        <a:pt x="116" y="43"/>
                        <a:pt x="108" y="34"/>
                      </a:cubicBezTo>
                      <a:cubicBezTo>
                        <a:pt x="100" y="25"/>
                        <a:pt x="88" y="17"/>
                        <a:pt x="73" y="12"/>
                      </a:cubicBezTo>
                      <a:cubicBezTo>
                        <a:pt x="62" y="8"/>
                        <a:pt x="51" y="6"/>
                        <a:pt x="4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7" name="Oval 51"/>
                <p:cNvSpPr>
                  <a:spLocks noChangeArrowheads="1"/>
                </p:cNvSpPr>
                <p:nvPr/>
              </p:nvSpPr>
              <p:spPr bwMode="auto">
                <a:xfrm>
                  <a:off x="9617075" y="4329113"/>
                  <a:ext cx="84138" cy="8413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8" name="Oval 52"/>
                <p:cNvSpPr>
                  <a:spLocks noChangeArrowheads="1"/>
                </p:cNvSpPr>
                <p:nvPr/>
              </p:nvSpPr>
              <p:spPr bwMode="auto">
                <a:xfrm>
                  <a:off x="9785350" y="4413250"/>
                  <a:ext cx="41275" cy="428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Oval 53"/>
                <p:cNvSpPr>
                  <a:spLocks noChangeArrowheads="1"/>
                </p:cNvSpPr>
                <p:nvPr/>
              </p:nvSpPr>
              <p:spPr bwMode="auto">
                <a:xfrm>
                  <a:off x="9491663" y="4413250"/>
                  <a:ext cx="41275" cy="428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Oval 54"/>
                <p:cNvSpPr>
                  <a:spLocks noChangeArrowheads="1"/>
                </p:cNvSpPr>
                <p:nvPr/>
              </p:nvSpPr>
              <p:spPr bwMode="auto">
                <a:xfrm>
                  <a:off x="9637713" y="4192588"/>
                  <a:ext cx="42863" cy="428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cxnSp>
            <p:nvCxnSpPr>
              <p:cNvPr id="62" name="直线连接符 61"/>
              <p:cNvCxnSpPr/>
              <p:nvPr/>
            </p:nvCxnSpPr>
            <p:spPr>
              <a:xfrm>
                <a:off x="4092641" y="5715677"/>
                <a:ext cx="784159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线连接符 63"/>
              <p:cNvCxnSpPr/>
              <p:nvPr/>
            </p:nvCxnSpPr>
            <p:spPr>
              <a:xfrm>
                <a:off x="6956560" y="5220598"/>
                <a:ext cx="1168701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线连接符 65"/>
              <p:cNvCxnSpPr/>
              <p:nvPr/>
            </p:nvCxnSpPr>
            <p:spPr>
              <a:xfrm>
                <a:off x="6804227" y="3136299"/>
                <a:ext cx="1168701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线连接符 66"/>
              <p:cNvCxnSpPr/>
              <p:nvPr/>
            </p:nvCxnSpPr>
            <p:spPr>
              <a:xfrm>
                <a:off x="4203700" y="3767597"/>
                <a:ext cx="1359639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7388" y="2184764"/>
              <a:ext cx="1335024" cy="542544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714" y="4535410"/>
              <a:ext cx="1335024" cy="536448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4389" y="1498870"/>
              <a:ext cx="1335024" cy="542544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014" y="3937009"/>
              <a:ext cx="1847088" cy="536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340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 41"/>
          <p:cNvGrpSpPr/>
          <p:nvPr/>
        </p:nvGrpSpPr>
        <p:grpSpPr>
          <a:xfrm>
            <a:off x="545336" y="1699687"/>
            <a:ext cx="11101328" cy="4128117"/>
            <a:chOff x="603180" y="1674287"/>
            <a:chExt cx="11101328" cy="4128117"/>
          </a:xfrm>
        </p:grpSpPr>
        <p:cxnSp>
          <p:nvCxnSpPr>
            <p:cNvPr id="7" name="直线箭头连接符 6">
              <a:extLst>
                <a:ext uri="{FF2B5EF4-FFF2-40B4-BE49-F238E27FC236}">
                  <a16:creationId xmlns:a16="http://schemas.microsoft.com/office/drawing/2014/main" id="{2489EAA8-D22A-4F0A-8EDB-C8A595E527DA}"/>
                </a:ext>
              </a:extLst>
            </p:cNvPr>
            <p:cNvCxnSpPr/>
            <p:nvPr/>
          </p:nvCxnSpPr>
          <p:spPr>
            <a:xfrm flipV="1">
              <a:off x="1105352" y="1674287"/>
              <a:ext cx="0" cy="412811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线箭头连接符 5">
              <a:extLst>
                <a:ext uri="{FF2B5EF4-FFF2-40B4-BE49-F238E27FC236}">
                  <a16:creationId xmlns:a16="http://schemas.microsoft.com/office/drawing/2014/main" id="{FC924C1C-1918-42E8-A215-E39099027F76}"/>
                </a:ext>
              </a:extLst>
            </p:cNvPr>
            <p:cNvCxnSpPr>
              <a:cxnSpLocks/>
            </p:cNvCxnSpPr>
            <p:nvPr/>
          </p:nvCxnSpPr>
          <p:spPr>
            <a:xfrm>
              <a:off x="653945" y="3640726"/>
              <a:ext cx="10796520" cy="10944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2" cstate="screen"/>
            <a:srcRect b="98891"/>
            <a:stretch>
              <a:fillRect/>
            </a:stretch>
          </p:blipFill>
          <p:spPr>
            <a:xfrm>
              <a:off x="603180" y="4257888"/>
              <a:ext cx="1004340" cy="413408"/>
            </a:xfrm>
            <a:prstGeom prst="round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2" cstate="screen"/>
            <a:srcRect b="98891"/>
            <a:stretch>
              <a:fillRect/>
            </a:stretch>
          </p:blipFill>
          <p:spPr>
            <a:xfrm>
              <a:off x="603180" y="5170957"/>
              <a:ext cx="1004340" cy="413408"/>
            </a:xfrm>
            <a:prstGeom prst="round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2" cstate="screen"/>
            <a:srcRect b="98891"/>
            <a:stretch>
              <a:fillRect/>
            </a:stretch>
          </p:blipFill>
          <p:spPr>
            <a:xfrm>
              <a:off x="603180" y="3389731"/>
              <a:ext cx="1004340" cy="413408"/>
            </a:xfrm>
            <a:prstGeom prst="round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2" cstate="screen"/>
            <a:srcRect b="98891"/>
            <a:stretch>
              <a:fillRect/>
            </a:stretch>
          </p:blipFill>
          <p:spPr>
            <a:xfrm>
              <a:off x="1785722" y="4047284"/>
              <a:ext cx="9664739" cy="828838"/>
            </a:xfrm>
            <a:prstGeom prst="round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138B02C-2BEB-49C8-960A-F87E09CD50F8}"/>
                </a:ext>
              </a:extLst>
            </p:cNvPr>
            <p:cNvSpPr/>
            <p:nvPr/>
          </p:nvSpPr>
          <p:spPr>
            <a:xfrm>
              <a:off x="3750593" y="3500750"/>
              <a:ext cx="53266" cy="1509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CFFA95B-6553-4332-B282-A12448D82433}"/>
                </a:ext>
              </a:extLst>
            </p:cNvPr>
            <p:cNvSpPr/>
            <p:nvPr/>
          </p:nvSpPr>
          <p:spPr>
            <a:xfrm>
              <a:off x="6154962" y="3500750"/>
              <a:ext cx="53266" cy="1509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0B2CA18-9147-4FC5-8757-5F8315AFD387}"/>
                </a:ext>
              </a:extLst>
            </p:cNvPr>
            <p:cNvSpPr/>
            <p:nvPr/>
          </p:nvSpPr>
          <p:spPr>
            <a:xfrm>
              <a:off x="8559331" y="3500750"/>
              <a:ext cx="53266" cy="1509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57883B9-1A4F-4B9A-AEC1-DFD53BC2BD25}"/>
                </a:ext>
              </a:extLst>
            </p:cNvPr>
            <p:cNvSpPr/>
            <p:nvPr/>
          </p:nvSpPr>
          <p:spPr>
            <a:xfrm>
              <a:off x="10963700" y="3500750"/>
              <a:ext cx="53266" cy="1509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任意形状 11">
              <a:extLst>
                <a:ext uri="{FF2B5EF4-FFF2-40B4-BE49-F238E27FC236}">
                  <a16:creationId xmlns:a16="http://schemas.microsoft.com/office/drawing/2014/main" id="{8E19D033-87B3-4F7C-9E9C-9AE7FEED1959}"/>
                </a:ext>
              </a:extLst>
            </p:cNvPr>
            <p:cNvSpPr/>
            <p:nvPr/>
          </p:nvSpPr>
          <p:spPr>
            <a:xfrm>
              <a:off x="1757556" y="1835980"/>
              <a:ext cx="9206144" cy="1632663"/>
            </a:xfrm>
            <a:custGeom>
              <a:avLst/>
              <a:gdLst>
                <a:gd name="connsiteX0" fmla="*/ 0 w 9206144"/>
                <a:gd name="connsiteY0" fmla="*/ 1595698 h 1632663"/>
                <a:gd name="connsiteX1" fmla="*/ 1917577 w 9206144"/>
                <a:gd name="connsiteY1" fmla="*/ 1427023 h 1632663"/>
                <a:gd name="connsiteX2" fmla="*/ 2760956 w 9206144"/>
                <a:gd name="connsiteY2" fmla="*/ 15473 h 1632663"/>
                <a:gd name="connsiteX3" fmla="*/ 4012707 w 9206144"/>
                <a:gd name="connsiteY3" fmla="*/ 681298 h 1632663"/>
                <a:gd name="connsiteX4" fmla="*/ 6738152 w 9206144"/>
                <a:gd name="connsiteY4" fmla="*/ 787830 h 1632663"/>
                <a:gd name="connsiteX5" fmla="*/ 8220723 w 9206144"/>
                <a:gd name="connsiteY5" fmla="*/ 246293 h 1632663"/>
                <a:gd name="connsiteX6" fmla="*/ 8842160 w 9206144"/>
                <a:gd name="connsiteY6" fmla="*/ 485990 h 1632663"/>
                <a:gd name="connsiteX7" fmla="*/ 9206144 w 9206144"/>
                <a:gd name="connsiteY7" fmla="*/ 805586 h 1632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06144" h="1632663">
                  <a:moveTo>
                    <a:pt x="0" y="1595698"/>
                  </a:moveTo>
                  <a:cubicBezTo>
                    <a:pt x="728709" y="1643046"/>
                    <a:pt x="1457418" y="1690394"/>
                    <a:pt x="1917577" y="1427023"/>
                  </a:cubicBezTo>
                  <a:cubicBezTo>
                    <a:pt x="2377736" y="1163652"/>
                    <a:pt x="2411768" y="139760"/>
                    <a:pt x="2760956" y="15473"/>
                  </a:cubicBezTo>
                  <a:cubicBezTo>
                    <a:pt x="3110144" y="-108815"/>
                    <a:pt x="3349841" y="552572"/>
                    <a:pt x="4012707" y="681298"/>
                  </a:cubicBezTo>
                  <a:cubicBezTo>
                    <a:pt x="4675573" y="810024"/>
                    <a:pt x="6036816" y="860331"/>
                    <a:pt x="6738152" y="787830"/>
                  </a:cubicBezTo>
                  <a:cubicBezTo>
                    <a:pt x="7439488" y="715329"/>
                    <a:pt x="7870055" y="296600"/>
                    <a:pt x="8220723" y="246293"/>
                  </a:cubicBezTo>
                  <a:cubicBezTo>
                    <a:pt x="8571391" y="195986"/>
                    <a:pt x="8677923" y="392775"/>
                    <a:pt x="8842160" y="485990"/>
                  </a:cubicBezTo>
                  <a:cubicBezTo>
                    <a:pt x="9006397" y="579205"/>
                    <a:pt x="9106270" y="692395"/>
                    <a:pt x="9206144" y="805586"/>
                  </a:cubicBezTo>
                </a:path>
              </a:pathLst>
            </a:custGeom>
            <a:noFill/>
            <a:ln>
              <a:solidFill>
                <a:srgbClr val="EB334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2AFC0BA-CFA8-40DB-80C7-3DA6DC522957}"/>
                </a:ext>
              </a:extLst>
            </p:cNvPr>
            <p:cNvSpPr/>
            <p:nvPr/>
          </p:nvSpPr>
          <p:spPr>
            <a:xfrm>
              <a:off x="2248516" y="3475884"/>
              <a:ext cx="100540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 fontAlgn="ctr"/>
              <a:r>
                <a:rPr lang="zh-CN" altLang="en-US" sz="1600" b="1" dirty="0">
                  <a:solidFill>
                    <a:srgbClr val="EB3345"/>
                  </a:solidFill>
                  <a:latin typeface="Lantinghei SC Extralight" charset="-122"/>
                  <a:ea typeface="Lantinghei SC Extralight" charset="-122"/>
                  <a:cs typeface="Lantinghei SC Extralight" charset="-122"/>
                </a:rPr>
                <a:t>预热传播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1C7E1B8-C289-41E7-9F50-2C2C655B88F4}"/>
                </a:ext>
              </a:extLst>
            </p:cNvPr>
            <p:cNvSpPr/>
            <p:nvPr/>
          </p:nvSpPr>
          <p:spPr>
            <a:xfrm>
              <a:off x="4465384" y="3471449"/>
              <a:ext cx="100540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 fontAlgn="ctr"/>
              <a:r>
                <a:rPr lang="zh-CN" altLang="en-US" sz="1600" b="1" dirty="0">
                  <a:solidFill>
                    <a:srgbClr val="EB3345"/>
                  </a:solidFill>
                  <a:latin typeface="Lantinghei SC Extralight" charset="-122"/>
                  <a:ea typeface="Lantinghei SC Extralight" charset="-122"/>
                  <a:cs typeface="Lantinghei SC Extralight" charset="-122"/>
                </a:rPr>
                <a:t>上市引爆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D59154F-4160-488D-9421-FB93C83BA4E6}"/>
                </a:ext>
              </a:extLst>
            </p:cNvPr>
            <p:cNvSpPr/>
            <p:nvPr/>
          </p:nvSpPr>
          <p:spPr>
            <a:xfrm>
              <a:off x="6608855" y="3471449"/>
              <a:ext cx="141577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 fontAlgn="ctr"/>
              <a:r>
                <a:rPr lang="zh-CN" altLang="en-US" sz="1600" b="1" dirty="0">
                  <a:solidFill>
                    <a:srgbClr val="EB3345"/>
                  </a:solidFill>
                  <a:latin typeface="Lantinghei SC Extralight" charset="-122"/>
                  <a:ea typeface="Lantinghei SC Extralight" charset="-122"/>
                  <a:cs typeface="Lantinghei SC Extralight" charset="-122"/>
                </a:rPr>
                <a:t>品牌价值渗透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621462A-1499-45E4-ACF6-70B9EE40E09D}"/>
                </a:ext>
              </a:extLst>
            </p:cNvPr>
            <p:cNvSpPr/>
            <p:nvPr/>
          </p:nvSpPr>
          <p:spPr>
            <a:xfrm>
              <a:off x="9274122" y="3471449"/>
              <a:ext cx="100540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 fontAlgn="ctr"/>
              <a:r>
                <a:rPr lang="zh-CN" altLang="en-US" sz="1600" b="1" dirty="0">
                  <a:solidFill>
                    <a:srgbClr val="EB3345"/>
                  </a:solidFill>
                  <a:latin typeface="Lantinghei SC Extralight" charset="-122"/>
                  <a:ea typeface="Lantinghei SC Extralight" charset="-122"/>
                  <a:cs typeface="Lantinghei SC Extralight" charset="-122"/>
                </a:rPr>
                <a:t>活动促销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D115E9B-D247-4A30-BAB4-0E122DD6B12D}"/>
                </a:ext>
              </a:extLst>
            </p:cNvPr>
            <p:cNvSpPr/>
            <p:nvPr/>
          </p:nvSpPr>
          <p:spPr>
            <a:xfrm>
              <a:off x="2098255" y="2609502"/>
              <a:ext cx="1218285" cy="4985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ctr">
                <a:lnSpc>
                  <a:spcPct val="11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新品预热告知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ctr">
                <a:lnSpc>
                  <a:spcPct val="11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引发舆论热议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12A987E-36CC-4423-89B7-8B4BF0E030CD}"/>
                </a:ext>
              </a:extLst>
            </p:cNvPr>
            <p:cNvSpPr/>
            <p:nvPr/>
          </p:nvSpPr>
          <p:spPr>
            <a:xfrm>
              <a:off x="4270226" y="2271160"/>
              <a:ext cx="1107996" cy="4985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ctr">
                <a:lnSpc>
                  <a:spcPct val="11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上市传播引爆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ctr">
                <a:lnSpc>
                  <a:spcPct val="11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打造品牌声量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CF751E3B-02C3-44F0-9A01-9357329A7229}"/>
                </a:ext>
              </a:extLst>
            </p:cNvPr>
            <p:cNvSpPr/>
            <p:nvPr/>
          </p:nvSpPr>
          <p:spPr>
            <a:xfrm>
              <a:off x="6568883" y="2040328"/>
              <a:ext cx="1415772" cy="4985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ctr">
                <a:lnSpc>
                  <a:spcPct val="11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品牌形象树立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ctr">
                <a:lnSpc>
                  <a:spcPct val="11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价值主张长效渗透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AE0F089-ABC9-4C20-A965-C580F943CB18}"/>
                </a:ext>
              </a:extLst>
            </p:cNvPr>
            <p:cNvSpPr/>
            <p:nvPr/>
          </p:nvSpPr>
          <p:spPr>
            <a:xfrm>
              <a:off x="9390336" y="2467645"/>
              <a:ext cx="1329404" cy="4985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ctr">
                <a:lnSpc>
                  <a:spcPct val="11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促销活动导流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ctr">
                <a:lnSpc>
                  <a:spcPct val="11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刺激转化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BDC5DE5-A1A9-4EEA-A41E-DE659D0BE778}"/>
                </a:ext>
              </a:extLst>
            </p:cNvPr>
            <p:cNvSpPr txBox="1"/>
            <p:nvPr/>
          </p:nvSpPr>
          <p:spPr>
            <a:xfrm>
              <a:off x="2134440" y="4190386"/>
              <a:ext cx="1261884" cy="549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kumimoji="1"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品类兴趣极客</a:t>
              </a:r>
              <a:endParaRPr kumimoji="1"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10000"/>
                </a:lnSpc>
              </a:pPr>
              <a:r>
                <a:rPr kumimoji="1"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高互动人群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DADADB9-4F66-4826-97C7-F5D60463E357}"/>
                </a:ext>
              </a:extLst>
            </p:cNvPr>
            <p:cNvSpPr txBox="1"/>
            <p:nvPr/>
          </p:nvSpPr>
          <p:spPr>
            <a:xfrm>
              <a:off x="3974667" y="4186820"/>
              <a:ext cx="2159566" cy="549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kumimoji="1"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广泛覆盖</a:t>
              </a:r>
              <a:endParaRPr kumimoji="1"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10000"/>
                </a:lnSpc>
              </a:pPr>
              <a:r>
                <a:rPr kumimoji="1"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产品目标受众、竞品人群</a:t>
              </a:r>
              <a:endParaRPr kumimoji="1"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3A07D3E-F8FD-4A05-B725-302ABC802293}"/>
                </a:ext>
              </a:extLst>
            </p:cNvPr>
            <p:cNvSpPr txBox="1"/>
            <p:nvPr/>
          </p:nvSpPr>
          <p:spPr>
            <a:xfrm>
              <a:off x="6544786" y="4189709"/>
              <a:ext cx="1757212" cy="549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kumimoji="1"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精细化人群管理</a:t>
              </a:r>
              <a:endParaRPr kumimoji="1"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10000"/>
                </a:lnSpc>
              </a:pPr>
              <a:r>
                <a:rPr kumimoji="1"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人群巩固</a:t>
              </a:r>
              <a:r>
                <a:rPr kumimoji="1"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kumimoji="1"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人群拓展</a:t>
              </a:r>
              <a:endParaRPr kumimoji="1"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7E83220-F854-4D35-BBE5-30655B6D8B2A}"/>
                </a:ext>
              </a:extLst>
            </p:cNvPr>
            <p:cNvSpPr txBox="1"/>
            <p:nvPr/>
          </p:nvSpPr>
          <p:spPr>
            <a:xfrm>
              <a:off x="9335055" y="4307814"/>
              <a:ext cx="10823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人群再营销</a:t>
              </a:r>
              <a:endParaRPr kumimoji="1"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BB1DE603-37A2-4D82-AFBB-2BA85F127EB9}"/>
                </a:ext>
              </a:extLst>
            </p:cNvPr>
            <p:cNvSpPr txBox="1"/>
            <p:nvPr/>
          </p:nvSpPr>
          <p:spPr>
            <a:xfrm>
              <a:off x="2208544" y="5150461"/>
              <a:ext cx="1107996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kumimoji="1"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原生形式为主</a:t>
              </a:r>
              <a:endParaRPr kumimoji="1"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10000"/>
                </a:lnSpc>
              </a:pPr>
              <a:r>
                <a:rPr kumimoji="1"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引发猎奇心理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E4BE542-4BE1-4357-AFCE-8D3E4BE484F7}"/>
                </a:ext>
              </a:extLst>
            </p:cNvPr>
            <p:cNvSpPr txBox="1"/>
            <p:nvPr/>
          </p:nvSpPr>
          <p:spPr>
            <a:xfrm>
              <a:off x="4418926" y="5150461"/>
              <a:ext cx="1415772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kumimoji="1"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高曝光形式</a:t>
              </a:r>
              <a:endParaRPr kumimoji="1"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10000"/>
                </a:lnSpc>
              </a:pPr>
              <a:r>
                <a:rPr kumimoji="1"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直击产品核心利益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0D494D5B-5EA2-4A28-8DCB-2767553A51D3}"/>
                </a:ext>
              </a:extLst>
            </p:cNvPr>
            <p:cNvSpPr txBox="1"/>
            <p:nvPr/>
          </p:nvSpPr>
          <p:spPr>
            <a:xfrm>
              <a:off x="6785661" y="5159009"/>
              <a:ext cx="1415772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kumimoji="1"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多手段并行</a:t>
              </a:r>
              <a:endParaRPr kumimoji="1"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10000"/>
                </a:lnSpc>
              </a:pPr>
              <a:r>
                <a:rPr kumimoji="1"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长期渗透品牌价值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41199C8-F4E1-4E51-8148-F22DA25CCF0A}"/>
                </a:ext>
              </a:extLst>
            </p:cNvPr>
            <p:cNvSpPr txBox="1"/>
            <p:nvPr/>
          </p:nvSpPr>
          <p:spPr>
            <a:xfrm>
              <a:off x="9168343" y="5131493"/>
              <a:ext cx="1415772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kumimoji="1"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电商导流</a:t>
              </a:r>
              <a:endParaRPr kumimoji="1"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10000"/>
                </a:lnSpc>
              </a:pPr>
              <a:r>
                <a:rPr kumimoji="1"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直接引导落地转化</a:t>
              </a:r>
              <a:endParaRPr kumimoji="1"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58DC00A-FC24-493F-89FD-9CECADEDB5B1}"/>
                </a:ext>
              </a:extLst>
            </p:cNvPr>
            <p:cNvSpPr txBox="1"/>
            <p:nvPr/>
          </p:nvSpPr>
          <p:spPr>
            <a:xfrm>
              <a:off x="11006881" y="2590755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人群覆盖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FCE83D39-0697-4F71-9D3C-07BD9E0D3123}"/>
                </a:ext>
              </a:extLst>
            </p:cNvPr>
            <p:cNvSpPr txBox="1"/>
            <p:nvPr/>
          </p:nvSpPr>
          <p:spPr>
            <a:xfrm>
              <a:off x="11006880" y="3726975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营销周期</a:t>
              </a:r>
            </a:p>
          </p:txBody>
        </p:sp>
        <p:sp>
          <p:nvSpPr>
            <p:cNvPr id="32" name="圆角矩形 12">
              <a:extLst>
                <a:ext uri="{FF2B5EF4-FFF2-40B4-BE49-F238E27FC236}">
                  <a16:creationId xmlns:a16="http://schemas.microsoft.com/office/drawing/2014/main" id="{57E26F05-4547-4225-9A96-B52C9BF56129}"/>
                </a:ext>
              </a:extLst>
            </p:cNvPr>
            <p:cNvSpPr/>
            <p:nvPr/>
          </p:nvSpPr>
          <p:spPr>
            <a:xfrm>
              <a:off x="603180" y="3408980"/>
              <a:ext cx="1004340" cy="39415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传播阶段</a:t>
              </a:r>
            </a:p>
          </p:txBody>
        </p:sp>
        <p:sp>
          <p:nvSpPr>
            <p:cNvPr id="33" name="圆角矩形 12">
              <a:extLst>
                <a:ext uri="{FF2B5EF4-FFF2-40B4-BE49-F238E27FC236}">
                  <a16:creationId xmlns:a16="http://schemas.microsoft.com/office/drawing/2014/main" id="{EA8957FA-6BD5-4FEA-9783-70290AFC0EDC}"/>
                </a:ext>
              </a:extLst>
            </p:cNvPr>
            <p:cNvSpPr/>
            <p:nvPr/>
          </p:nvSpPr>
          <p:spPr>
            <a:xfrm>
              <a:off x="603180" y="4282351"/>
              <a:ext cx="1004340" cy="39415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人群建议</a:t>
              </a:r>
            </a:p>
          </p:txBody>
        </p:sp>
        <p:sp>
          <p:nvSpPr>
            <p:cNvPr id="34" name="圆角矩形 12">
              <a:extLst>
                <a:ext uri="{FF2B5EF4-FFF2-40B4-BE49-F238E27FC236}">
                  <a16:creationId xmlns:a16="http://schemas.microsoft.com/office/drawing/2014/main" id="{76E80853-1668-4C0D-940C-2F20293EA3F8}"/>
                </a:ext>
              </a:extLst>
            </p:cNvPr>
            <p:cNvSpPr/>
            <p:nvPr/>
          </p:nvSpPr>
          <p:spPr>
            <a:xfrm>
              <a:off x="603180" y="5183713"/>
              <a:ext cx="1004340" cy="39415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影响策略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2" cstate="screen"/>
            <a:srcRect b="98891"/>
            <a:stretch>
              <a:fillRect/>
            </a:stretch>
          </p:blipFill>
          <p:spPr>
            <a:xfrm>
              <a:off x="603181" y="2088585"/>
              <a:ext cx="1004340" cy="413408"/>
            </a:xfrm>
            <a:prstGeom prst="roundRect">
              <a:avLst/>
            </a:prstGeom>
          </p:spPr>
        </p:pic>
        <p:sp>
          <p:nvSpPr>
            <p:cNvPr id="31" name="圆角矩形 12">
              <a:extLst>
                <a:ext uri="{FF2B5EF4-FFF2-40B4-BE49-F238E27FC236}">
                  <a16:creationId xmlns:a16="http://schemas.microsoft.com/office/drawing/2014/main" id="{EB6FF535-42C1-411C-8067-70FAB493D471}"/>
                </a:ext>
              </a:extLst>
            </p:cNvPr>
            <p:cNvSpPr/>
            <p:nvPr/>
          </p:nvSpPr>
          <p:spPr>
            <a:xfrm>
              <a:off x="603182" y="2097721"/>
              <a:ext cx="1004340" cy="39415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营销诉求</a:t>
              </a: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1785722" y="4997116"/>
              <a:ext cx="9664739" cy="805288"/>
            </a:xfrm>
            <a:prstGeom prst="round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幻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308106" y="6330950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6EC0E-4F5E-44D8-9DF6-A31813D96CBE}" type="slidenum">
              <a:rPr lang="zh-CN" altLang="en-US" smtClean="0"/>
              <a:pPr/>
              <a:t>32</a:t>
            </a:fld>
            <a:endParaRPr lang="zh-CN" altLang="en-US"/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2" y="100856"/>
            <a:ext cx="1847088" cy="110947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386203"/>
            <a:ext cx="7211568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93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7527465" y="3257362"/>
            <a:ext cx="2513005" cy="2513005"/>
          </a:xfrm>
          <a:prstGeom prst="ellipse">
            <a:avLst/>
          </a:prstGeom>
          <a:gradFill>
            <a:gsLst>
              <a:gs pos="0">
                <a:srgbClr val="FF003C">
                  <a:alpha val="20000"/>
                </a:srgbClr>
              </a:gs>
              <a:gs pos="52200">
                <a:srgbClr val="FF003C">
                  <a:alpha val="20000"/>
                </a:srgbClr>
              </a:gs>
              <a:gs pos="99000">
                <a:schemeClr val="accent2">
                  <a:alpha val="2000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200" kern="0">
              <a:solidFill>
                <a:schemeClr val="tx1">
                  <a:lumMod val="65000"/>
                  <a:lumOff val="35000"/>
                </a:schemeClr>
              </a:solidFill>
              <a:latin typeface="Lantinghei SC Extralight" charset="-122"/>
              <a:ea typeface="Lantinghei SC Extralight" charset="-122"/>
              <a:cs typeface="Lantinghei SC Extralight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7C90481-1AAE-42D7-BE46-C6196A24C9E7}"/>
              </a:ext>
            </a:extLst>
          </p:cNvPr>
          <p:cNvSpPr/>
          <p:nvPr/>
        </p:nvSpPr>
        <p:spPr>
          <a:xfrm>
            <a:off x="952500" y="1508635"/>
            <a:ext cx="9232899" cy="790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CF08D94-A85A-4B72-B4B2-843F0D33C064}"/>
              </a:ext>
            </a:extLst>
          </p:cNvPr>
          <p:cNvSpPr txBox="1"/>
          <p:nvPr/>
        </p:nvSpPr>
        <p:spPr>
          <a:xfrm>
            <a:off x="1180444" y="1624402"/>
            <a:ext cx="9004955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背景：</a:t>
            </a:r>
            <a:r>
              <a:rPr kumimoji="1"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10</a:t>
            </a:r>
            <a:r>
              <a:rPr kumimoji="1"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月</a:t>
            </a:r>
            <a:r>
              <a:rPr kumimoji="1"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20</a:t>
            </a:r>
            <a:r>
              <a:rPr kumimoji="1"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日厨师日活动，希望帮助厨师发出自己的声音、促进厨师业内交流，增加品牌的喜爱度，从而推进大厨批量购买该品牌鸡精、调味品等产品。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 t="9899" b="24259"/>
          <a:stretch/>
        </p:blipFill>
        <p:spPr>
          <a:xfrm flipH="1">
            <a:off x="812800" y="1508636"/>
            <a:ext cx="101600" cy="790066"/>
          </a:xfrm>
          <a:prstGeom prst="roundRect">
            <a:avLst>
              <a:gd name="adj" fmla="val 0"/>
            </a:avLst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7F48130-EA3A-4FE8-971A-343EE5DA6AB2}"/>
              </a:ext>
            </a:extLst>
          </p:cNvPr>
          <p:cNvSpPr/>
          <p:nvPr/>
        </p:nvSpPr>
        <p:spPr>
          <a:xfrm>
            <a:off x="7527749" y="3913699"/>
            <a:ext cx="2512721" cy="113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b="1" dirty="0">
                <a:solidFill>
                  <a:srgbClr val="EB33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互动率：</a:t>
            </a:r>
            <a:r>
              <a:rPr lang="en-US" altLang="zh-CN" sz="2400" b="1" dirty="0">
                <a:solidFill>
                  <a:srgbClr val="EB33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10.96%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b="1" dirty="0">
                <a:solidFill>
                  <a:srgbClr val="EB33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点赞数：</a:t>
            </a:r>
            <a:r>
              <a:rPr lang="en-US" altLang="zh-CN" sz="2400" b="1" dirty="0">
                <a:solidFill>
                  <a:srgbClr val="EB33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27.5w</a:t>
            </a:r>
          </a:p>
        </p:txBody>
      </p:sp>
      <p:grpSp>
        <p:nvGrpSpPr>
          <p:cNvPr id="21" name="组 20"/>
          <p:cNvGrpSpPr/>
          <p:nvPr/>
        </p:nvGrpSpPr>
        <p:grpSpPr>
          <a:xfrm>
            <a:off x="1258885" y="2969223"/>
            <a:ext cx="5708660" cy="2667559"/>
            <a:chOff x="606794" y="2944719"/>
            <a:chExt cx="5708660" cy="2667559"/>
          </a:xfrm>
        </p:grpSpPr>
        <p:sp>
          <p:nvSpPr>
            <p:cNvPr id="7" name="燕尾形 6"/>
            <p:cNvSpPr/>
            <p:nvPr/>
          </p:nvSpPr>
          <p:spPr>
            <a:xfrm>
              <a:off x="606794" y="3373252"/>
              <a:ext cx="2854330" cy="622300"/>
            </a:xfrm>
            <a:prstGeom prst="chevron">
              <a:avLst/>
            </a:prstGeom>
            <a:gradFill>
              <a:gsLst>
                <a:gs pos="0">
                  <a:srgbClr val="FF003C">
                    <a:alpha val="20000"/>
                  </a:srgbClr>
                </a:gs>
                <a:gs pos="52200">
                  <a:srgbClr val="FF003C">
                    <a:alpha val="20000"/>
                  </a:srgbClr>
                </a:gs>
                <a:gs pos="99000">
                  <a:schemeClr val="accent2">
                    <a:alpha val="2000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第一方数据</a:t>
              </a:r>
            </a:p>
          </p:txBody>
        </p:sp>
        <p:sp>
          <p:nvSpPr>
            <p:cNvPr id="9" name="燕尾形 8"/>
            <p:cNvSpPr/>
            <p:nvPr/>
          </p:nvSpPr>
          <p:spPr>
            <a:xfrm>
              <a:off x="606794" y="4181615"/>
              <a:ext cx="2854330" cy="622300"/>
            </a:xfrm>
            <a:prstGeom prst="chevron">
              <a:avLst/>
            </a:prstGeom>
            <a:gradFill>
              <a:gsLst>
                <a:gs pos="0">
                  <a:srgbClr val="FF003C">
                    <a:alpha val="20000"/>
                  </a:srgbClr>
                </a:gs>
                <a:gs pos="52200">
                  <a:srgbClr val="FF003C">
                    <a:alpha val="20000"/>
                  </a:srgbClr>
                </a:gs>
                <a:gs pos="99000">
                  <a:schemeClr val="accent2">
                    <a:alpha val="2000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火山数据</a:t>
              </a:r>
            </a:p>
          </p:txBody>
        </p:sp>
        <p:sp>
          <p:nvSpPr>
            <p:cNvPr id="10" name="燕尾形 9"/>
            <p:cNvSpPr/>
            <p:nvPr/>
          </p:nvSpPr>
          <p:spPr>
            <a:xfrm>
              <a:off x="606794" y="4989978"/>
              <a:ext cx="2854330" cy="622300"/>
            </a:xfrm>
            <a:prstGeom prst="chevron">
              <a:avLst/>
            </a:prstGeom>
            <a:gradFill>
              <a:gsLst>
                <a:gs pos="0">
                  <a:srgbClr val="FF003C">
                    <a:alpha val="20000"/>
                  </a:srgbClr>
                </a:gs>
                <a:gs pos="52200">
                  <a:srgbClr val="FF003C">
                    <a:alpha val="20000"/>
                  </a:srgbClr>
                </a:gs>
                <a:gs pos="99000">
                  <a:schemeClr val="accent2">
                    <a:alpha val="2000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抖音数据</a:t>
              </a: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3461124" y="3373252"/>
              <a:ext cx="2854330" cy="622300"/>
            </a:xfrm>
            <a:prstGeom prst="chevron">
              <a:avLst/>
            </a:prstGeom>
            <a:gradFill>
              <a:gsLst>
                <a:gs pos="0">
                  <a:srgbClr val="FF003C">
                    <a:alpha val="20000"/>
                  </a:srgbClr>
                </a:gs>
                <a:gs pos="52200">
                  <a:srgbClr val="FF003C">
                    <a:alpha val="20000"/>
                  </a:srgbClr>
                </a:gs>
                <a:gs pos="99000">
                  <a:schemeClr val="accent2">
                    <a:alpha val="2000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客户种子数据</a:t>
              </a: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Look alike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人群</a:t>
              </a: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3461124" y="4181615"/>
              <a:ext cx="2854330" cy="622300"/>
            </a:xfrm>
            <a:prstGeom prst="chevron">
              <a:avLst/>
            </a:prstGeom>
            <a:gradFill>
              <a:gsLst>
                <a:gs pos="0">
                  <a:srgbClr val="FF003C">
                    <a:alpha val="20000"/>
                  </a:srgbClr>
                </a:gs>
                <a:gs pos="52200">
                  <a:srgbClr val="FF003C">
                    <a:alpha val="20000"/>
                  </a:srgbClr>
                </a:gs>
                <a:gs pos="99000">
                  <a:schemeClr val="accent2">
                    <a:alpha val="2000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火山挑战赛“上山吧！厨神” 参与人群</a:t>
              </a: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3461124" y="4989978"/>
              <a:ext cx="2854330" cy="622300"/>
            </a:xfrm>
            <a:prstGeom prst="chevron">
              <a:avLst/>
            </a:prstGeom>
            <a:gradFill>
              <a:gsLst>
                <a:gs pos="0">
                  <a:srgbClr val="FF003C">
                    <a:alpha val="20000"/>
                  </a:srgbClr>
                </a:gs>
                <a:gs pos="52200">
                  <a:srgbClr val="FF003C">
                    <a:alpha val="20000"/>
                  </a:srgbClr>
                </a:gs>
                <a:gs pos="99000">
                  <a:schemeClr val="accent2">
                    <a:alpha val="2000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美食类、厨师等达人</a:t>
              </a: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/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互动人群</a:t>
              </a:r>
            </a:p>
            <a:p>
              <a:pPr algn="ctr"/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/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视频兴趣观看人群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070BD70-624A-40AB-BFDC-AE68CA4559B4}"/>
                </a:ext>
              </a:extLst>
            </p:cNvPr>
            <p:cNvSpPr/>
            <p:nvPr/>
          </p:nvSpPr>
          <p:spPr>
            <a:xfrm>
              <a:off x="610178" y="2944719"/>
              <a:ext cx="5705276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412750" hangingPunct="0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  <a:sym typeface="Helvetica Neue Medium"/>
                </a:rPr>
                <a:t>厨师人群精准锁定</a:t>
              </a: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F070BD70-624A-40AB-BFDC-AE68CA4559B4}"/>
              </a:ext>
            </a:extLst>
          </p:cNvPr>
          <p:cNvSpPr/>
          <p:nvPr/>
        </p:nvSpPr>
        <p:spPr>
          <a:xfrm>
            <a:off x="8055767" y="2806331"/>
            <a:ext cx="145640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  <a:sym typeface="Helvetica Neue Medium"/>
              </a:rPr>
              <a:t>投放效果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Microsoft YaHei" charset="-122"/>
              <a:ea typeface="Microsoft YaHei" charset="-122"/>
              <a:cs typeface="Microsoft YaHei" charset="-122"/>
              <a:sym typeface="Helvetica Neue Medium"/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308106" y="6330950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6EC0E-4F5E-44D8-9DF6-A31813D96CBE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2" y="100856"/>
            <a:ext cx="1847088" cy="110947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45" y="385463"/>
            <a:ext cx="7211568" cy="749808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1C686A03-3328-4D29-8187-9512ECE7846F}"/>
              </a:ext>
            </a:extLst>
          </p:cNvPr>
          <p:cNvSpPr/>
          <p:nvPr/>
        </p:nvSpPr>
        <p:spPr>
          <a:xfrm>
            <a:off x="9212732" y="6277253"/>
            <a:ext cx="2435282" cy="336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*注：互动率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=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互动行为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/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播放行为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8907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56f4b624458bc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33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454" y="1408682"/>
            <a:ext cx="3520452" cy="4040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3336.png"/>
          <p:cNvPicPr>
            <a:picLocks noChangeAspect="1"/>
          </p:cNvPicPr>
          <p:nvPr/>
        </p:nvPicPr>
        <p:blipFill>
          <a:blip r:embed="rId3">
            <a:alphaModFix amt="44023"/>
          </a:blip>
          <a:stretch>
            <a:fillRect/>
          </a:stretch>
        </p:blipFill>
        <p:spPr>
          <a:xfrm>
            <a:off x="4072184" y="1247952"/>
            <a:ext cx="3811592" cy="43747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4923472" y="3085564"/>
            <a:ext cx="1962076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600">
                <a:solidFill>
                  <a:srgbClr val="FFFFFF"/>
                </a:solidFill>
              </a:defRPr>
            </a:lvl1pPr>
          </a:lstStyle>
          <a:p>
            <a:r>
              <a:rPr sz="3800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815662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1AB1B12-87A2-48E2-BB69-D66BD047D109}"/>
              </a:ext>
            </a:extLst>
          </p:cNvPr>
          <p:cNvSpPr/>
          <p:nvPr/>
        </p:nvSpPr>
        <p:spPr>
          <a:xfrm>
            <a:off x="0" y="2468893"/>
            <a:ext cx="12192000" cy="4346363"/>
          </a:xfrm>
          <a:prstGeom prst="rect">
            <a:avLst/>
          </a:prstGeom>
          <a:solidFill>
            <a:srgbClr val="B536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5F9B6C43-5E21-4359-A1CF-FBA1300F4B42}"/>
              </a:ext>
            </a:extLst>
          </p:cNvPr>
          <p:cNvCxnSpPr>
            <a:cxnSpLocks/>
          </p:cNvCxnSpPr>
          <p:nvPr/>
        </p:nvCxnSpPr>
        <p:spPr>
          <a:xfrm>
            <a:off x="212147" y="774979"/>
            <a:ext cx="516718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4" name="文本框 253">
            <a:extLst>
              <a:ext uri="{FF2B5EF4-FFF2-40B4-BE49-F238E27FC236}">
                <a16:creationId xmlns:a16="http://schemas.microsoft.com/office/drawing/2014/main" id="{3D8B937B-6DA3-4A86-8525-1D47B7E0F772}"/>
              </a:ext>
            </a:extLst>
          </p:cNvPr>
          <p:cNvSpPr txBox="1"/>
          <p:nvPr/>
        </p:nvSpPr>
        <p:spPr>
          <a:xfrm>
            <a:off x="359221" y="193455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Microsoft YaHei" charset="0"/>
              </a:rPr>
              <a:t>今日头条人工智能实验室</a:t>
            </a:r>
          </a:p>
        </p:txBody>
      </p:sp>
      <p:sp>
        <p:nvSpPr>
          <p:cNvPr id="255" name="文本框 254">
            <a:extLst>
              <a:ext uri="{FF2B5EF4-FFF2-40B4-BE49-F238E27FC236}">
                <a16:creationId xmlns:a16="http://schemas.microsoft.com/office/drawing/2014/main" id="{F6C58D08-0548-440A-84AC-877CDE747DC8}"/>
              </a:ext>
            </a:extLst>
          </p:cNvPr>
          <p:cNvSpPr txBox="1"/>
          <p:nvPr/>
        </p:nvSpPr>
        <p:spPr>
          <a:xfrm>
            <a:off x="1292974" y="870389"/>
            <a:ext cx="5482213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成立于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2016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年，依托今日头条海量数据，专注于人工智能领域的前沿技术研究，并将研究成果应用于今日头条的产品中，利用人工智能帮助内容创作、分发、互动、管理。</a:t>
            </a:r>
          </a:p>
        </p:txBody>
      </p:sp>
      <p:sp>
        <p:nvSpPr>
          <p:cNvPr id="256" name="文本框 255">
            <a:extLst>
              <a:ext uri="{FF2B5EF4-FFF2-40B4-BE49-F238E27FC236}">
                <a16:creationId xmlns:a16="http://schemas.microsoft.com/office/drawing/2014/main" id="{157B5299-2C98-458F-A1FF-94556E55DF04}"/>
              </a:ext>
            </a:extLst>
          </p:cNvPr>
          <p:cNvSpPr txBox="1"/>
          <p:nvPr/>
        </p:nvSpPr>
        <p:spPr>
          <a:xfrm>
            <a:off x="7286625" y="649685"/>
            <a:ext cx="4693228" cy="17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核心优势</a:t>
            </a:r>
          </a:p>
          <a:p>
            <a:pPr>
              <a:lnSpc>
                <a:spcPct val="150000"/>
              </a:lnSpc>
            </a:pPr>
            <a:r>
              <a:rPr kumimoji="1"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01.</a:t>
            </a:r>
            <a:r>
              <a:rPr kumimoji="1"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 拥有海量数据及更为完善的训练样本</a:t>
            </a:r>
          </a:p>
          <a:p>
            <a:pPr>
              <a:lnSpc>
                <a:spcPct val="150000"/>
              </a:lnSpc>
            </a:pPr>
            <a:r>
              <a:rPr kumimoji="1"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02.</a:t>
            </a:r>
            <a:r>
              <a:rPr kumimoji="1"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 在人、数据、算法与内容之间形成完整的反馈闭环</a:t>
            </a:r>
          </a:p>
          <a:p>
            <a:pPr>
              <a:lnSpc>
                <a:spcPct val="150000"/>
              </a:lnSpc>
            </a:pPr>
            <a:r>
              <a:rPr kumimoji="1"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03.</a:t>
            </a:r>
            <a:r>
              <a:rPr kumimoji="1"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 丰富多样的实际应用场景</a:t>
            </a:r>
          </a:p>
          <a:p>
            <a:pPr>
              <a:lnSpc>
                <a:spcPct val="150000"/>
              </a:lnSpc>
            </a:pPr>
            <a:r>
              <a:rPr kumimoji="1"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04.</a:t>
            </a:r>
            <a:r>
              <a:rPr kumimoji="1"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 聚集了来自国内外的顶尖人才</a:t>
            </a:r>
          </a:p>
        </p:txBody>
      </p:sp>
      <p:cxnSp>
        <p:nvCxnSpPr>
          <p:cNvPr id="257" name="直线连接符 7">
            <a:extLst>
              <a:ext uri="{FF2B5EF4-FFF2-40B4-BE49-F238E27FC236}">
                <a16:creationId xmlns:a16="http://schemas.microsoft.com/office/drawing/2014/main" id="{D09DFD7C-3984-4CE4-AFE9-8B4B11B40CB7}"/>
              </a:ext>
            </a:extLst>
          </p:cNvPr>
          <p:cNvCxnSpPr>
            <a:cxnSpLocks/>
          </p:cNvCxnSpPr>
          <p:nvPr/>
        </p:nvCxnSpPr>
        <p:spPr>
          <a:xfrm flipH="1">
            <a:off x="7030609" y="761247"/>
            <a:ext cx="1231" cy="146683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8" name="矩形 257">
            <a:extLst>
              <a:ext uri="{FF2B5EF4-FFF2-40B4-BE49-F238E27FC236}">
                <a16:creationId xmlns:a16="http://schemas.microsoft.com/office/drawing/2014/main" id="{BCB23B75-27AD-4D36-8B8F-CCC26E4C0F0B}"/>
              </a:ext>
            </a:extLst>
          </p:cNvPr>
          <p:cNvSpPr/>
          <p:nvPr/>
        </p:nvSpPr>
        <p:spPr>
          <a:xfrm>
            <a:off x="278318" y="761247"/>
            <a:ext cx="10038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64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AI</a:t>
            </a:r>
            <a:endParaRPr lang="zh-CN" altLang="en-US" sz="6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9" name="组合 258">
            <a:extLst>
              <a:ext uri="{FF2B5EF4-FFF2-40B4-BE49-F238E27FC236}">
                <a16:creationId xmlns:a16="http://schemas.microsoft.com/office/drawing/2014/main" id="{43AEC12B-8D60-49E1-AAD7-872397044675}"/>
              </a:ext>
            </a:extLst>
          </p:cNvPr>
          <p:cNvGrpSpPr/>
          <p:nvPr/>
        </p:nvGrpSpPr>
        <p:grpSpPr>
          <a:xfrm>
            <a:off x="1103446" y="2662153"/>
            <a:ext cx="9825545" cy="3579780"/>
            <a:chOff x="-1" y="-12954"/>
            <a:chExt cx="9292706" cy="3613355"/>
          </a:xfrm>
        </p:grpSpPr>
        <p:grpSp>
          <p:nvGrpSpPr>
            <p:cNvPr id="260" name="组合 259">
              <a:extLst>
                <a:ext uri="{FF2B5EF4-FFF2-40B4-BE49-F238E27FC236}">
                  <a16:creationId xmlns:a16="http://schemas.microsoft.com/office/drawing/2014/main" id="{EB9FE1A5-6643-4BEB-ACFB-BD5004D96569}"/>
                </a:ext>
              </a:extLst>
            </p:cNvPr>
            <p:cNvGrpSpPr/>
            <p:nvPr/>
          </p:nvGrpSpPr>
          <p:grpSpPr>
            <a:xfrm>
              <a:off x="-1" y="-12954"/>
              <a:ext cx="9216176" cy="3613355"/>
              <a:chOff x="-96222" y="-47624"/>
              <a:chExt cx="12286634" cy="6971840"/>
            </a:xfrm>
          </p:grpSpPr>
          <p:grpSp>
            <p:nvGrpSpPr>
              <p:cNvPr id="315" name="组合 52">
                <a:extLst>
                  <a:ext uri="{FF2B5EF4-FFF2-40B4-BE49-F238E27FC236}">
                    <a16:creationId xmlns:a16="http://schemas.microsoft.com/office/drawing/2014/main" id="{B35F6506-853D-4B30-AFC8-EC911D3DF4FE}"/>
                  </a:ext>
                </a:extLst>
              </p:cNvPr>
              <p:cNvGrpSpPr/>
              <p:nvPr/>
            </p:nvGrpSpPr>
            <p:grpSpPr>
              <a:xfrm flipH="1">
                <a:off x="-96222" y="-47624"/>
                <a:ext cx="4316223" cy="6872220"/>
                <a:chOff x="4327439" y="4614155"/>
                <a:chExt cx="1417626" cy="2234056"/>
              </a:xfrm>
            </p:grpSpPr>
            <p:cxnSp>
              <p:nvCxnSpPr>
                <p:cNvPr id="325" name="直接连接符 324">
                  <a:extLst>
                    <a:ext uri="{FF2B5EF4-FFF2-40B4-BE49-F238E27FC236}">
                      <a16:creationId xmlns:a16="http://schemas.microsoft.com/office/drawing/2014/main" id="{58EB1362-28F6-493E-91AF-7D1479DECF89}"/>
                    </a:ext>
                  </a:extLst>
                </p:cNvPr>
                <p:cNvCxnSpPr/>
                <p:nvPr/>
              </p:nvCxnSpPr>
              <p:spPr>
                <a:xfrm>
                  <a:off x="4499788" y="5956262"/>
                  <a:ext cx="1245277" cy="863410"/>
                </a:xfrm>
                <a:prstGeom prst="line">
                  <a:avLst/>
                </a:prstGeom>
                <a:ln w="3175">
                  <a:solidFill>
                    <a:srgbClr val="FFFFFF">
                      <a:alpha val="3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直接连接符 325">
                  <a:extLst>
                    <a:ext uri="{FF2B5EF4-FFF2-40B4-BE49-F238E27FC236}">
                      <a16:creationId xmlns:a16="http://schemas.microsoft.com/office/drawing/2014/main" id="{9D2BCD36-CEB4-49A6-B2D7-6D9726D3DF7E}"/>
                    </a:ext>
                  </a:extLst>
                </p:cNvPr>
                <p:cNvCxnSpPr/>
                <p:nvPr/>
              </p:nvCxnSpPr>
              <p:spPr>
                <a:xfrm flipV="1">
                  <a:off x="4327439" y="4865397"/>
                  <a:ext cx="1192716" cy="1982814"/>
                </a:xfrm>
                <a:prstGeom prst="line">
                  <a:avLst/>
                </a:prstGeom>
                <a:ln w="3175">
                  <a:solidFill>
                    <a:srgbClr val="FFFFFF">
                      <a:alpha val="3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直接连接符 326">
                  <a:extLst>
                    <a:ext uri="{FF2B5EF4-FFF2-40B4-BE49-F238E27FC236}">
                      <a16:creationId xmlns:a16="http://schemas.microsoft.com/office/drawing/2014/main" id="{872A3B93-9166-4C54-B403-5789D22B4615}"/>
                    </a:ext>
                  </a:extLst>
                </p:cNvPr>
                <p:cNvCxnSpPr/>
                <p:nvPr/>
              </p:nvCxnSpPr>
              <p:spPr>
                <a:xfrm flipH="1">
                  <a:off x="5519142" y="4816028"/>
                  <a:ext cx="194320" cy="38281"/>
                </a:xfrm>
                <a:prstGeom prst="line">
                  <a:avLst/>
                </a:prstGeom>
                <a:ln w="3175">
                  <a:solidFill>
                    <a:srgbClr val="FFFFFF">
                      <a:alpha val="3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直接连接符 327">
                  <a:extLst>
                    <a:ext uri="{FF2B5EF4-FFF2-40B4-BE49-F238E27FC236}">
                      <a16:creationId xmlns:a16="http://schemas.microsoft.com/office/drawing/2014/main" id="{9FC1FFE8-1D24-4289-87EA-8480F044CA83}"/>
                    </a:ext>
                  </a:extLst>
                </p:cNvPr>
                <p:cNvCxnSpPr/>
                <p:nvPr/>
              </p:nvCxnSpPr>
              <p:spPr>
                <a:xfrm flipH="1" flipV="1">
                  <a:off x="5146932" y="4637468"/>
                  <a:ext cx="375578" cy="219901"/>
                </a:xfrm>
                <a:prstGeom prst="line">
                  <a:avLst/>
                </a:prstGeom>
                <a:ln w="3175">
                  <a:solidFill>
                    <a:srgbClr val="FFFFFF">
                      <a:alpha val="3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直接连接符 328">
                  <a:extLst>
                    <a:ext uri="{FF2B5EF4-FFF2-40B4-BE49-F238E27FC236}">
                      <a16:creationId xmlns:a16="http://schemas.microsoft.com/office/drawing/2014/main" id="{C9067807-BBFC-43FA-84C4-590E77F46A1B}"/>
                    </a:ext>
                  </a:extLst>
                </p:cNvPr>
                <p:cNvCxnSpPr/>
                <p:nvPr/>
              </p:nvCxnSpPr>
              <p:spPr>
                <a:xfrm flipH="1" flipV="1">
                  <a:off x="5296121" y="4614155"/>
                  <a:ext cx="223021" cy="240316"/>
                </a:xfrm>
                <a:prstGeom prst="line">
                  <a:avLst/>
                </a:prstGeom>
                <a:ln w="3175">
                  <a:solidFill>
                    <a:srgbClr val="FFFFFF">
                      <a:alpha val="3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" name="组合 63">
                <a:extLst>
                  <a:ext uri="{FF2B5EF4-FFF2-40B4-BE49-F238E27FC236}">
                    <a16:creationId xmlns:a16="http://schemas.microsoft.com/office/drawing/2014/main" id="{5069A423-7327-49EF-A876-8DF7CE4C148F}"/>
                  </a:ext>
                </a:extLst>
              </p:cNvPr>
              <p:cNvGrpSpPr/>
              <p:nvPr/>
            </p:nvGrpSpPr>
            <p:grpSpPr>
              <a:xfrm flipH="1">
                <a:off x="2274589" y="-5583"/>
                <a:ext cx="9915823" cy="6929799"/>
                <a:chOff x="3852287" y="3355793"/>
                <a:chExt cx="4431531" cy="2473332"/>
              </a:xfrm>
            </p:grpSpPr>
            <p:cxnSp>
              <p:nvCxnSpPr>
                <p:cNvPr id="317" name="直接连接符 316">
                  <a:extLst>
                    <a:ext uri="{FF2B5EF4-FFF2-40B4-BE49-F238E27FC236}">
                      <a16:creationId xmlns:a16="http://schemas.microsoft.com/office/drawing/2014/main" id="{9D518CFC-C4E6-4BC8-B383-8B4EFCF69BD0}"/>
                    </a:ext>
                  </a:extLst>
                </p:cNvPr>
                <p:cNvCxnSpPr/>
                <p:nvPr/>
              </p:nvCxnSpPr>
              <p:spPr>
                <a:xfrm>
                  <a:off x="4511030" y="3355793"/>
                  <a:ext cx="1764975" cy="1458501"/>
                </a:xfrm>
                <a:prstGeom prst="line">
                  <a:avLst/>
                </a:prstGeom>
                <a:ln w="3175">
                  <a:solidFill>
                    <a:srgbClr val="FFFFFF">
                      <a:alpha val="3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直接连接符 317">
                  <a:extLst>
                    <a:ext uri="{FF2B5EF4-FFF2-40B4-BE49-F238E27FC236}">
                      <a16:creationId xmlns:a16="http://schemas.microsoft.com/office/drawing/2014/main" id="{0D0286E5-16D9-4C1E-8A90-3D6CEB9361E5}"/>
                    </a:ext>
                  </a:extLst>
                </p:cNvPr>
                <p:cNvCxnSpPr/>
                <p:nvPr/>
              </p:nvCxnSpPr>
              <p:spPr>
                <a:xfrm flipH="1">
                  <a:off x="5707427" y="4814294"/>
                  <a:ext cx="568578" cy="991765"/>
                </a:xfrm>
                <a:prstGeom prst="line">
                  <a:avLst/>
                </a:prstGeom>
                <a:ln w="3175">
                  <a:solidFill>
                    <a:srgbClr val="FFFFFF">
                      <a:alpha val="3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直接连接符 318">
                  <a:extLst>
                    <a:ext uri="{FF2B5EF4-FFF2-40B4-BE49-F238E27FC236}">
                      <a16:creationId xmlns:a16="http://schemas.microsoft.com/office/drawing/2014/main" id="{1FB7DD0B-1B61-4391-8AFD-3FCF7EDF0947}"/>
                    </a:ext>
                  </a:extLst>
                </p:cNvPr>
                <p:cNvCxnSpPr/>
                <p:nvPr/>
              </p:nvCxnSpPr>
              <p:spPr>
                <a:xfrm>
                  <a:off x="3852287" y="4427719"/>
                  <a:ext cx="874767" cy="1378339"/>
                </a:xfrm>
                <a:prstGeom prst="line">
                  <a:avLst/>
                </a:prstGeom>
                <a:ln w="3175">
                  <a:solidFill>
                    <a:srgbClr val="FFFFFF">
                      <a:alpha val="3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直接连接符 319">
                  <a:extLst>
                    <a:ext uri="{FF2B5EF4-FFF2-40B4-BE49-F238E27FC236}">
                      <a16:creationId xmlns:a16="http://schemas.microsoft.com/office/drawing/2014/main" id="{4B2A6B8A-B7D9-4B52-8DD4-11C8C8696323}"/>
                    </a:ext>
                  </a:extLst>
                </p:cNvPr>
                <p:cNvCxnSpPr/>
                <p:nvPr/>
              </p:nvCxnSpPr>
              <p:spPr>
                <a:xfrm flipV="1">
                  <a:off x="4727054" y="4367999"/>
                  <a:ext cx="476376" cy="1438061"/>
                </a:xfrm>
                <a:prstGeom prst="line">
                  <a:avLst/>
                </a:prstGeom>
                <a:ln w="3175">
                  <a:solidFill>
                    <a:srgbClr val="FFFFFF">
                      <a:alpha val="3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直接连接符 320">
                  <a:extLst>
                    <a:ext uri="{FF2B5EF4-FFF2-40B4-BE49-F238E27FC236}">
                      <a16:creationId xmlns:a16="http://schemas.microsoft.com/office/drawing/2014/main" id="{90745706-9F19-4611-8A6C-C083DCCF571E}"/>
                    </a:ext>
                  </a:extLst>
                </p:cNvPr>
                <p:cNvCxnSpPr/>
                <p:nvPr/>
              </p:nvCxnSpPr>
              <p:spPr>
                <a:xfrm flipH="1" flipV="1">
                  <a:off x="5246333" y="4368001"/>
                  <a:ext cx="449212" cy="1461124"/>
                </a:xfrm>
                <a:prstGeom prst="line">
                  <a:avLst/>
                </a:prstGeom>
                <a:ln w="3175">
                  <a:solidFill>
                    <a:srgbClr val="FFFFFF">
                      <a:alpha val="3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直接连接符 321">
                  <a:extLst>
                    <a:ext uri="{FF2B5EF4-FFF2-40B4-BE49-F238E27FC236}">
                      <a16:creationId xmlns:a16="http://schemas.microsoft.com/office/drawing/2014/main" id="{B7DF1C3A-411E-4074-99CA-5B4BB8E15BB1}"/>
                    </a:ext>
                  </a:extLst>
                </p:cNvPr>
                <p:cNvCxnSpPr/>
                <p:nvPr/>
              </p:nvCxnSpPr>
              <p:spPr>
                <a:xfrm flipH="1" flipV="1">
                  <a:off x="3852287" y="3785205"/>
                  <a:ext cx="1394046" cy="582794"/>
                </a:xfrm>
                <a:prstGeom prst="line">
                  <a:avLst/>
                </a:prstGeom>
                <a:ln w="3175">
                  <a:solidFill>
                    <a:srgbClr val="FFFFFF">
                      <a:alpha val="3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直接连接符 322">
                  <a:extLst>
                    <a:ext uri="{FF2B5EF4-FFF2-40B4-BE49-F238E27FC236}">
                      <a16:creationId xmlns:a16="http://schemas.microsoft.com/office/drawing/2014/main" id="{1085F1BE-5AE4-42D0-8EF9-731FF2F6BE27}"/>
                    </a:ext>
                  </a:extLst>
                </p:cNvPr>
                <p:cNvCxnSpPr/>
                <p:nvPr/>
              </p:nvCxnSpPr>
              <p:spPr>
                <a:xfrm flipH="1" flipV="1">
                  <a:off x="4511030" y="3357786"/>
                  <a:ext cx="735303" cy="1010213"/>
                </a:xfrm>
                <a:prstGeom prst="line">
                  <a:avLst/>
                </a:prstGeom>
                <a:ln w="3175">
                  <a:solidFill>
                    <a:srgbClr val="FFFFFF">
                      <a:alpha val="3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直接连接符 323">
                  <a:extLst>
                    <a:ext uri="{FF2B5EF4-FFF2-40B4-BE49-F238E27FC236}">
                      <a16:creationId xmlns:a16="http://schemas.microsoft.com/office/drawing/2014/main" id="{891F027C-230F-45DA-A4AD-6E92DED21C02}"/>
                    </a:ext>
                  </a:extLst>
                </p:cNvPr>
                <p:cNvCxnSpPr/>
                <p:nvPr/>
              </p:nvCxnSpPr>
              <p:spPr>
                <a:xfrm flipH="1">
                  <a:off x="6276006" y="3357786"/>
                  <a:ext cx="2007812" cy="1456508"/>
                </a:xfrm>
                <a:prstGeom prst="line">
                  <a:avLst/>
                </a:prstGeom>
                <a:ln w="3175">
                  <a:solidFill>
                    <a:srgbClr val="FFFFFF">
                      <a:alpha val="3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61" name="直接连接符 260">
              <a:extLst>
                <a:ext uri="{FF2B5EF4-FFF2-40B4-BE49-F238E27FC236}">
                  <a16:creationId xmlns:a16="http://schemas.microsoft.com/office/drawing/2014/main" id="{8498B34D-EE8A-4607-8671-F6F87C8F8524}"/>
                </a:ext>
              </a:extLst>
            </p:cNvPr>
            <p:cNvCxnSpPr/>
            <p:nvPr/>
          </p:nvCxnSpPr>
          <p:spPr>
            <a:xfrm flipH="1" flipV="1">
              <a:off x="2843975" y="2120961"/>
              <a:ext cx="2880320" cy="869884"/>
            </a:xfrm>
            <a:prstGeom prst="line">
              <a:avLst/>
            </a:prstGeom>
            <a:ln w="3175">
              <a:solidFill>
                <a:srgbClr val="FFFFFF">
                  <a:alpha val="3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>
              <a:extLst>
                <a:ext uri="{FF2B5EF4-FFF2-40B4-BE49-F238E27FC236}">
                  <a16:creationId xmlns:a16="http://schemas.microsoft.com/office/drawing/2014/main" id="{3B52043E-BA1F-4F4F-BCA4-7F79EFEA3112}"/>
                </a:ext>
              </a:extLst>
            </p:cNvPr>
            <p:cNvCxnSpPr/>
            <p:nvPr/>
          </p:nvCxnSpPr>
          <p:spPr>
            <a:xfrm flipH="1" flipV="1">
              <a:off x="1763855" y="-12954"/>
              <a:ext cx="1080120" cy="2139702"/>
            </a:xfrm>
            <a:prstGeom prst="line">
              <a:avLst/>
            </a:prstGeom>
            <a:ln w="3175">
              <a:solidFill>
                <a:srgbClr val="FFFFFF">
                  <a:alpha val="3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3" name="组合 262">
              <a:extLst>
                <a:ext uri="{FF2B5EF4-FFF2-40B4-BE49-F238E27FC236}">
                  <a16:creationId xmlns:a16="http://schemas.microsoft.com/office/drawing/2014/main" id="{5B92CFA6-E4B6-4244-9DEB-0B4BBFE830E9}"/>
                </a:ext>
              </a:extLst>
            </p:cNvPr>
            <p:cNvGrpSpPr/>
            <p:nvPr/>
          </p:nvGrpSpPr>
          <p:grpSpPr>
            <a:xfrm>
              <a:off x="7248094" y="2800399"/>
              <a:ext cx="432048" cy="432048"/>
              <a:chOff x="665287" y="527720"/>
              <a:chExt cx="1415380" cy="1415380"/>
            </a:xfrm>
          </p:grpSpPr>
          <p:sp>
            <p:nvSpPr>
              <p:cNvPr id="313" name="椭圆 312">
                <a:extLst>
                  <a:ext uri="{FF2B5EF4-FFF2-40B4-BE49-F238E27FC236}">
                    <a16:creationId xmlns:a16="http://schemas.microsoft.com/office/drawing/2014/main" id="{94D52635-801E-4191-A769-EF6AA476975D}"/>
                  </a:ext>
                </a:extLst>
              </p:cNvPr>
              <p:cNvSpPr/>
              <p:nvPr/>
            </p:nvSpPr>
            <p:spPr>
              <a:xfrm>
                <a:off x="665287" y="527720"/>
                <a:ext cx="1415380" cy="1415380"/>
              </a:xfrm>
              <a:prstGeom prst="ellipse">
                <a:avLst/>
              </a:prstGeom>
              <a:solidFill>
                <a:srgbClr val="A6A6A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4" name="Freeform 5">
                <a:extLst>
                  <a:ext uri="{FF2B5EF4-FFF2-40B4-BE49-F238E27FC236}">
                    <a16:creationId xmlns:a16="http://schemas.microsoft.com/office/drawing/2014/main" id="{695878C4-F1F7-4F01-8C7C-6A0953C861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6788" y="815517"/>
                <a:ext cx="831849" cy="839787"/>
              </a:xfrm>
              <a:custGeom>
                <a:avLst/>
                <a:gdLst>
                  <a:gd name="T0" fmla="*/ 93 w 93"/>
                  <a:gd name="T1" fmla="*/ 57 h 94"/>
                  <a:gd name="T2" fmla="*/ 93 w 93"/>
                  <a:gd name="T3" fmla="*/ 37 h 94"/>
                  <a:gd name="T4" fmla="*/ 80 w 93"/>
                  <a:gd name="T5" fmla="*/ 37 h 94"/>
                  <a:gd name="T6" fmla="*/ 77 w 93"/>
                  <a:gd name="T7" fmla="*/ 30 h 94"/>
                  <a:gd name="T8" fmla="*/ 87 w 93"/>
                  <a:gd name="T9" fmla="*/ 21 h 94"/>
                  <a:gd name="T10" fmla="*/ 72 w 93"/>
                  <a:gd name="T11" fmla="*/ 7 h 94"/>
                  <a:gd name="T12" fmla="*/ 63 w 93"/>
                  <a:gd name="T13" fmla="*/ 16 h 94"/>
                  <a:gd name="T14" fmla="*/ 57 w 93"/>
                  <a:gd name="T15" fmla="*/ 13 h 94"/>
                  <a:gd name="T16" fmla="*/ 57 w 93"/>
                  <a:gd name="T17" fmla="*/ 0 h 94"/>
                  <a:gd name="T18" fmla="*/ 36 w 93"/>
                  <a:gd name="T19" fmla="*/ 0 h 94"/>
                  <a:gd name="T20" fmla="*/ 36 w 93"/>
                  <a:gd name="T21" fmla="*/ 13 h 94"/>
                  <a:gd name="T22" fmla="*/ 30 w 93"/>
                  <a:gd name="T23" fmla="*/ 16 h 94"/>
                  <a:gd name="T24" fmla="*/ 21 w 93"/>
                  <a:gd name="T25" fmla="*/ 7 h 94"/>
                  <a:gd name="T26" fmla="*/ 6 w 93"/>
                  <a:gd name="T27" fmla="*/ 21 h 94"/>
                  <a:gd name="T28" fmla="*/ 16 w 93"/>
                  <a:gd name="T29" fmla="*/ 30 h 94"/>
                  <a:gd name="T30" fmla="*/ 13 w 93"/>
                  <a:gd name="T31" fmla="*/ 37 h 94"/>
                  <a:gd name="T32" fmla="*/ 0 w 93"/>
                  <a:gd name="T33" fmla="*/ 37 h 94"/>
                  <a:gd name="T34" fmla="*/ 0 w 93"/>
                  <a:gd name="T35" fmla="*/ 57 h 94"/>
                  <a:gd name="T36" fmla="*/ 13 w 93"/>
                  <a:gd name="T37" fmla="*/ 57 h 94"/>
                  <a:gd name="T38" fmla="*/ 16 w 93"/>
                  <a:gd name="T39" fmla="*/ 63 h 94"/>
                  <a:gd name="T40" fmla="*/ 6 w 93"/>
                  <a:gd name="T41" fmla="*/ 73 h 94"/>
                  <a:gd name="T42" fmla="*/ 21 w 93"/>
                  <a:gd name="T43" fmla="*/ 87 h 94"/>
                  <a:gd name="T44" fmla="*/ 30 w 93"/>
                  <a:gd name="T45" fmla="*/ 78 h 94"/>
                  <a:gd name="T46" fmla="*/ 36 w 93"/>
                  <a:gd name="T47" fmla="*/ 80 h 94"/>
                  <a:gd name="T48" fmla="*/ 36 w 93"/>
                  <a:gd name="T49" fmla="*/ 94 h 94"/>
                  <a:gd name="T50" fmla="*/ 57 w 93"/>
                  <a:gd name="T51" fmla="*/ 94 h 94"/>
                  <a:gd name="T52" fmla="*/ 57 w 93"/>
                  <a:gd name="T53" fmla="*/ 80 h 94"/>
                  <a:gd name="T54" fmla="*/ 63 w 93"/>
                  <a:gd name="T55" fmla="*/ 78 h 94"/>
                  <a:gd name="T56" fmla="*/ 72 w 93"/>
                  <a:gd name="T57" fmla="*/ 87 h 94"/>
                  <a:gd name="T58" fmla="*/ 87 w 93"/>
                  <a:gd name="T59" fmla="*/ 73 h 94"/>
                  <a:gd name="T60" fmla="*/ 77 w 93"/>
                  <a:gd name="T61" fmla="*/ 63 h 94"/>
                  <a:gd name="T62" fmla="*/ 80 w 93"/>
                  <a:gd name="T63" fmla="*/ 57 h 94"/>
                  <a:gd name="T64" fmla="*/ 93 w 93"/>
                  <a:gd name="T65" fmla="*/ 57 h 94"/>
                  <a:gd name="T66" fmla="*/ 46 w 93"/>
                  <a:gd name="T67" fmla="*/ 67 h 94"/>
                  <a:gd name="T68" fmla="*/ 27 w 93"/>
                  <a:gd name="T69" fmla="*/ 47 h 94"/>
                  <a:gd name="T70" fmla="*/ 46 w 93"/>
                  <a:gd name="T71" fmla="*/ 27 h 94"/>
                  <a:gd name="T72" fmla="*/ 66 w 93"/>
                  <a:gd name="T73" fmla="*/ 47 h 94"/>
                  <a:gd name="T74" fmla="*/ 46 w 93"/>
                  <a:gd name="T75" fmla="*/ 6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94">
                    <a:moveTo>
                      <a:pt x="93" y="57"/>
                    </a:moveTo>
                    <a:cubicBezTo>
                      <a:pt x="93" y="37"/>
                      <a:pt x="93" y="37"/>
                      <a:pt x="93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79" y="34"/>
                      <a:pt x="78" y="32"/>
                      <a:pt x="77" y="3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1" y="15"/>
                      <a:pt x="59" y="14"/>
                      <a:pt x="57" y="13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4" y="14"/>
                      <a:pt x="32" y="15"/>
                      <a:pt x="30" y="1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2"/>
                      <a:pt x="14" y="34"/>
                      <a:pt x="13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9"/>
                      <a:pt x="15" y="61"/>
                      <a:pt x="16" y="6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2" y="79"/>
                      <a:pt x="34" y="79"/>
                      <a:pt x="36" y="80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79"/>
                      <a:pt x="61" y="79"/>
                      <a:pt x="63" y="78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8" y="61"/>
                      <a:pt x="79" y="59"/>
                      <a:pt x="80" y="57"/>
                    </a:cubicBezTo>
                    <a:lnTo>
                      <a:pt x="93" y="57"/>
                    </a:lnTo>
                    <a:close/>
                    <a:moveTo>
                      <a:pt x="46" y="67"/>
                    </a:moveTo>
                    <a:cubicBezTo>
                      <a:pt x="35" y="67"/>
                      <a:pt x="27" y="58"/>
                      <a:pt x="27" y="47"/>
                    </a:cubicBezTo>
                    <a:cubicBezTo>
                      <a:pt x="27" y="36"/>
                      <a:pt x="35" y="27"/>
                      <a:pt x="46" y="27"/>
                    </a:cubicBezTo>
                    <a:cubicBezTo>
                      <a:pt x="57" y="27"/>
                      <a:pt x="66" y="36"/>
                      <a:pt x="66" y="47"/>
                    </a:cubicBezTo>
                    <a:cubicBezTo>
                      <a:pt x="66" y="58"/>
                      <a:pt x="57" y="67"/>
                      <a:pt x="46" y="67"/>
                    </a:cubicBezTo>
                    <a:close/>
                  </a:path>
                </a:pathLst>
              </a:custGeom>
              <a:solidFill>
                <a:srgbClr val="ECECEC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4" name="组合 263">
              <a:extLst>
                <a:ext uri="{FF2B5EF4-FFF2-40B4-BE49-F238E27FC236}">
                  <a16:creationId xmlns:a16="http://schemas.microsoft.com/office/drawing/2014/main" id="{FA1E30EE-8C0F-4167-90F8-F04D726CB050}"/>
                </a:ext>
              </a:extLst>
            </p:cNvPr>
            <p:cNvGrpSpPr/>
            <p:nvPr/>
          </p:nvGrpSpPr>
          <p:grpSpPr>
            <a:xfrm>
              <a:off x="6660232" y="1275606"/>
              <a:ext cx="432048" cy="432048"/>
              <a:chOff x="665287" y="527720"/>
              <a:chExt cx="1415380" cy="1415380"/>
            </a:xfrm>
          </p:grpSpPr>
          <p:sp>
            <p:nvSpPr>
              <p:cNvPr id="311" name="椭圆 310">
                <a:extLst>
                  <a:ext uri="{FF2B5EF4-FFF2-40B4-BE49-F238E27FC236}">
                    <a16:creationId xmlns:a16="http://schemas.microsoft.com/office/drawing/2014/main" id="{5C922FA5-D1E6-4391-AD00-47705CE1B5D8}"/>
                  </a:ext>
                </a:extLst>
              </p:cNvPr>
              <p:cNvSpPr/>
              <p:nvPr/>
            </p:nvSpPr>
            <p:spPr>
              <a:xfrm>
                <a:off x="665287" y="527720"/>
                <a:ext cx="1415380" cy="1415380"/>
              </a:xfrm>
              <a:prstGeom prst="ellipse">
                <a:avLst/>
              </a:prstGeom>
              <a:solidFill>
                <a:srgbClr val="A6A6A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2" name="Freeform 5">
                <a:extLst>
                  <a:ext uri="{FF2B5EF4-FFF2-40B4-BE49-F238E27FC236}">
                    <a16:creationId xmlns:a16="http://schemas.microsoft.com/office/drawing/2014/main" id="{D497B3D1-88E2-4EA2-8DEE-CA48810E86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6788" y="815517"/>
                <a:ext cx="831849" cy="839787"/>
              </a:xfrm>
              <a:custGeom>
                <a:avLst/>
                <a:gdLst>
                  <a:gd name="T0" fmla="*/ 93 w 93"/>
                  <a:gd name="T1" fmla="*/ 57 h 94"/>
                  <a:gd name="T2" fmla="*/ 93 w 93"/>
                  <a:gd name="T3" fmla="*/ 37 h 94"/>
                  <a:gd name="T4" fmla="*/ 80 w 93"/>
                  <a:gd name="T5" fmla="*/ 37 h 94"/>
                  <a:gd name="T6" fmla="*/ 77 w 93"/>
                  <a:gd name="T7" fmla="*/ 30 h 94"/>
                  <a:gd name="T8" fmla="*/ 87 w 93"/>
                  <a:gd name="T9" fmla="*/ 21 h 94"/>
                  <a:gd name="T10" fmla="*/ 72 w 93"/>
                  <a:gd name="T11" fmla="*/ 7 h 94"/>
                  <a:gd name="T12" fmla="*/ 63 w 93"/>
                  <a:gd name="T13" fmla="*/ 16 h 94"/>
                  <a:gd name="T14" fmla="*/ 57 w 93"/>
                  <a:gd name="T15" fmla="*/ 13 h 94"/>
                  <a:gd name="T16" fmla="*/ 57 w 93"/>
                  <a:gd name="T17" fmla="*/ 0 h 94"/>
                  <a:gd name="T18" fmla="*/ 36 w 93"/>
                  <a:gd name="T19" fmla="*/ 0 h 94"/>
                  <a:gd name="T20" fmla="*/ 36 w 93"/>
                  <a:gd name="T21" fmla="*/ 13 h 94"/>
                  <a:gd name="T22" fmla="*/ 30 w 93"/>
                  <a:gd name="T23" fmla="*/ 16 h 94"/>
                  <a:gd name="T24" fmla="*/ 21 w 93"/>
                  <a:gd name="T25" fmla="*/ 7 h 94"/>
                  <a:gd name="T26" fmla="*/ 6 w 93"/>
                  <a:gd name="T27" fmla="*/ 21 h 94"/>
                  <a:gd name="T28" fmla="*/ 16 w 93"/>
                  <a:gd name="T29" fmla="*/ 30 h 94"/>
                  <a:gd name="T30" fmla="*/ 13 w 93"/>
                  <a:gd name="T31" fmla="*/ 37 h 94"/>
                  <a:gd name="T32" fmla="*/ 0 w 93"/>
                  <a:gd name="T33" fmla="*/ 37 h 94"/>
                  <a:gd name="T34" fmla="*/ 0 w 93"/>
                  <a:gd name="T35" fmla="*/ 57 h 94"/>
                  <a:gd name="T36" fmla="*/ 13 w 93"/>
                  <a:gd name="T37" fmla="*/ 57 h 94"/>
                  <a:gd name="T38" fmla="*/ 16 w 93"/>
                  <a:gd name="T39" fmla="*/ 63 h 94"/>
                  <a:gd name="T40" fmla="*/ 6 w 93"/>
                  <a:gd name="T41" fmla="*/ 73 h 94"/>
                  <a:gd name="T42" fmla="*/ 21 w 93"/>
                  <a:gd name="T43" fmla="*/ 87 h 94"/>
                  <a:gd name="T44" fmla="*/ 30 w 93"/>
                  <a:gd name="T45" fmla="*/ 78 h 94"/>
                  <a:gd name="T46" fmla="*/ 36 w 93"/>
                  <a:gd name="T47" fmla="*/ 80 h 94"/>
                  <a:gd name="T48" fmla="*/ 36 w 93"/>
                  <a:gd name="T49" fmla="*/ 94 h 94"/>
                  <a:gd name="T50" fmla="*/ 57 w 93"/>
                  <a:gd name="T51" fmla="*/ 94 h 94"/>
                  <a:gd name="T52" fmla="*/ 57 w 93"/>
                  <a:gd name="T53" fmla="*/ 80 h 94"/>
                  <a:gd name="T54" fmla="*/ 63 w 93"/>
                  <a:gd name="T55" fmla="*/ 78 h 94"/>
                  <a:gd name="T56" fmla="*/ 72 w 93"/>
                  <a:gd name="T57" fmla="*/ 87 h 94"/>
                  <a:gd name="T58" fmla="*/ 87 w 93"/>
                  <a:gd name="T59" fmla="*/ 73 h 94"/>
                  <a:gd name="T60" fmla="*/ 77 w 93"/>
                  <a:gd name="T61" fmla="*/ 63 h 94"/>
                  <a:gd name="T62" fmla="*/ 80 w 93"/>
                  <a:gd name="T63" fmla="*/ 57 h 94"/>
                  <a:gd name="T64" fmla="*/ 93 w 93"/>
                  <a:gd name="T65" fmla="*/ 57 h 94"/>
                  <a:gd name="T66" fmla="*/ 46 w 93"/>
                  <a:gd name="T67" fmla="*/ 67 h 94"/>
                  <a:gd name="T68" fmla="*/ 27 w 93"/>
                  <a:gd name="T69" fmla="*/ 47 h 94"/>
                  <a:gd name="T70" fmla="*/ 46 w 93"/>
                  <a:gd name="T71" fmla="*/ 27 h 94"/>
                  <a:gd name="T72" fmla="*/ 66 w 93"/>
                  <a:gd name="T73" fmla="*/ 47 h 94"/>
                  <a:gd name="T74" fmla="*/ 46 w 93"/>
                  <a:gd name="T75" fmla="*/ 6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94">
                    <a:moveTo>
                      <a:pt x="93" y="57"/>
                    </a:moveTo>
                    <a:cubicBezTo>
                      <a:pt x="93" y="37"/>
                      <a:pt x="93" y="37"/>
                      <a:pt x="93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79" y="34"/>
                      <a:pt x="78" y="32"/>
                      <a:pt x="77" y="3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1" y="15"/>
                      <a:pt x="59" y="14"/>
                      <a:pt x="57" y="13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4" y="14"/>
                      <a:pt x="32" y="15"/>
                      <a:pt x="30" y="1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2"/>
                      <a:pt x="14" y="34"/>
                      <a:pt x="13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9"/>
                      <a:pt x="15" y="61"/>
                      <a:pt x="16" y="6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2" y="79"/>
                      <a:pt x="34" y="79"/>
                      <a:pt x="36" y="80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79"/>
                      <a:pt x="61" y="79"/>
                      <a:pt x="63" y="78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8" y="61"/>
                      <a:pt x="79" y="59"/>
                      <a:pt x="80" y="57"/>
                    </a:cubicBezTo>
                    <a:lnTo>
                      <a:pt x="93" y="57"/>
                    </a:lnTo>
                    <a:close/>
                    <a:moveTo>
                      <a:pt x="46" y="67"/>
                    </a:moveTo>
                    <a:cubicBezTo>
                      <a:pt x="35" y="67"/>
                      <a:pt x="27" y="58"/>
                      <a:pt x="27" y="47"/>
                    </a:cubicBezTo>
                    <a:cubicBezTo>
                      <a:pt x="27" y="36"/>
                      <a:pt x="35" y="27"/>
                      <a:pt x="46" y="27"/>
                    </a:cubicBezTo>
                    <a:cubicBezTo>
                      <a:pt x="57" y="27"/>
                      <a:pt x="66" y="36"/>
                      <a:pt x="66" y="47"/>
                    </a:cubicBezTo>
                    <a:cubicBezTo>
                      <a:pt x="66" y="58"/>
                      <a:pt x="57" y="67"/>
                      <a:pt x="46" y="67"/>
                    </a:cubicBezTo>
                    <a:close/>
                  </a:path>
                </a:pathLst>
              </a:custGeom>
              <a:solidFill>
                <a:srgbClr val="ECECEC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5" name="组合 264">
              <a:extLst>
                <a:ext uri="{FF2B5EF4-FFF2-40B4-BE49-F238E27FC236}">
                  <a16:creationId xmlns:a16="http://schemas.microsoft.com/office/drawing/2014/main" id="{C65C95EA-C456-4F90-BA58-A4BB781DAB4D}"/>
                </a:ext>
              </a:extLst>
            </p:cNvPr>
            <p:cNvGrpSpPr/>
            <p:nvPr/>
          </p:nvGrpSpPr>
          <p:grpSpPr>
            <a:xfrm>
              <a:off x="2251187" y="1288023"/>
              <a:ext cx="432048" cy="432048"/>
              <a:chOff x="665287" y="527720"/>
              <a:chExt cx="1415380" cy="1415380"/>
            </a:xfrm>
          </p:grpSpPr>
          <p:sp>
            <p:nvSpPr>
              <p:cNvPr id="309" name="椭圆 308">
                <a:extLst>
                  <a:ext uri="{FF2B5EF4-FFF2-40B4-BE49-F238E27FC236}">
                    <a16:creationId xmlns:a16="http://schemas.microsoft.com/office/drawing/2014/main" id="{C30FA94E-A42E-40A1-9DC7-7285AE2D8764}"/>
                  </a:ext>
                </a:extLst>
              </p:cNvPr>
              <p:cNvSpPr/>
              <p:nvPr/>
            </p:nvSpPr>
            <p:spPr>
              <a:xfrm>
                <a:off x="665287" y="527720"/>
                <a:ext cx="1415380" cy="1415380"/>
              </a:xfrm>
              <a:prstGeom prst="ellipse">
                <a:avLst/>
              </a:prstGeom>
              <a:solidFill>
                <a:srgbClr val="A6A6A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0" name="Freeform 5">
                <a:extLst>
                  <a:ext uri="{FF2B5EF4-FFF2-40B4-BE49-F238E27FC236}">
                    <a16:creationId xmlns:a16="http://schemas.microsoft.com/office/drawing/2014/main" id="{07CD821C-C85A-4726-B45E-6BD055AD10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6788" y="815517"/>
                <a:ext cx="831849" cy="839787"/>
              </a:xfrm>
              <a:custGeom>
                <a:avLst/>
                <a:gdLst>
                  <a:gd name="T0" fmla="*/ 93 w 93"/>
                  <a:gd name="T1" fmla="*/ 57 h 94"/>
                  <a:gd name="T2" fmla="*/ 93 w 93"/>
                  <a:gd name="T3" fmla="*/ 37 h 94"/>
                  <a:gd name="T4" fmla="*/ 80 w 93"/>
                  <a:gd name="T5" fmla="*/ 37 h 94"/>
                  <a:gd name="T6" fmla="*/ 77 w 93"/>
                  <a:gd name="T7" fmla="*/ 30 h 94"/>
                  <a:gd name="T8" fmla="*/ 87 w 93"/>
                  <a:gd name="T9" fmla="*/ 21 h 94"/>
                  <a:gd name="T10" fmla="*/ 72 w 93"/>
                  <a:gd name="T11" fmla="*/ 7 h 94"/>
                  <a:gd name="T12" fmla="*/ 63 w 93"/>
                  <a:gd name="T13" fmla="*/ 16 h 94"/>
                  <a:gd name="T14" fmla="*/ 57 w 93"/>
                  <a:gd name="T15" fmla="*/ 13 h 94"/>
                  <a:gd name="T16" fmla="*/ 57 w 93"/>
                  <a:gd name="T17" fmla="*/ 0 h 94"/>
                  <a:gd name="T18" fmla="*/ 36 w 93"/>
                  <a:gd name="T19" fmla="*/ 0 h 94"/>
                  <a:gd name="T20" fmla="*/ 36 w 93"/>
                  <a:gd name="T21" fmla="*/ 13 h 94"/>
                  <a:gd name="T22" fmla="*/ 30 w 93"/>
                  <a:gd name="T23" fmla="*/ 16 h 94"/>
                  <a:gd name="T24" fmla="*/ 21 w 93"/>
                  <a:gd name="T25" fmla="*/ 7 h 94"/>
                  <a:gd name="T26" fmla="*/ 6 w 93"/>
                  <a:gd name="T27" fmla="*/ 21 h 94"/>
                  <a:gd name="T28" fmla="*/ 16 w 93"/>
                  <a:gd name="T29" fmla="*/ 30 h 94"/>
                  <a:gd name="T30" fmla="*/ 13 w 93"/>
                  <a:gd name="T31" fmla="*/ 37 h 94"/>
                  <a:gd name="T32" fmla="*/ 0 w 93"/>
                  <a:gd name="T33" fmla="*/ 37 h 94"/>
                  <a:gd name="T34" fmla="*/ 0 w 93"/>
                  <a:gd name="T35" fmla="*/ 57 h 94"/>
                  <a:gd name="T36" fmla="*/ 13 w 93"/>
                  <a:gd name="T37" fmla="*/ 57 h 94"/>
                  <a:gd name="T38" fmla="*/ 16 w 93"/>
                  <a:gd name="T39" fmla="*/ 63 h 94"/>
                  <a:gd name="T40" fmla="*/ 6 w 93"/>
                  <a:gd name="T41" fmla="*/ 73 h 94"/>
                  <a:gd name="T42" fmla="*/ 21 w 93"/>
                  <a:gd name="T43" fmla="*/ 87 h 94"/>
                  <a:gd name="T44" fmla="*/ 30 w 93"/>
                  <a:gd name="T45" fmla="*/ 78 h 94"/>
                  <a:gd name="T46" fmla="*/ 36 w 93"/>
                  <a:gd name="T47" fmla="*/ 80 h 94"/>
                  <a:gd name="T48" fmla="*/ 36 w 93"/>
                  <a:gd name="T49" fmla="*/ 94 h 94"/>
                  <a:gd name="T50" fmla="*/ 57 w 93"/>
                  <a:gd name="T51" fmla="*/ 94 h 94"/>
                  <a:gd name="T52" fmla="*/ 57 w 93"/>
                  <a:gd name="T53" fmla="*/ 80 h 94"/>
                  <a:gd name="T54" fmla="*/ 63 w 93"/>
                  <a:gd name="T55" fmla="*/ 78 h 94"/>
                  <a:gd name="T56" fmla="*/ 72 w 93"/>
                  <a:gd name="T57" fmla="*/ 87 h 94"/>
                  <a:gd name="T58" fmla="*/ 87 w 93"/>
                  <a:gd name="T59" fmla="*/ 73 h 94"/>
                  <a:gd name="T60" fmla="*/ 77 w 93"/>
                  <a:gd name="T61" fmla="*/ 63 h 94"/>
                  <a:gd name="T62" fmla="*/ 80 w 93"/>
                  <a:gd name="T63" fmla="*/ 57 h 94"/>
                  <a:gd name="T64" fmla="*/ 93 w 93"/>
                  <a:gd name="T65" fmla="*/ 57 h 94"/>
                  <a:gd name="T66" fmla="*/ 46 w 93"/>
                  <a:gd name="T67" fmla="*/ 67 h 94"/>
                  <a:gd name="T68" fmla="*/ 27 w 93"/>
                  <a:gd name="T69" fmla="*/ 47 h 94"/>
                  <a:gd name="T70" fmla="*/ 46 w 93"/>
                  <a:gd name="T71" fmla="*/ 27 h 94"/>
                  <a:gd name="T72" fmla="*/ 66 w 93"/>
                  <a:gd name="T73" fmla="*/ 47 h 94"/>
                  <a:gd name="T74" fmla="*/ 46 w 93"/>
                  <a:gd name="T75" fmla="*/ 6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94">
                    <a:moveTo>
                      <a:pt x="93" y="57"/>
                    </a:moveTo>
                    <a:cubicBezTo>
                      <a:pt x="93" y="37"/>
                      <a:pt x="93" y="37"/>
                      <a:pt x="93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79" y="34"/>
                      <a:pt x="78" y="32"/>
                      <a:pt x="77" y="3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1" y="15"/>
                      <a:pt x="59" y="14"/>
                      <a:pt x="57" y="13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4" y="14"/>
                      <a:pt x="32" y="15"/>
                      <a:pt x="30" y="1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2"/>
                      <a:pt x="14" y="34"/>
                      <a:pt x="13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9"/>
                      <a:pt x="15" y="61"/>
                      <a:pt x="16" y="6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2" y="79"/>
                      <a:pt x="34" y="79"/>
                      <a:pt x="36" y="80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79"/>
                      <a:pt x="61" y="79"/>
                      <a:pt x="63" y="78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8" y="61"/>
                      <a:pt x="79" y="59"/>
                      <a:pt x="80" y="57"/>
                    </a:cubicBezTo>
                    <a:lnTo>
                      <a:pt x="93" y="57"/>
                    </a:lnTo>
                    <a:close/>
                    <a:moveTo>
                      <a:pt x="46" y="67"/>
                    </a:moveTo>
                    <a:cubicBezTo>
                      <a:pt x="35" y="67"/>
                      <a:pt x="27" y="58"/>
                      <a:pt x="27" y="47"/>
                    </a:cubicBezTo>
                    <a:cubicBezTo>
                      <a:pt x="27" y="36"/>
                      <a:pt x="35" y="27"/>
                      <a:pt x="46" y="27"/>
                    </a:cubicBezTo>
                    <a:cubicBezTo>
                      <a:pt x="57" y="27"/>
                      <a:pt x="66" y="36"/>
                      <a:pt x="66" y="47"/>
                    </a:cubicBezTo>
                    <a:cubicBezTo>
                      <a:pt x="66" y="58"/>
                      <a:pt x="57" y="67"/>
                      <a:pt x="46" y="67"/>
                    </a:cubicBezTo>
                    <a:close/>
                  </a:path>
                </a:pathLst>
              </a:custGeom>
              <a:solidFill>
                <a:srgbClr val="ECECEC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66" name="文本框 265">
              <a:extLst>
                <a:ext uri="{FF2B5EF4-FFF2-40B4-BE49-F238E27FC236}">
                  <a16:creationId xmlns:a16="http://schemas.microsoft.com/office/drawing/2014/main" id="{53115A65-D627-4B93-B9C0-A7FE057CB577}"/>
                </a:ext>
              </a:extLst>
            </p:cNvPr>
            <p:cNvSpPr txBox="1"/>
            <p:nvPr/>
          </p:nvSpPr>
          <p:spPr>
            <a:xfrm>
              <a:off x="5936161" y="1760835"/>
              <a:ext cx="1868775" cy="46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安全与隐私</a:t>
              </a:r>
            </a:p>
            <a:p>
              <a:pPr algn="ctr"/>
              <a:r>
                <a:rPr lang="en-US" altLang="zh-CN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SECURITY AND PRIVACY</a:t>
              </a:r>
              <a:endParaRPr kumimoji="1"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sp>
          <p:nvSpPr>
            <p:cNvPr id="267" name="文本框 266">
              <a:extLst>
                <a:ext uri="{FF2B5EF4-FFF2-40B4-BE49-F238E27FC236}">
                  <a16:creationId xmlns:a16="http://schemas.microsoft.com/office/drawing/2014/main" id="{8BB946E3-0D1A-45ED-83D0-B3C8B354DB00}"/>
                </a:ext>
              </a:extLst>
            </p:cNvPr>
            <p:cNvSpPr txBox="1"/>
            <p:nvPr/>
          </p:nvSpPr>
          <p:spPr>
            <a:xfrm>
              <a:off x="7620720" y="1130776"/>
              <a:ext cx="1671985" cy="465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移动计算</a:t>
              </a:r>
            </a:p>
            <a:p>
              <a:pPr algn="ctr"/>
              <a:r>
                <a:rPr lang="en-US" altLang="zh-CN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MOBILE COMPUTING</a:t>
              </a:r>
              <a:endParaRPr kumimoji="1"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sp>
          <p:nvSpPr>
            <p:cNvPr id="268" name="文本框 267">
              <a:extLst>
                <a:ext uri="{FF2B5EF4-FFF2-40B4-BE49-F238E27FC236}">
                  <a16:creationId xmlns:a16="http://schemas.microsoft.com/office/drawing/2014/main" id="{BD1EA754-8AAF-4E6E-83E6-671714E8A3D1}"/>
                </a:ext>
              </a:extLst>
            </p:cNvPr>
            <p:cNvSpPr txBox="1"/>
            <p:nvPr/>
          </p:nvSpPr>
          <p:spPr>
            <a:xfrm>
              <a:off x="2806382" y="692928"/>
              <a:ext cx="1476578" cy="838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知识发现与数据挖掘</a:t>
              </a:r>
            </a:p>
            <a:p>
              <a:pPr algn="ctr"/>
              <a:r>
                <a:rPr lang="en-US" altLang="zh-CN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KNOWLEDGE DISCOVERY AND DATA MINING</a:t>
              </a:r>
              <a:endParaRPr kumimoji="1"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grpSp>
          <p:nvGrpSpPr>
            <p:cNvPr id="269" name="组合 66">
              <a:extLst>
                <a:ext uri="{FF2B5EF4-FFF2-40B4-BE49-F238E27FC236}">
                  <a16:creationId xmlns:a16="http://schemas.microsoft.com/office/drawing/2014/main" id="{698FD981-1E0B-4545-8EF5-1C1ED8D9EE66}"/>
                </a:ext>
              </a:extLst>
            </p:cNvPr>
            <p:cNvGrpSpPr/>
            <p:nvPr/>
          </p:nvGrpSpPr>
          <p:grpSpPr>
            <a:xfrm>
              <a:off x="8643339" y="712863"/>
              <a:ext cx="432048" cy="432048"/>
              <a:chOff x="665287" y="527720"/>
              <a:chExt cx="1415380" cy="1415380"/>
            </a:xfrm>
          </p:grpSpPr>
          <p:sp>
            <p:nvSpPr>
              <p:cNvPr id="307" name="椭圆 306">
                <a:extLst>
                  <a:ext uri="{FF2B5EF4-FFF2-40B4-BE49-F238E27FC236}">
                    <a16:creationId xmlns:a16="http://schemas.microsoft.com/office/drawing/2014/main" id="{A7251049-010D-4E52-902B-3A5093D9ED42}"/>
                  </a:ext>
                </a:extLst>
              </p:cNvPr>
              <p:cNvSpPr/>
              <p:nvPr/>
            </p:nvSpPr>
            <p:spPr>
              <a:xfrm>
                <a:off x="665287" y="527720"/>
                <a:ext cx="1415380" cy="1415380"/>
              </a:xfrm>
              <a:prstGeom prst="ellipse">
                <a:avLst/>
              </a:prstGeom>
              <a:solidFill>
                <a:srgbClr val="A6A6A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8" name="Freeform 5">
                <a:extLst>
                  <a:ext uri="{FF2B5EF4-FFF2-40B4-BE49-F238E27FC236}">
                    <a16:creationId xmlns:a16="http://schemas.microsoft.com/office/drawing/2014/main" id="{B75438CF-01BA-417F-8BB6-123DEFDF7D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6788" y="815517"/>
                <a:ext cx="831849" cy="839787"/>
              </a:xfrm>
              <a:custGeom>
                <a:avLst/>
                <a:gdLst>
                  <a:gd name="T0" fmla="*/ 93 w 93"/>
                  <a:gd name="T1" fmla="*/ 57 h 94"/>
                  <a:gd name="T2" fmla="*/ 93 w 93"/>
                  <a:gd name="T3" fmla="*/ 37 h 94"/>
                  <a:gd name="T4" fmla="*/ 80 w 93"/>
                  <a:gd name="T5" fmla="*/ 37 h 94"/>
                  <a:gd name="T6" fmla="*/ 77 w 93"/>
                  <a:gd name="T7" fmla="*/ 30 h 94"/>
                  <a:gd name="T8" fmla="*/ 87 w 93"/>
                  <a:gd name="T9" fmla="*/ 21 h 94"/>
                  <a:gd name="T10" fmla="*/ 72 w 93"/>
                  <a:gd name="T11" fmla="*/ 7 h 94"/>
                  <a:gd name="T12" fmla="*/ 63 w 93"/>
                  <a:gd name="T13" fmla="*/ 16 h 94"/>
                  <a:gd name="T14" fmla="*/ 57 w 93"/>
                  <a:gd name="T15" fmla="*/ 13 h 94"/>
                  <a:gd name="T16" fmla="*/ 57 w 93"/>
                  <a:gd name="T17" fmla="*/ 0 h 94"/>
                  <a:gd name="T18" fmla="*/ 36 w 93"/>
                  <a:gd name="T19" fmla="*/ 0 h 94"/>
                  <a:gd name="T20" fmla="*/ 36 w 93"/>
                  <a:gd name="T21" fmla="*/ 13 h 94"/>
                  <a:gd name="T22" fmla="*/ 30 w 93"/>
                  <a:gd name="T23" fmla="*/ 16 h 94"/>
                  <a:gd name="T24" fmla="*/ 21 w 93"/>
                  <a:gd name="T25" fmla="*/ 7 h 94"/>
                  <a:gd name="T26" fmla="*/ 6 w 93"/>
                  <a:gd name="T27" fmla="*/ 21 h 94"/>
                  <a:gd name="T28" fmla="*/ 16 w 93"/>
                  <a:gd name="T29" fmla="*/ 30 h 94"/>
                  <a:gd name="T30" fmla="*/ 13 w 93"/>
                  <a:gd name="T31" fmla="*/ 37 h 94"/>
                  <a:gd name="T32" fmla="*/ 0 w 93"/>
                  <a:gd name="T33" fmla="*/ 37 h 94"/>
                  <a:gd name="T34" fmla="*/ 0 w 93"/>
                  <a:gd name="T35" fmla="*/ 57 h 94"/>
                  <a:gd name="T36" fmla="*/ 13 w 93"/>
                  <a:gd name="T37" fmla="*/ 57 h 94"/>
                  <a:gd name="T38" fmla="*/ 16 w 93"/>
                  <a:gd name="T39" fmla="*/ 63 h 94"/>
                  <a:gd name="T40" fmla="*/ 6 w 93"/>
                  <a:gd name="T41" fmla="*/ 73 h 94"/>
                  <a:gd name="T42" fmla="*/ 21 w 93"/>
                  <a:gd name="T43" fmla="*/ 87 h 94"/>
                  <a:gd name="T44" fmla="*/ 30 w 93"/>
                  <a:gd name="T45" fmla="*/ 78 h 94"/>
                  <a:gd name="T46" fmla="*/ 36 w 93"/>
                  <a:gd name="T47" fmla="*/ 80 h 94"/>
                  <a:gd name="T48" fmla="*/ 36 w 93"/>
                  <a:gd name="T49" fmla="*/ 94 h 94"/>
                  <a:gd name="T50" fmla="*/ 57 w 93"/>
                  <a:gd name="T51" fmla="*/ 94 h 94"/>
                  <a:gd name="T52" fmla="*/ 57 w 93"/>
                  <a:gd name="T53" fmla="*/ 80 h 94"/>
                  <a:gd name="T54" fmla="*/ 63 w 93"/>
                  <a:gd name="T55" fmla="*/ 78 h 94"/>
                  <a:gd name="T56" fmla="*/ 72 w 93"/>
                  <a:gd name="T57" fmla="*/ 87 h 94"/>
                  <a:gd name="T58" fmla="*/ 87 w 93"/>
                  <a:gd name="T59" fmla="*/ 73 h 94"/>
                  <a:gd name="T60" fmla="*/ 77 w 93"/>
                  <a:gd name="T61" fmla="*/ 63 h 94"/>
                  <a:gd name="T62" fmla="*/ 80 w 93"/>
                  <a:gd name="T63" fmla="*/ 57 h 94"/>
                  <a:gd name="T64" fmla="*/ 93 w 93"/>
                  <a:gd name="T65" fmla="*/ 57 h 94"/>
                  <a:gd name="T66" fmla="*/ 46 w 93"/>
                  <a:gd name="T67" fmla="*/ 67 h 94"/>
                  <a:gd name="T68" fmla="*/ 27 w 93"/>
                  <a:gd name="T69" fmla="*/ 47 h 94"/>
                  <a:gd name="T70" fmla="*/ 46 w 93"/>
                  <a:gd name="T71" fmla="*/ 27 h 94"/>
                  <a:gd name="T72" fmla="*/ 66 w 93"/>
                  <a:gd name="T73" fmla="*/ 47 h 94"/>
                  <a:gd name="T74" fmla="*/ 46 w 93"/>
                  <a:gd name="T75" fmla="*/ 6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94">
                    <a:moveTo>
                      <a:pt x="93" y="57"/>
                    </a:moveTo>
                    <a:cubicBezTo>
                      <a:pt x="93" y="37"/>
                      <a:pt x="93" y="37"/>
                      <a:pt x="93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79" y="34"/>
                      <a:pt x="78" y="32"/>
                      <a:pt x="77" y="3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1" y="15"/>
                      <a:pt x="59" y="14"/>
                      <a:pt x="57" y="13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4" y="14"/>
                      <a:pt x="32" y="15"/>
                      <a:pt x="30" y="1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2"/>
                      <a:pt x="14" y="34"/>
                      <a:pt x="13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9"/>
                      <a:pt x="15" y="61"/>
                      <a:pt x="16" y="6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2" y="79"/>
                      <a:pt x="34" y="79"/>
                      <a:pt x="36" y="80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79"/>
                      <a:pt x="61" y="79"/>
                      <a:pt x="63" y="78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8" y="61"/>
                      <a:pt x="79" y="59"/>
                      <a:pt x="80" y="57"/>
                    </a:cubicBezTo>
                    <a:lnTo>
                      <a:pt x="93" y="57"/>
                    </a:lnTo>
                    <a:close/>
                    <a:moveTo>
                      <a:pt x="46" y="67"/>
                    </a:moveTo>
                    <a:cubicBezTo>
                      <a:pt x="35" y="67"/>
                      <a:pt x="27" y="58"/>
                      <a:pt x="27" y="47"/>
                    </a:cubicBezTo>
                    <a:cubicBezTo>
                      <a:pt x="27" y="36"/>
                      <a:pt x="35" y="27"/>
                      <a:pt x="46" y="27"/>
                    </a:cubicBezTo>
                    <a:cubicBezTo>
                      <a:pt x="57" y="27"/>
                      <a:pt x="66" y="36"/>
                      <a:pt x="66" y="47"/>
                    </a:cubicBezTo>
                    <a:cubicBezTo>
                      <a:pt x="66" y="58"/>
                      <a:pt x="57" y="67"/>
                      <a:pt x="46" y="67"/>
                    </a:cubicBezTo>
                    <a:close/>
                  </a:path>
                </a:pathLst>
              </a:custGeom>
              <a:solidFill>
                <a:srgbClr val="ECECEC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0" name="组合 66">
              <a:extLst>
                <a:ext uri="{FF2B5EF4-FFF2-40B4-BE49-F238E27FC236}">
                  <a16:creationId xmlns:a16="http://schemas.microsoft.com/office/drawing/2014/main" id="{8F9B1A93-BAF7-44E9-BFAF-57E0D96611B0}"/>
                </a:ext>
              </a:extLst>
            </p:cNvPr>
            <p:cNvGrpSpPr/>
            <p:nvPr/>
          </p:nvGrpSpPr>
          <p:grpSpPr>
            <a:xfrm>
              <a:off x="1480547" y="0"/>
              <a:ext cx="432048" cy="432048"/>
              <a:chOff x="665287" y="527720"/>
              <a:chExt cx="1415380" cy="1415380"/>
            </a:xfrm>
          </p:grpSpPr>
          <p:sp>
            <p:nvSpPr>
              <p:cNvPr id="305" name="椭圆 304">
                <a:extLst>
                  <a:ext uri="{FF2B5EF4-FFF2-40B4-BE49-F238E27FC236}">
                    <a16:creationId xmlns:a16="http://schemas.microsoft.com/office/drawing/2014/main" id="{F2FDE982-BCD3-4E14-A60A-1AC762CE3B6F}"/>
                  </a:ext>
                </a:extLst>
              </p:cNvPr>
              <p:cNvSpPr/>
              <p:nvPr/>
            </p:nvSpPr>
            <p:spPr>
              <a:xfrm>
                <a:off x="665287" y="527720"/>
                <a:ext cx="1415380" cy="1415380"/>
              </a:xfrm>
              <a:prstGeom prst="ellipse">
                <a:avLst/>
              </a:prstGeom>
              <a:solidFill>
                <a:srgbClr val="A6A6A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6" name="Freeform 5">
                <a:extLst>
                  <a:ext uri="{FF2B5EF4-FFF2-40B4-BE49-F238E27FC236}">
                    <a16:creationId xmlns:a16="http://schemas.microsoft.com/office/drawing/2014/main" id="{5FC69779-F7EE-4AB5-A252-C33EFD2244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6788" y="815517"/>
                <a:ext cx="831849" cy="839787"/>
              </a:xfrm>
              <a:custGeom>
                <a:avLst/>
                <a:gdLst>
                  <a:gd name="T0" fmla="*/ 93 w 93"/>
                  <a:gd name="T1" fmla="*/ 57 h 94"/>
                  <a:gd name="T2" fmla="*/ 93 w 93"/>
                  <a:gd name="T3" fmla="*/ 37 h 94"/>
                  <a:gd name="T4" fmla="*/ 80 w 93"/>
                  <a:gd name="T5" fmla="*/ 37 h 94"/>
                  <a:gd name="T6" fmla="*/ 77 w 93"/>
                  <a:gd name="T7" fmla="*/ 30 h 94"/>
                  <a:gd name="T8" fmla="*/ 87 w 93"/>
                  <a:gd name="T9" fmla="*/ 21 h 94"/>
                  <a:gd name="T10" fmla="*/ 72 w 93"/>
                  <a:gd name="T11" fmla="*/ 7 h 94"/>
                  <a:gd name="T12" fmla="*/ 63 w 93"/>
                  <a:gd name="T13" fmla="*/ 16 h 94"/>
                  <a:gd name="T14" fmla="*/ 57 w 93"/>
                  <a:gd name="T15" fmla="*/ 13 h 94"/>
                  <a:gd name="T16" fmla="*/ 57 w 93"/>
                  <a:gd name="T17" fmla="*/ 0 h 94"/>
                  <a:gd name="T18" fmla="*/ 36 w 93"/>
                  <a:gd name="T19" fmla="*/ 0 h 94"/>
                  <a:gd name="T20" fmla="*/ 36 w 93"/>
                  <a:gd name="T21" fmla="*/ 13 h 94"/>
                  <a:gd name="T22" fmla="*/ 30 w 93"/>
                  <a:gd name="T23" fmla="*/ 16 h 94"/>
                  <a:gd name="T24" fmla="*/ 21 w 93"/>
                  <a:gd name="T25" fmla="*/ 7 h 94"/>
                  <a:gd name="T26" fmla="*/ 6 w 93"/>
                  <a:gd name="T27" fmla="*/ 21 h 94"/>
                  <a:gd name="T28" fmla="*/ 16 w 93"/>
                  <a:gd name="T29" fmla="*/ 30 h 94"/>
                  <a:gd name="T30" fmla="*/ 13 w 93"/>
                  <a:gd name="T31" fmla="*/ 37 h 94"/>
                  <a:gd name="T32" fmla="*/ 0 w 93"/>
                  <a:gd name="T33" fmla="*/ 37 h 94"/>
                  <a:gd name="T34" fmla="*/ 0 w 93"/>
                  <a:gd name="T35" fmla="*/ 57 h 94"/>
                  <a:gd name="T36" fmla="*/ 13 w 93"/>
                  <a:gd name="T37" fmla="*/ 57 h 94"/>
                  <a:gd name="T38" fmla="*/ 16 w 93"/>
                  <a:gd name="T39" fmla="*/ 63 h 94"/>
                  <a:gd name="T40" fmla="*/ 6 w 93"/>
                  <a:gd name="T41" fmla="*/ 73 h 94"/>
                  <a:gd name="T42" fmla="*/ 21 w 93"/>
                  <a:gd name="T43" fmla="*/ 87 h 94"/>
                  <a:gd name="T44" fmla="*/ 30 w 93"/>
                  <a:gd name="T45" fmla="*/ 78 h 94"/>
                  <a:gd name="T46" fmla="*/ 36 w 93"/>
                  <a:gd name="T47" fmla="*/ 80 h 94"/>
                  <a:gd name="T48" fmla="*/ 36 w 93"/>
                  <a:gd name="T49" fmla="*/ 94 h 94"/>
                  <a:gd name="T50" fmla="*/ 57 w 93"/>
                  <a:gd name="T51" fmla="*/ 94 h 94"/>
                  <a:gd name="T52" fmla="*/ 57 w 93"/>
                  <a:gd name="T53" fmla="*/ 80 h 94"/>
                  <a:gd name="T54" fmla="*/ 63 w 93"/>
                  <a:gd name="T55" fmla="*/ 78 h 94"/>
                  <a:gd name="T56" fmla="*/ 72 w 93"/>
                  <a:gd name="T57" fmla="*/ 87 h 94"/>
                  <a:gd name="T58" fmla="*/ 87 w 93"/>
                  <a:gd name="T59" fmla="*/ 73 h 94"/>
                  <a:gd name="T60" fmla="*/ 77 w 93"/>
                  <a:gd name="T61" fmla="*/ 63 h 94"/>
                  <a:gd name="T62" fmla="*/ 80 w 93"/>
                  <a:gd name="T63" fmla="*/ 57 h 94"/>
                  <a:gd name="T64" fmla="*/ 93 w 93"/>
                  <a:gd name="T65" fmla="*/ 57 h 94"/>
                  <a:gd name="T66" fmla="*/ 46 w 93"/>
                  <a:gd name="T67" fmla="*/ 67 h 94"/>
                  <a:gd name="T68" fmla="*/ 27 w 93"/>
                  <a:gd name="T69" fmla="*/ 47 h 94"/>
                  <a:gd name="T70" fmla="*/ 46 w 93"/>
                  <a:gd name="T71" fmla="*/ 27 h 94"/>
                  <a:gd name="T72" fmla="*/ 66 w 93"/>
                  <a:gd name="T73" fmla="*/ 47 h 94"/>
                  <a:gd name="T74" fmla="*/ 46 w 93"/>
                  <a:gd name="T75" fmla="*/ 6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94">
                    <a:moveTo>
                      <a:pt x="93" y="57"/>
                    </a:moveTo>
                    <a:cubicBezTo>
                      <a:pt x="93" y="37"/>
                      <a:pt x="93" y="37"/>
                      <a:pt x="93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79" y="34"/>
                      <a:pt x="78" y="32"/>
                      <a:pt x="77" y="3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1" y="15"/>
                      <a:pt x="59" y="14"/>
                      <a:pt x="57" y="13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4" y="14"/>
                      <a:pt x="32" y="15"/>
                      <a:pt x="30" y="1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2"/>
                      <a:pt x="14" y="34"/>
                      <a:pt x="13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9"/>
                      <a:pt x="15" y="61"/>
                      <a:pt x="16" y="6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2" y="79"/>
                      <a:pt x="34" y="79"/>
                      <a:pt x="36" y="80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79"/>
                      <a:pt x="61" y="79"/>
                      <a:pt x="63" y="78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8" y="61"/>
                      <a:pt x="79" y="59"/>
                      <a:pt x="80" y="57"/>
                    </a:cubicBezTo>
                    <a:lnTo>
                      <a:pt x="93" y="57"/>
                    </a:lnTo>
                    <a:close/>
                    <a:moveTo>
                      <a:pt x="46" y="67"/>
                    </a:moveTo>
                    <a:cubicBezTo>
                      <a:pt x="35" y="67"/>
                      <a:pt x="27" y="58"/>
                      <a:pt x="27" y="47"/>
                    </a:cubicBezTo>
                    <a:cubicBezTo>
                      <a:pt x="27" y="36"/>
                      <a:pt x="35" y="27"/>
                      <a:pt x="46" y="27"/>
                    </a:cubicBezTo>
                    <a:cubicBezTo>
                      <a:pt x="57" y="27"/>
                      <a:pt x="66" y="36"/>
                      <a:pt x="66" y="47"/>
                    </a:cubicBezTo>
                    <a:cubicBezTo>
                      <a:pt x="66" y="58"/>
                      <a:pt x="57" y="67"/>
                      <a:pt x="46" y="67"/>
                    </a:cubicBezTo>
                    <a:close/>
                  </a:path>
                </a:pathLst>
              </a:custGeom>
              <a:solidFill>
                <a:srgbClr val="ECECEC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1" name="文本框 270">
              <a:extLst>
                <a:ext uri="{FF2B5EF4-FFF2-40B4-BE49-F238E27FC236}">
                  <a16:creationId xmlns:a16="http://schemas.microsoft.com/office/drawing/2014/main" id="{095F30CF-0139-4E57-BA96-B0AB28262139}"/>
                </a:ext>
              </a:extLst>
            </p:cNvPr>
            <p:cNvSpPr txBox="1"/>
            <p:nvPr/>
          </p:nvSpPr>
          <p:spPr>
            <a:xfrm>
              <a:off x="7090594" y="3122210"/>
              <a:ext cx="1627171" cy="465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云计算</a:t>
              </a:r>
            </a:p>
            <a:p>
              <a:pPr algn="ctr"/>
              <a:r>
                <a:rPr lang="en-US" altLang="zh-CN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CLOUD COMPUTING</a:t>
              </a:r>
              <a:endParaRPr kumimoji="1"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grpSp>
          <p:nvGrpSpPr>
            <p:cNvPr id="272" name="组合 66">
              <a:extLst>
                <a:ext uri="{FF2B5EF4-FFF2-40B4-BE49-F238E27FC236}">
                  <a16:creationId xmlns:a16="http://schemas.microsoft.com/office/drawing/2014/main" id="{71CF163D-D486-492A-816E-4551B1E77389}"/>
                </a:ext>
              </a:extLst>
            </p:cNvPr>
            <p:cNvGrpSpPr/>
            <p:nvPr/>
          </p:nvGrpSpPr>
          <p:grpSpPr>
            <a:xfrm>
              <a:off x="2530796" y="505301"/>
              <a:ext cx="432048" cy="432048"/>
              <a:chOff x="665287" y="527720"/>
              <a:chExt cx="1415380" cy="1415380"/>
            </a:xfrm>
          </p:grpSpPr>
          <p:sp>
            <p:nvSpPr>
              <p:cNvPr id="303" name="椭圆 302">
                <a:extLst>
                  <a:ext uri="{FF2B5EF4-FFF2-40B4-BE49-F238E27FC236}">
                    <a16:creationId xmlns:a16="http://schemas.microsoft.com/office/drawing/2014/main" id="{5D27AB18-3E3E-4F64-BA58-4FD676C2F654}"/>
                  </a:ext>
                </a:extLst>
              </p:cNvPr>
              <p:cNvSpPr/>
              <p:nvPr/>
            </p:nvSpPr>
            <p:spPr>
              <a:xfrm>
                <a:off x="665287" y="527720"/>
                <a:ext cx="1415380" cy="1415380"/>
              </a:xfrm>
              <a:prstGeom prst="ellipse">
                <a:avLst/>
              </a:prstGeom>
              <a:solidFill>
                <a:srgbClr val="A6A6A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4" name="Freeform 5">
                <a:extLst>
                  <a:ext uri="{FF2B5EF4-FFF2-40B4-BE49-F238E27FC236}">
                    <a16:creationId xmlns:a16="http://schemas.microsoft.com/office/drawing/2014/main" id="{1303B055-E7D4-439F-A8F2-CC8D4C4207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6788" y="815517"/>
                <a:ext cx="831849" cy="839787"/>
              </a:xfrm>
              <a:custGeom>
                <a:avLst/>
                <a:gdLst>
                  <a:gd name="T0" fmla="*/ 93 w 93"/>
                  <a:gd name="T1" fmla="*/ 57 h 94"/>
                  <a:gd name="T2" fmla="*/ 93 w 93"/>
                  <a:gd name="T3" fmla="*/ 37 h 94"/>
                  <a:gd name="T4" fmla="*/ 80 w 93"/>
                  <a:gd name="T5" fmla="*/ 37 h 94"/>
                  <a:gd name="T6" fmla="*/ 77 w 93"/>
                  <a:gd name="T7" fmla="*/ 30 h 94"/>
                  <a:gd name="T8" fmla="*/ 87 w 93"/>
                  <a:gd name="T9" fmla="*/ 21 h 94"/>
                  <a:gd name="T10" fmla="*/ 72 w 93"/>
                  <a:gd name="T11" fmla="*/ 7 h 94"/>
                  <a:gd name="T12" fmla="*/ 63 w 93"/>
                  <a:gd name="T13" fmla="*/ 16 h 94"/>
                  <a:gd name="T14" fmla="*/ 57 w 93"/>
                  <a:gd name="T15" fmla="*/ 13 h 94"/>
                  <a:gd name="T16" fmla="*/ 57 w 93"/>
                  <a:gd name="T17" fmla="*/ 0 h 94"/>
                  <a:gd name="T18" fmla="*/ 36 w 93"/>
                  <a:gd name="T19" fmla="*/ 0 h 94"/>
                  <a:gd name="T20" fmla="*/ 36 w 93"/>
                  <a:gd name="T21" fmla="*/ 13 h 94"/>
                  <a:gd name="T22" fmla="*/ 30 w 93"/>
                  <a:gd name="T23" fmla="*/ 16 h 94"/>
                  <a:gd name="T24" fmla="*/ 21 w 93"/>
                  <a:gd name="T25" fmla="*/ 7 h 94"/>
                  <a:gd name="T26" fmla="*/ 6 w 93"/>
                  <a:gd name="T27" fmla="*/ 21 h 94"/>
                  <a:gd name="T28" fmla="*/ 16 w 93"/>
                  <a:gd name="T29" fmla="*/ 30 h 94"/>
                  <a:gd name="T30" fmla="*/ 13 w 93"/>
                  <a:gd name="T31" fmla="*/ 37 h 94"/>
                  <a:gd name="T32" fmla="*/ 0 w 93"/>
                  <a:gd name="T33" fmla="*/ 37 h 94"/>
                  <a:gd name="T34" fmla="*/ 0 w 93"/>
                  <a:gd name="T35" fmla="*/ 57 h 94"/>
                  <a:gd name="T36" fmla="*/ 13 w 93"/>
                  <a:gd name="T37" fmla="*/ 57 h 94"/>
                  <a:gd name="T38" fmla="*/ 16 w 93"/>
                  <a:gd name="T39" fmla="*/ 63 h 94"/>
                  <a:gd name="T40" fmla="*/ 6 w 93"/>
                  <a:gd name="T41" fmla="*/ 73 h 94"/>
                  <a:gd name="T42" fmla="*/ 21 w 93"/>
                  <a:gd name="T43" fmla="*/ 87 h 94"/>
                  <a:gd name="T44" fmla="*/ 30 w 93"/>
                  <a:gd name="T45" fmla="*/ 78 h 94"/>
                  <a:gd name="T46" fmla="*/ 36 w 93"/>
                  <a:gd name="T47" fmla="*/ 80 h 94"/>
                  <a:gd name="T48" fmla="*/ 36 w 93"/>
                  <a:gd name="T49" fmla="*/ 94 h 94"/>
                  <a:gd name="T50" fmla="*/ 57 w 93"/>
                  <a:gd name="T51" fmla="*/ 94 h 94"/>
                  <a:gd name="T52" fmla="*/ 57 w 93"/>
                  <a:gd name="T53" fmla="*/ 80 h 94"/>
                  <a:gd name="T54" fmla="*/ 63 w 93"/>
                  <a:gd name="T55" fmla="*/ 78 h 94"/>
                  <a:gd name="T56" fmla="*/ 72 w 93"/>
                  <a:gd name="T57" fmla="*/ 87 h 94"/>
                  <a:gd name="T58" fmla="*/ 87 w 93"/>
                  <a:gd name="T59" fmla="*/ 73 h 94"/>
                  <a:gd name="T60" fmla="*/ 77 w 93"/>
                  <a:gd name="T61" fmla="*/ 63 h 94"/>
                  <a:gd name="T62" fmla="*/ 80 w 93"/>
                  <a:gd name="T63" fmla="*/ 57 h 94"/>
                  <a:gd name="T64" fmla="*/ 93 w 93"/>
                  <a:gd name="T65" fmla="*/ 57 h 94"/>
                  <a:gd name="T66" fmla="*/ 46 w 93"/>
                  <a:gd name="T67" fmla="*/ 67 h 94"/>
                  <a:gd name="T68" fmla="*/ 27 w 93"/>
                  <a:gd name="T69" fmla="*/ 47 h 94"/>
                  <a:gd name="T70" fmla="*/ 46 w 93"/>
                  <a:gd name="T71" fmla="*/ 27 h 94"/>
                  <a:gd name="T72" fmla="*/ 66 w 93"/>
                  <a:gd name="T73" fmla="*/ 47 h 94"/>
                  <a:gd name="T74" fmla="*/ 46 w 93"/>
                  <a:gd name="T75" fmla="*/ 6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94">
                    <a:moveTo>
                      <a:pt x="93" y="57"/>
                    </a:moveTo>
                    <a:cubicBezTo>
                      <a:pt x="93" y="37"/>
                      <a:pt x="93" y="37"/>
                      <a:pt x="93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79" y="34"/>
                      <a:pt x="78" y="32"/>
                      <a:pt x="77" y="3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1" y="15"/>
                      <a:pt x="59" y="14"/>
                      <a:pt x="57" y="13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4" y="14"/>
                      <a:pt x="32" y="15"/>
                      <a:pt x="30" y="1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2"/>
                      <a:pt x="14" y="34"/>
                      <a:pt x="13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9"/>
                      <a:pt x="15" y="61"/>
                      <a:pt x="16" y="6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2" y="79"/>
                      <a:pt x="34" y="79"/>
                      <a:pt x="36" y="80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79"/>
                      <a:pt x="61" y="79"/>
                      <a:pt x="63" y="78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8" y="61"/>
                      <a:pt x="79" y="59"/>
                      <a:pt x="80" y="57"/>
                    </a:cubicBezTo>
                    <a:lnTo>
                      <a:pt x="93" y="57"/>
                    </a:lnTo>
                    <a:close/>
                    <a:moveTo>
                      <a:pt x="46" y="67"/>
                    </a:moveTo>
                    <a:cubicBezTo>
                      <a:pt x="35" y="67"/>
                      <a:pt x="27" y="58"/>
                      <a:pt x="27" y="47"/>
                    </a:cubicBezTo>
                    <a:cubicBezTo>
                      <a:pt x="27" y="36"/>
                      <a:pt x="35" y="27"/>
                      <a:pt x="46" y="27"/>
                    </a:cubicBezTo>
                    <a:cubicBezTo>
                      <a:pt x="57" y="27"/>
                      <a:pt x="66" y="36"/>
                      <a:pt x="66" y="47"/>
                    </a:cubicBezTo>
                    <a:cubicBezTo>
                      <a:pt x="66" y="58"/>
                      <a:pt x="57" y="67"/>
                      <a:pt x="46" y="67"/>
                    </a:cubicBezTo>
                    <a:close/>
                  </a:path>
                </a:pathLst>
              </a:custGeom>
              <a:solidFill>
                <a:srgbClr val="ECECEC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3" name="组合 66">
              <a:extLst>
                <a:ext uri="{FF2B5EF4-FFF2-40B4-BE49-F238E27FC236}">
                  <a16:creationId xmlns:a16="http://schemas.microsoft.com/office/drawing/2014/main" id="{730256C7-3128-4B4A-BEF8-971FF8352D2A}"/>
                </a:ext>
              </a:extLst>
            </p:cNvPr>
            <p:cNvGrpSpPr/>
            <p:nvPr/>
          </p:nvGrpSpPr>
          <p:grpSpPr>
            <a:xfrm>
              <a:off x="449221" y="426089"/>
              <a:ext cx="432048" cy="432048"/>
              <a:chOff x="665287" y="527720"/>
              <a:chExt cx="1415380" cy="1415380"/>
            </a:xfrm>
          </p:grpSpPr>
          <p:sp>
            <p:nvSpPr>
              <p:cNvPr id="301" name="椭圆 300">
                <a:extLst>
                  <a:ext uri="{FF2B5EF4-FFF2-40B4-BE49-F238E27FC236}">
                    <a16:creationId xmlns:a16="http://schemas.microsoft.com/office/drawing/2014/main" id="{A5DD8906-D40E-4F05-B0B0-FD38F119868D}"/>
                  </a:ext>
                </a:extLst>
              </p:cNvPr>
              <p:cNvSpPr/>
              <p:nvPr/>
            </p:nvSpPr>
            <p:spPr>
              <a:xfrm>
                <a:off x="665287" y="527720"/>
                <a:ext cx="1415380" cy="1415380"/>
              </a:xfrm>
              <a:prstGeom prst="ellipse">
                <a:avLst/>
              </a:prstGeom>
              <a:solidFill>
                <a:srgbClr val="A6A6A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2" name="Freeform 5">
                <a:extLst>
                  <a:ext uri="{FF2B5EF4-FFF2-40B4-BE49-F238E27FC236}">
                    <a16:creationId xmlns:a16="http://schemas.microsoft.com/office/drawing/2014/main" id="{53D5AFD4-B62A-4FF5-9FE2-3818AD1F8F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6788" y="815517"/>
                <a:ext cx="831849" cy="839787"/>
              </a:xfrm>
              <a:custGeom>
                <a:avLst/>
                <a:gdLst>
                  <a:gd name="T0" fmla="*/ 93 w 93"/>
                  <a:gd name="T1" fmla="*/ 57 h 94"/>
                  <a:gd name="T2" fmla="*/ 93 w 93"/>
                  <a:gd name="T3" fmla="*/ 37 h 94"/>
                  <a:gd name="T4" fmla="*/ 80 w 93"/>
                  <a:gd name="T5" fmla="*/ 37 h 94"/>
                  <a:gd name="T6" fmla="*/ 77 w 93"/>
                  <a:gd name="T7" fmla="*/ 30 h 94"/>
                  <a:gd name="T8" fmla="*/ 87 w 93"/>
                  <a:gd name="T9" fmla="*/ 21 h 94"/>
                  <a:gd name="T10" fmla="*/ 72 w 93"/>
                  <a:gd name="T11" fmla="*/ 7 h 94"/>
                  <a:gd name="T12" fmla="*/ 63 w 93"/>
                  <a:gd name="T13" fmla="*/ 16 h 94"/>
                  <a:gd name="T14" fmla="*/ 57 w 93"/>
                  <a:gd name="T15" fmla="*/ 13 h 94"/>
                  <a:gd name="T16" fmla="*/ 57 w 93"/>
                  <a:gd name="T17" fmla="*/ 0 h 94"/>
                  <a:gd name="T18" fmla="*/ 36 w 93"/>
                  <a:gd name="T19" fmla="*/ 0 h 94"/>
                  <a:gd name="T20" fmla="*/ 36 w 93"/>
                  <a:gd name="T21" fmla="*/ 13 h 94"/>
                  <a:gd name="T22" fmla="*/ 30 w 93"/>
                  <a:gd name="T23" fmla="*/ 16 h 94"/>
                  <a:gd name="T24" fmla="*/ 21 w 93"/>
                  <a:gd name="T25" fmla="*/ 7 h 94"/>
                  <a:gd name="T26" fmla="*/ 6 w 93"/>
                  <a:gd name="T27" fmla="*/ 21 h 94"/>
                  <a:gd name="T28" fmla="*/ 16 w 93"/>
                  <a:gd name="T29" fmla="*/ 30 h 94"/>
                  <a:gd name="T30" fmla="*/ 13 w 93"/>
                  <a:gd name="T31" fmla="*/ 37 h 94"/>
                  <a:gd name="T32" fmla="*/ 0 w 93"/>
                  <a:gd name="T33" fmla="*/ 37 h 94"/>
                  <a:gd name="T34" fmla="*/ 0 w 93"/>
                  <a:gd name="T35" fmla="*/ 57 h 94"/>
                  <a:gd name="T36" fmla="*/ 13 w 93"/>
                  <a:gd name="T37" fmla="*/ 57 h 94"/>
                  <a:gd name="T38" fmla="*/ 16 w 93"/>
                  <a:gd name="T39" fmla="*/ 63 h 94"/>
                  <a:gd name="T40" fmla="*/ 6 w 93"/>
                  <a:gd name="T41" fmla="*/ 73 h 94"/>
                  <a:gd name="T42" fmla="*/ 21 w 93"/>
                  <a:gd name="T43" fmla="*/ 87 h 94"/>
                  <a:gd name="T44" fmla="*/ 30 w 93"/>
                  <a:gd name="T45" fmla="*/ 78 h 94"/>
                  <a:gd name="T46" fmla="*/ 36 w 93"/>
                  <a:gd name="T47" fmla="*/ 80 h 94"/>
                  <a:gd name="T48" fmla="*/ 36 w 93"/>
                  <a:gd name="T49" fmla="*/ 94 h 94"/>
                  <a:gd name="T50" fmla="*/ 57 w 93"/>
                  <a:gd name="T51" fmla="*/ 94 h 94"/>
                  <a:gd name="T52" fmla="*/ 57 w 93"/>
                  <a:gd name="T53" fmla="*/ 80 h 94"/>
                  <a:gd name="T54" fmla="*/ 63 w 93"/>
                  <a:gd name="T55" fmla="*/ 78 h 94"/>
                  <a:gd name="T56" fmla="*/ 72 w 93"/>
                  <a:gd name="T57" fmla="*/ 87 h 94"/>
                  <a:gd name="T58" fmla="*/ 87 w 93"/>
                  <a:gd name="T59" fmla="*/ 73 h 94"/>
                  <a:gd name="T60" fmla="*/ 77 w 93"/>
                  <a:gd name="T61" fmla="*/ 63 h 94"/>
                  <a:gd name="T62" fmla="*/ 80 w 93"/>
                  <a:gd name="T63" fmla="*/ 57 h 94"/>
                  <a:gd name="T64" fmla="*/ 93 w 93"/>
                  <a:gd name="T65" fmla="*/ 57 h 94"/>
                  <a:gd name="T66" fmla="*/ 46 w 93"/>
                  <a:gd name="T67" fmla="*/ 67 h 94"/>
                  <a:gd name="T68" fmla="*/ 27 w 93"/>
                  <a:gd name="T69" fmla="*/ 47 h 94"/>
                  <a:gd name="T70" fmla="*/ 46 w 93"/>
                  <a:gd name="T71" fmla="*/ 27 h 94"/>
                  <a:gd name="T72" fmla="*/ 66 w 93"/>
                  <a:gd name="T73" fmla="*/ 47 h 94"/>
                  <a:gd name="T74" fmla="*/ 46 w 93"/>
                  <a:gd name="T75" fmla="*/ 6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94">
                    <a:moveTo>
                      <a:pt x="93" y="57"/>
                    </a:moveTo>
                    <a:cubicBezTo>
                      <a:pt x="93" y="37"/>
                      <a:pt x="93" y="37"/>
                      <a:pt x="93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79" y="34"/>
                      <a:pt x="78" y="32"/>
                      <a:pt x="77" y="3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1" y="15"/>
                      <a:pt x="59" y="14"/>
                      <a:pt x="57" y="13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4" y="14"/>
                      <a:pt x="32" y="15"/>
                      <a:pt x="30" y="1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2"/>
                      <a:pt x="14" y="34"/>
                      <a:pt x="13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9"/>
                      <a:pt x="15" y="61"/>
                      <a:pt x="16" y="6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2" y="79"/>
                      <a:pt x="34" y="79"/>
                      <a:pt x="36" y="80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79"/>
                      <a:pt x="61" y="79"/>
                      <a:pt x="63" y="78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8" y="61"/>
                      <a:pt x="79" y="59"/>
                      <a:pt x="80" y="57"/>
                    </a:cubicBezTo>
                    <a:lnTo>
                      <a:pt x="93" y="57"/>
                    </a:lnTo>
                    <a:close/>
                    <a:moveTo>
                      <a:pt x="46" y="67"/>
                    </a:moveTo>
                    <a:cubicBezTo>
                      <a:pt x="35" y="67"/>
                      <a:pt x="27" y="58"/>
                      <a:pt x="27" y="47"/>
                    </a:cubicBezTo>
                    <a:cubicBezTo>
                      <a:pt x="27" y="36"/>
                      <a:pt x="35" y="27"/>
                      <a:pt x="46" y="27"/>
                    </a:cubicBezTo>
                    <a:cubicBezTo>
                      <a:pt x="57" y="27"/>
                      <a:pt x="66" y="36"/>
                      <a:pt x="66" y="47"/>
                    </a:cubicBezTo>
                    <a:cubicBezTo>
                      <a:pt x="66" y="58"/>
                      <a:pt x="57" y="67"/>
                      <a:pt x="46" y="67"/>
                    </a:cubicBezTo>
                    <a:close/>
                  </a:path>
                </a:pathLst>
              </a:custGeom>
              <a:solidFill>
                <a:srgbClr val="ECECEC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4" name="组合 66">
              <a:extLst>
                <a:ext uri="{FF2B5EF4-FFF2-40B4-BE49-F238E27FC236}">
                  <a16:creationId xmlns:a16="http://schemas.microsoft.com/office/drawing/2014/main" id="{1F7190F1-47A6-4AAB-9871-5FF28AA6EB02}"/>
                </a:ext>
              </a:extLst>
            </p:cNvPr>
            <p:cNvGrpSpPr/>
            <p:nvPr/>
          </p:nvGrpSpPr>
          <p:grpSpPr>
            <a:xfrm>
              <a:off x="1251260" y="1416836"/>
              <a:ext cx="432048" cy="432048"/>
              <a:chOff x="665287" y="527720"/>
              <a:chExt cx="1415380" cy="1415380"/>
            </a:xfrm>
          </p:grpSpPr>
          <p:sp>
            <p:nvSpPr>
              <p:cNvPr id="299" name="椭圆 298">
                <a:extLst>
                  <a:ext uri="{FF2B5EF4-FFF2-40B4-BE49-F238E27FC236}">
                    <a16:creationId xmlns:a16="http://schemas.microsoft.com/office/drawing/2014/main" id="{9A5B9CE1-AC51-4253-8E80-42D5B55E9161}"/>
                  </a:ext>
                </a:extLst>
              </p:cNvPr>
              <p:cNvSpPr/>
              <p:nvPr/>
            </p:nvSpPr>
            <p:spPr>
              <a:xfrm>
                <a:off x="665287" y="527720"/>
                <a:ext cx="1415380" cy="1415380"/>
              </a:xfrm>
              <a:prstGeom prst="ellipse">
                <a:avLst/>
              </a:prstGeom>
              <a:solidFill>
                <a:srgbClr val="A6A6A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0" name="Freeform 5">
                <a:extLst>
                  <a:ext uri="{FF2B5EF4-FFF2-40B4-BE49-F238E27FC236}">
                    <a16:creationId xmlns:a16="http://schemas.microsoft.com/office/drawing/2014/main" id="{0DC3C2E6-BF87-4B2E-A969-67C8499D33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6788" y="815517"/>
                <a:ext cx="831849" cy="839787"/>
              </a:xfrm>
              <a:custGeom>
                <a:avLst/>
                <a:gdLst>
                  <a:gd name="T0" fmla="*/ 93 w 93"/>
                  <a:gd name="T1" fmla="*/ 57 h 94"/>
                  <a:gd name="T2" fmla="*/ 93 w 93"/>
                  <a:gd name="T3" fmla="*/ 37 h 94"/>
                  <a:gd name="T4" fmla="*/ 80 w 93"/>
                  <a:gd name="T5" fmla="*/ 37 h 94"/>
                  <a:gd name="T6" fmla="*/ 77 w 93"/>
                  <a:gd name="T7" fmla="*/ 30 h 94"/>
                  <a:gd name="T8" fmla="*/ 87 w 93"/>
                  <a:gd name="T9" fmla="*/ 21 h 94"/>
                  <a:gd name="T10" fmla="*/ 72 w 93"/>
                  <a:gd name="T11" fmla="*/ 7 h 94"/>
                  <a:gd name="T12" fmla="*/ 63 w 93"/>
                  <a:gd name="T13" fmla="*/ 16 h 94"/>
                  <a:gd name="T14" fmla="*/ 57 w 93"/>
                  <a:gd name="T15" fmla="*/ 13 h 94"/>
                  <a:gd name="T16" fmla="*/ 57 w 93"/>
                  <a:gd name="T17" fmla="*/ 0 h 94"/>
                  <a:gd name="T18" fmla="*/ 36 w 93"/>
                  <a:gd name="T19" fmla="*/ 0 h 94"/>
                  <a:gd name="T20" fmla="*/ 36 w 93"/>
                  <a:gd name="T21" fmla="*/ 13 h 94"/>
                  <a:gd name="T22" fmla="*/ 30 w 93"/>
                  <a:gd name="T23" fmla="*/ 16 h 94"/>
                  <a:gd name="T24" fmla="*/ 21 w 93"/>
                  <a:gd name="T25" fmla="*/ 7 h 94"/>
                  <a:gd name="T26" fmla="*/ 6 w 93"/>
                  <a:gd name="T27" fmla="*/ 21 h 94"/>
                  <a:gd name="T28" fmla="*/ 16 w 93"/>
                  <a:gd name="T29" fmla="*/ 30 h 94"/>
                  <a:gd name="T30" fmla="*/ 13 w 93"/>
                  <a:gd name="T31" fmla="*/ 37 h 94"/>
                  <a:gd name="T32" fmla="*/ 0 w 93"/>
                  <a:gd name="T33" fmla="*/ 37 h 94"/>
                  <a:gd name="T34" fmla="*/ 0 w 93"/>
                  <a:gd name="T35" fmla="*/ 57 h 94"/>
                  <a:gd name="T36" fmla="*/ 13 w 93"/>
                  <a:gd name="T37" fmla="*/ 57 h 94"/>
                  <a:gd name="T38" fmla="*/ 16 w 93"/>
                  <a:gd name="T39" fmla="*/ 63 h 94"/>
                  <a:gd name="T40" fmla="*/ 6 w 93"/>
                  <a:gd name="T41" fmla="*/ 73 h 94"/>
                  <a:gd name="T42" fmla="*/ 21 w 93"/>
                  <a:gd name="T43" fmla="*/ 87 h 94"/>
                  <a:gd name="T44" fmla="*/ 30 w 93"/>
                  <a:gd name="T45" fmla="*/ 78 h 94"/>
                  <a:gd name="T46" fmla="*/ 36 w 93"/>
                  <a:gd name="T47" fmla="*/ 80 h 94"/>
                  <a:gd name="T48" fmla="*/ 36 w 93"/>
                  <a:gd name="T49" fmla="*/ 94 h 94"/>
                  <a:gd name="T50" fmla="*/ 57 w 93"/>
                  <a:gd name="T51" fmla="*/ 94 h 94"/>
                  <a:gd name="T52" fmla="*/ 57 w 93"/>
                  <a:gd name="T53" fmla="*/ 80 h 94"/>
                  <a:gd name="T54" fmla="*/ 63 w 93"/>
                  <a:gd name="T55" fmla="*/ 78 h 94"/>
                  <a:gd name="T56" fmla="*/ 72 w 93"/>
                  <a:gd name="T57" fmla="*/ 87 h 94"/>
                  <a:gd name="T58" fmla="*/ 87 w 93"/>
                  <a:gd name="T59" fmla="*/ 73 h 94"/>
                  <a:gd name="T60" fmla="*/ 77 w 93"/>
                  <a:gd name="T61" fmla="*/ 63 h 94"/>
                  <a:gd name="T62" fmla="*/ 80 w 93"/>
                  <a:gd name="T63" fmla="*/ 57 h 94"/>
                  <a:gd name="T64" fmla="*/ 93 w 93"/>
                  <a:gd name="T65" fmla="*/ 57 h 94"/>
                  <a:gd name="T66" fmla="*/ 46 w 93"/>
                  <a:gd name="T67" fmla="*/ 67 h 94"/>
                  <a:gd name="T68" fmla="*/ 27 w 93"/>
                  <a:gd name="T69" fmla="*/ 47 h 94"/>
                  <a:gd name="T70" fmla="*/ 46 w 93"/>
                  <a:gd name="T71" fmla="*/ 27 h 94"/>
                  <a:gd name="T72" fmla="*/ 66 w 93"/>
                  <a:gd name="T73" fmla="*/ 47 h 94"/>
                  <a:gd name="T74" fmla="*/ 46 w 93"/>
                  <a:gd name="T75" fmla="*/ 6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94">
                    <a:moveTo>
                      <a:pt x="93" y="57"/>
                    </a:moveTo>
                    <a:cubicBezTo>
                      <a:pt x="93" y="37"/>
                      <a:pt x="93" y="37"/>
                      <a:pt x="93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79" y="34"/>
                      <a:pt x="78" y="32"/>
                      <a:pt x="77" y="3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1" y="15"/>
                      <a:pt x="59" y="14"/>
                      <a:pt x="57" y="13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4" y="14"/>
                      <a:pt x="32" y="15"/>
                      <a:pt x="30" y="1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2"/>
                      <a:pt x="14" y="34"/>
                      <a:pt x="13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9"/>
                      <a:pt x="15" y="61"/>
                      <a:pt x="16" y="6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2" y="79"/>
                      <a:pt x="34" y="79"/>
                      <a:pt x="36" y="80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79"/>
                      <a:pt x="61" y="79"/>
                      <a:pt x="63" y="78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8" y="61"/>
                      <a:pt x="79" y="59"/>
                      <a:pt x="80" y="57"/>
                    </a:cubicBezTo>
                    <a:lnTo>
                      <a:pt x="93" y="57"/>
                    </a:lnTo>
                    <a:close/>
                    <a:moveTo>
                      <a:pt x="46" y="67"/>
                    </a:moveTo>
                    <a:cubicBezTo>
                      <a:pt x="35" y="67"/>
                      <a:pt x="27" y="58"/>
                      <a:pt x="27" y="47"/>
                    </a:cubicBezTo>
                    <a:cubicBezTo>
                      <a:pt x="27" y="36"/>
                      <a:pt x="35" y="27"/>
                      <a:pt x="46" y="27"/>
                    </a:cubicBezTo>
                    <a:cubicBezTo>
                      <a:pt x="57" y="27"/>
                      <a:pt x="66" y="36"/>
                      <a:pt x="66" y="47"/>
                    </a:cubicBezTo>
                    <a:cubicBezTo>
                      <a:pt x="66" y="58"/>
                      <a:pt x="57" y="67"/>
                      <a:pt x="46" y="67"/>
                    </a:cubicBezTo>
                    <a:close/>
                  </a:path>
                </a:pathLst>
              </a:custGeom>
              <a:solidFill>
                <a:srgbClr val="ECECEC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5" name="文本框 274">
              <a:extLst>
                <a:ext uri="{FF2B5EF4-FFF2-40B4-BE49-F238E27FC236}">
                  <a16:creationId xmlns:a16="http://schemas.microsoft.com/office/drawing/2014/main" id="{0A959BF1-1259-46D4-ACEF-A74B3D790EF6}"/>
                </a:ext>
              </a:extLst>
            </p:cNvPr>
            <p:cNvSpPr txBox="1"/>
            <p:nvPr/>
          </p:nvSpPr>
          <p:spPr>
            <a:xfrm>
              <a:off x="2210112" y="1582833"/>
              <a:ext cx="1588573" cy="652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机器翻译</a:t>
              </a:r>
            </a:p>
            <a:p>
              <a:pPr algn="ctr"/>
              <a:r>
                <a:rPr lang="en-US" altLang="zh-CN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MACHINE TRANSLATION</a:t>
              </a:r>
              <a:endParaRPr kumimoji="1"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sp>
          <p:nvSpPr>
            <p:cNvPr id="276" name="文本框 275">
              <a:extLst>
                <a:ext uri="{FF2B5EF4-FFF2-40B4-BE49-F238E27FC236}">
                  <a16:creationId xmlns:a16="http://schemas.microsoft.com/office/drawing/2014/main" id="{F6C5A432-E6B5-43C5-A863-6D056B697005}"/>
                </a:ext>
              </a:extLst>
            </p:cNvPr>
            <p:cNvSpPr txBox="1"/>
            <p:nvPr/>
          </p:nvSpPr>
          <p:spPr>
            <a:xfrm>
              <a:off x="1714339" y="134819"/>
              <a:ext cx="1358214" cy="652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机器学习</a:t>
              </a:r>
            </a:p>
            <a:p>
              <a:pPr algn="ctr"/>
              <a:r>
                <a:rPr lang="en-US" altLang="zh-CN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MACHINE LEARNING</a:t>
              </a:r>
              <a:endParaRPr kumimoji="1"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sp>
          <p:nvSpPr>
            <p:cNvPr id="277" name="文本框 276">
              <a:extLst>
                <a:ext uri="{FF2B5EF4-FFF2-40B4-BE49-F238E27FC236}">
                  <a16:creationId xmlns:a16="http://schemas.microsoft.com/office/drawing/2014/main" id="{E83C54D4-B6D6-48BE-86C8-5559C5BF50D6}"/>
                </a:ext>
              </a:extLst>
            </p:cNvPr>
            <p:cNvSpPr txBox="1"/>
            <p:nvPr/>
          </p:nvSpPr>
          <p:spPr>
            <a:xfrm>
              <a:off x="520729" y="695206"/>
              <a:ext cx="1297142" cy="838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人机交互</a:t>
              </a:r>
            </a:p>
            <a:p>
              <a:pPr algn="ctr"/>
              <a:r>
                <a:rPr lang="en-US" altLang="zh-CN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HUMAN COMPUTER INTERACTION</a:t>
              </a:r>
              <a:endParaRPr kumimoji="1"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sp>
          <p:nvSpPr>
            <p:cNvPr id="278" name="文本框 277">
              <a:extLst>
                <a:ext uri="{FF2B5EF4-FFF2-40B4-BE49-F238E27FC236}">
                  <a16:creationId xmlns:a16="http://schemas.microsoft.com/office/drawing/2014/main" id="{0C2E3A81-560A-4EDB-83B6-7F3ACA96B6B6}"/>
                </a:ext>
              </a:extLst>
            </p:cNvPr>
            <p:cNvSpPr txBox="1"/>
            <p:nvPr/>
          </p:nvSpPr>
          <p:spPr>
            <a:xfrm>
              <a:off x="172606" y="1864709"/>
              <a:ext cx="1767657" cy="838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自然语言处理与理解</a:t>
              </a:r>
            </a:p>
            <a:p>
              <a:pPr algn="ctr"/>
              <a:r>
                <a:rPr lang="en-US" altLang="zh-CN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NATURAL LANGUAGE PROCESSING AND UNDERSTANDING</a:t>
              </a:r>
              <a:endParaRPr kumimoji="1"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grpSp>
          <p:nvGrpSpPr>
            <p:cNvPr id="279" name="组合 66">
              <a:extLst>
                <a:ext uri="{FF2B5EF4-FFF2-40B4-BE49-F238E27FC236}">
                  <a16:creationId xmlns:a16="http://schemas.microsoft.com/office/drawing/2014/main" id="{ABFFAC49-D690-41A1-AD83-F5404BFADC7F}"/>
                </a:ext>
              </a:extLst>
            </p:cNvPr>
            <p:cNvGrpSpPr/>
            <p:nvPr/>
          </p:nvGrpSpPr>
          <p:grpSpPr>
            <a:xfrm>
              <a:off x="1948151" y="2228271"/>
              <a:ext cx="432048" cy="432048"/>
              <a:chOff x="665287" y="527720"/>
              <a:chExt cx="1415380" cy="1415380"/>
            </a:xfrm>
          </p:grpSpPr>
          <p:sp>
            <p:nvSpPr>
              <p:cNvPr id="297" name="椭圆 296">
                <a:extLst>
                  <a:ext uri="{FF2B5EF4-FFF2-40B4-BE49-F238E27FC236}">
                    <a16:creationId xmlns:a16="http://schemas.microsoft.com/office/drawing/2014/main" id="{1E1374BD-89D4-4F05-B2E8-AB4DEA5249FB}"/>
                  </a:ext>
                </a:extLst>
              </p:cNvPr>
              <p:cNvSpPr/>
              <p:nvPr/>
            </p:nvSpPr>
            <p:spPr>
              <a:xfrm>
                <a:off x="665287" y="527720"/>
                <a:ext cx="1415380" cy="1415380"/>
              </a:xfrm>
              <a:prstGeom prst="ellipse">
                <a:avLst/>
              </a:prstGeom>
              <a:solidFill>
                <a:srgbClr val="A6A6A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8" name="Freeform 5">
                <a:extLst>
                  <a:ext uri="{FF2B5EF4-FFF2-40B4-BE49-F238E27FC236}">
                    <a16:creationId xmlns:a16="http://schemas.microsoft.com/office/drawing/2014/main" id="{07C76C17-5E9B-4124-8C08-9C9486F075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6788" y="815517"/>
                <a:ext cx="831849" cy="839787"/>
              </a:xfrm>
              <a:custGeom>
                <a:avLst/>
                <a:gdLst>
                  <a:gd name="T0" fmla="*/ 93 w 93"/>
                  <a:gd name="T1" fmla="*/ 57 h 94"/>
                  <a:gd name="T2" fmla="*/ 93 w 93"/>
                  <a:gd name="T3" fmla="*/ 37 h 94"/>
                  <a:gd name="T4" fmla="*/ 80 w 93"/>
                  <a:gd name="T5" fmla="*/ 37 h 94"/>
                  <a:gd name="T6" fmla="*/ 77 w 93"/>
                  <a:gd name="T7" fmla="*/ 30 h 94"/>
                  <a:gd name="T8" fmla="*/ 87 w 93"/>
                  <a:gd name="T9" fmla="*/ 21 h 94"/>
                  <a:gd name="T10" fmla="*/ 72 w 93"/>
                  <a:gd name="T11" fmla="*/ 7 h 94"/>
                  <a:gd name="T12" fmla="*/ 63 w 93"/>
                  <a:gd name="T13" fmla="*/ 16 h 94"/>
                  <a:gd name="T14" fmla="*/ 57 w 93"/>
                  <a:gd name="T15" fmla="*/ 13 h 94"/>
                  <a:gd name="T16" fmla="*/ 57 w 93"/>
                  <a:gd name="T17" fmla="*/ 0 h 94"/>
                  <a:gd name="T18" fmla="*/ 36 w 93"/>
                  <a:gd name="T19" fmla="*/ 0 h 94"/>
                  <a:gd name="T20" fmla="*/ 36 w 93"/>
                  <a:gd name="T21" fmla="*/ 13 h 94"/>
                  <a:gd name="T22" fmla="*/ 30 w 93"/>
                  <a:gd name="T23" fmla="*/ 16 h 94"/>
                  <a:gd name="T24" fmla="*/ 21 w 93"/>
                  <a:gd name="T25" fmla="*/ 7 h 94"/>
                  <a:gd name="T26" fmla="*/ 6 w 93"/>
                  <a:gd name="T27" fmla="*/ 21 h 94"/>
                  <a:gd name="T28" fmla="*/ 16 w 93"/>
                  <a:gd name="T29" fmla="*/ 30 h 94"/>
                  <a:gd name="T30" fmla="*/ 13 w 93"/>
                  <a:gd name="T31" fmla="*/ 37 h 94"/>
                  <a:gd name="T32" fmla="*/ 0 w 93"/>
                  <a:gd name="T33" fmla="*/ 37 h 94"/>
                  <a:gd name="T34" fmla="*/ 0 w 93"/>
                  <a:gd name="T35" fmla="*/ 57 h 94"/>
                  <a:gd name="T36" fmla="*/ 13 w 93"/>
                  <a:gd name="T37" fmla="*/ 57 h 94"/>
                  <a:gd name="T38" fmla="*/ 16 w 93"/>
                  <a:gd name="T39" fmla="*/ 63 h 94"/>
                  <a:gd name="T40" fmla="*/ 6 w 93"/>
                  <a:gd name="T41" fmla="*/ 73 h 94"/>
                  <a:gd name="T42" fmla="*/ 21 w 93"/>
                  <a:gd name="T43" fmla="*/ 87 h 94"/>
                  <a:gd name="T44" fmla="*/ 30 w 93"/>
                  <a:gd name="T45" fmla="*/ 78 h 94"/>
                  <a:gd name="T46" fmla="*/ 36 w 93"/>
                  <a:gd name="T47" fmla="*/ 80 h 94"/>
                  <a:gd name="T48" fmla="*/ 36 w 93"/>
                  <a:gd name="T49" fmla="*/ 94 h 94"/>
                  <a:gd name="T50" fmla="*/ 57 w 93"/>
                  <a:gd name="T51" fmla="*/ 94 h 94"/>
                  <a:gd name="T52" fmla="*/ 57 w 93"/>
                  <a:gd name="T53" fmla="*/ 80 h 94"/>
                  <a:gd name="T54" fmla="*/ 63 w 93"/>
                  <a:gd name="T55" fmla="*/ 78 h 94"/>
                  <a:gd name="T56" fmla="*/ 72 w 93"/>
                  <a:gd name="T57" fmla="*/ 87 h 94"/>
                  <a:gd name="T58" fmla="*/ 87 w 93"/>
                  <a:gd name="T59" fmla="*/ 73 h 94"/>
                  <a:gd name="T60" fmla="*/ 77 w 93"/>
                  <a:gd name="T61" fmla="*/ 63 h 94"/>
                  <a:gd name="T62" fmla="*/ 80 w 93"/>
                  <a:gd name="T63" fmla="*/ 57 h 94"/>
                  <a:gd name="T64" fmla="*/ 93 w 93"/>
                  <a:gd name="T65" fmla="*/ 57 h 94"/>
                  <a:gd name="T66" fmla="*/ 46 w 93"/>
                  <a:gd name="T67" fmla="*/ 67 h 94"/>
                  <a:gd name="T68" fmla="*/ 27 w 93"/>
                  <a:gd name="T69" fmla="*/ 47 h 94"/>
                  <a:gd name="T70" fmla="*/ 46 w 93"/>
                  <a:gd name="T71" fmla="*/ 27 h 94"/>
                  <a:gd name="T72" fmla="*/ 66 w 93"/>
                  <a:gd name="T73" fmla="*/ 47 h 94"/>
                  <a:gd name="T74" fmla="*/ 46 w 93"/>
                  <a:gd name="T75" fmla="*/ 6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94">
                    <a:moveTo>
                      <a:pt x="93" y="57"/>
                    </a:moveTo>
                    <a:cubicBezTo>
                      <a:pt x="93" y="37"/>
                      <a:pt x="93" y="37"/>
                      <a:pt x="93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79" y="34"/>
                      <a:pt x="78" y="32"/>
                      <a:pt x="77" y="3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1" y="15"/>
                      <a:pt x="59" y="14"/>
                      <a:pt x="57" y="13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4" y="14"/>
                      <a:pt x="32" y="15"/>
                      <a:pt x="30" y="1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2"/>
                      <a:pt x="14" y="34"/>
                      <a:pt x="13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9"/>
                      <a:pt x="15" y="61"/>
                      <a:pt x="16" y="6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2" y="79"/>
                      <a:pt x="34" y="79"/>
                      <a:pt x="36" y="80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79"/>
                      <a:pt x="61" y="79"/>
                      <a:pt x="63" y="78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8" y="61"/>
                      <a:pt x="79" y="59"/>
                      <a:pt x="80" y="57"/>
                    </a:cubicBezTo>
                    <a:lnTo>
                      <a:pt x="93" y="57"/>
                    </a:lnTo>
                    <a:close/>
                    <a:moveTo>
                      <a:pt x="46" y="67"/>
                    </a:moveTo>
                    <a:cubicBezTo>
                      <a:pt x="35" y="67"/>
                      <a:pt x="27" y="58"/>
                      <a:pt x="27" y="47"/>
                    </a:cubicBezTo>
                    <a:cubicBezTo>
                      <a:pt x="27" y="36"/>
                      <a:pt x="35" y="27"/>
                      <a:pt x="46" y="27"/>
                    </a:cubicBezTo>
                    <a:cubicBezTo>
                      <a:pt x="57" y="27"/>
                      <a:pt x="66" y="36"/>
                      <a:pt x="66" y="47"/>
                    </a:cubicBezTo>
                    <a:cubicBezTo>
                      <a:pt x="66" y="58"/>
                      <a:pt x="57" y="67"/>
                      <a:pt x="46" y="67"/>
                    </a:cubicBezTo>
                    <a:close/>
                  </a:path>
                </a:pathLst>
              </a:custGeom>
              <a:solidFill>
                <a:srgbClr val="ECECEC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80" name="文本框 279">
              <a:extLst>
                <a:ext uri="{FF2B5EF4-FFF2-40B4-BE49-F238E27FC236}">
                  <a16:creationId xmlns:a16="http://schemas.microsoft.com/office/drawing/2014/main" id="{9818117D-0266-41EC-AA10-C4C8B1F7E365}"/>
                </a:ext>
              </a:extLst>
            </p:cNvPr>
            <p:cNvSpPr txBox="1"/>
            <p:nvPr/>
          </p:nvSpPr>
          <p:spPr>
            <a:xfrm>
              <a:off x="2116709" y="2491379"/>
              <a:ext cx="1415620" cy="838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语音识别与合成</a:t>
              </a:r>
            </a:p>
            <a:p>
              <a:pPr algn="ctr"/>
              <a:r>
                <a:rPr lang="en-US" altLang="zh-CN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SPEECH RECOGNITION AND SYNTHESIS</a:t>
              </a:r>
              <a:endParaRPr kumimoji="1"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grpSp>
          <p:nvGrpSpPr>
            <p:cNvPr id="281" name="组合 66">
              <a:extLst>
                <a:ext uri="{FF2B5EF4-FFF2-40B4-BE49-F238E27FC236}">
                  <a16:creationId xmlns:a16="http://schemas.microsoft.com/office/drawing/2014/main" id="{07ED96CD-2B6B-479D-A91D-82A1C8ED96AA}"/>
                </a:ext>
              </a:extLst>
            </p:cNvPr>
            <p:cNvGrpSpPr/>
            <p:nvPr/>
          </p:nvGrpSpPr>
          <p:grpSpPr>
            <a:xfrm>
              <a:off x="5415817" y="2750876"/>
              <a:ext cx="432048" cy="432048"/>
              <a:chOff x="665287" y="527720"/>
              <a:chExt cx="1415380" cy="1415380"/>
            </a:xfrm>
          </p:grpSpPr>
          <p:sp>
            <p:nvSpPr>
              <p:cNvPr id="295" name="椭圆 294">
                <a:extLst>
                  <a:ext uri="{FF2B5EF4-FFF2-40B4-BE49-F238E27FC236}">
                    <a16:creationId xmlns:a16="http://schemas.microsoft.com/office/drawing/2014/main" id="{21431CDB-CC79-448D-9C1D-F182C545D55A}"/>
                  </a:ext>
                </a:extLst>
              </p:cNvPr>
              <p:cNvSpPr/>
              <p:nvPr/>
            </p:nvSpPr>
            <p:spPr>
              <a:xfrm>
                <a:off x="665287" y="527720"/>
                <a:ext cx="1415380" cy="1415380"/>
              </a:xfrm>
              <a:prstGeom prst="ellipse">
                <a:avLst/>
              </a:prstGeom>
              <a:solidFill>
                <a:srgbClr val="A6A6A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6" name="Freeform 5">
                <a:extLst>
                  <a:ext uri="{FF2B5EF4-FFF2-40B4-BE49-F238E27FC236}">
                    <a16:creationId xmlns:a16="http://schemas.microsoft.com/office/drawing/2014/main" id="{05F5627F-29AC-448D-84BC-E58CECFCC0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6788" y="815517"/>
                <a:ext cx="831849" cy="839787"/>
              </a:xfrm>
              <a:custGeom>
                <a:avLst/>
                <a:gdLst>
                  <a:gd name="T0" fmla="*/ 93 w 93"/>
                  <a:gd name="T1" fmla="*/ 57 h 94"/>
                  <a:gd name="T2" fmla="*/ 93 w 93"/>
                  <a:gd name="T3" fmla="*/ 37 h 94"/>
                  <a:gd name="T4" fmla="*/ 80 w 93"/>
                  <a:gd name="T5" fmla="*/ 37 h 94"/>
                  <a:gd name="T6" fmla="*/ 77 w 93"/>
                  <a:gd name="T7" fmla="*/ 30 h 94"/>
                  <a:gd name="T8" fmla="*/ 87 w 93"/>
                  <a:gd name="T9" fmla="*/ 21 h 94"/>
                  <a:gd name="T10" fmla="*/ 72 w 93"/>
                  <a:gd name="T11" fmla="*/ 7 h 94"/>
                  <a:gd name="T12" fmla="*/ 63 w 93"/>
                  <a:gd name="T13" fmla="*/ 16 h 94"/>
                  <a:gd name="T14" fmla="*/ 57 w 93"/>
                  <a:gd name="T15" fmla="*/ 13 h 94"/>
                  <a:gd name="T16" fmla="*/ 57 w 93"/>
                  <a:gd name="T17" fmla="*/ 0 h 94"/>
                  <a:gd name="T18" fmla="*/ 36 w 93"/>
                  <a:gd name="T19" fmla="*/ 0 h 94"/>
                  <a:gd name="T20" fmla="*/ 36 w 93"/>
                  <a:gd name="T21" fmla="*/ 13 h 94"/>
                  <a:gd name="T22" fmla="*/ 30 w 93"/>
                  <a:gd name="T23" fmla="*/ 16 h 94"/>
                  <a:gd name="T24" fmla="*/ 21 w 93"/>
                  <a:gd name="T25" fmla="*/ 7 h 94"/>
                  <a:gd name="T26" fmla="*/ 6 w 93"/>
                  <a:gd name="T27" fmla="*/ 21 h 94"/>
                  <a:gd name="T28" fmla="*/ 16 w 93"/>
                  <a:gd name="T29" fmla="*/ 30 h 94"/>
                  <a:gd name="T30" fmla="*/ 13 w 93"/>
                  <a:gd name="T31" fmla="*/ 37 h 94"/>
                  <a:gd name="T32" fmla="*/ 0 w 93"/>
                  <a:gd name="T33" fmla="*/ 37 h 94"/>
                  <a:gd name="T34" fmla="*/ 0 w 93"/>
                  <a:gd name="T35" fmla="*/ 57 h 94"/>
                  <a:gd name="T36" fmla="*/ 13 w 93"/>
                  <a:gd name="T37" fmla="*/ 57 h 94"/>
                  <a:gd name="T38" fmla="*/ 16 w 93"/>
                  <a:gd name="T39" fmla="*/ 63 h 94"/>
                  <a:gd name="T40" fmla="*/ 6 w 93"/>
                  <a:gd name="T41" fmla="*/ 73 h 94"/>
                  <a:gd name="T42" fmla="*/ 21 w 93"/>
                  <a:gd name="T43" fmla="*/ 87 h 94"/>
                  <a:gd name="T44" fmla="*/ 30 w 93"/>
                  <a:gd name="T45" fmla="*/ 78 h 94"/>
                  <a:gd name="T46" fmla="*/ 36 w 93"/>
                  <a:gd name="T47" fmla="*/ 80 h 94"/>
                  <a:gd name="T48" fmla="*/ 36 w 93"/>
                  <a:gd name="T49" fmla="*/ 94 h 94"/>
                  <a:gd name="T50" fmla="*/ 57 w 93"/>
                  <a:gd name="T51" fmla="*/ 94 h 94"/>
                  <a:gd name="T52" fmla="*/ 57 w 93"/>
                  <a:gd name="T53" fmla="*/ 80 h 94"/>
                  <a:gd name="T54" fmla="*/ 63 w 93"/>
                  <a:gd name="T55" fmla="*/ 78 h 94"/>
                  <a:gd name="T56" fmla="*/ 72 w 93"/>
                  <a:gd name="T57" fmla="*/ 87 h 94"/>
                  <a:gd name="T58" fmla="*/ 87 w 93"/>
                  <a:gd name="T59" fmla="*/ 73 h 94"/>
                  <a:gd name="T60" fmla="*/ 77 w 93"/>
                  <a:gd name="T61" fmla="*/ 63 h 94"/>
                  <a:gd name="T62" fmla="*/ 80 w 93"/>
                  <a:gd name="T63" fmla="*/ 57 h 94"/>
                  <a:gd name="T64" fmla="*/ 93 w 93"/>
                  <a:gd name="T65" fmla="*/ 57 h 94"/>
                  <a:gd name="T66" fmla="*/ 46 w 93"/>
                  <a:gd name="T67" fmla="*/ 67 h 94"/>
                  <a:gd name="T68" fmla="*/ 27 w 93"/>
                  <a:gd name="T69" fmla="*/ 47 h 94"/>
                  <a:gd name="T70" fmla="*/ 46 w 93"/>
                  <a:gd name="T71" fmla="*/ 27 h 94"/>
                  <a:gd name="T72" fmla="*/ 66 w 93"/>
                  <a:gd name="T73" fmla="*/ 47 h 94"/>
                  <a:gd name="T74" fmla="*/ 46 w 93"/>
                  <a:gd name="T75" fmla="*/ 6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94">
                    <a:moveTo>
                      <a:pt x="93" y="57"/>
                    </a:moveTo>
                    <a:cubicBezTo>
                      <a:pt x="93" y="37"/>
                      <a:pt x="93" y="37"/>
                      <a:pt x="93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79" y="34"/>
                      <a:pt x="78" y="32"/>
                      <a:pt x="77" y="3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1" y="15"/>
                      <a:pt x="59" y="14"/>
                      <a:pt x="57" y="13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4" y="14"/>
                      <a:pt x="32" y="15"/>
                      <a:pt x="30" y="1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2"/>
                      <a:pt x="14" y="34"/>
                      <a:pt x="13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9"/>
                      <a:pt x="15" y="61"/>
                      <a:pt x="16" y="6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2" y="79"/>
                      <a:pt x="34" y="79"/>
                      <a:pt x="36" y="80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79"/>
                      <a:pt x="61" y="79"/>
                      <a:pt x="63" y="78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8" y="61"/>
                      <a:pt x="79" y="59"/>
                      <a:pt x="80" y="57"/>
                    </a:cubicBezTo>
                    <a:lnTo>
                      <a:pt x="93" y="57"/>
                    </a:lnTo>
                    <a:close/>
                    <a:moveTo>
                      <a:pt x="46" y="67"/>
                    </a:moveTo>
                    <a:cubicBezTo>
                      <a:pt x="35" y="67"/>
                      <a:pt x="27" y="58"/>
                      <a:pt x="27" y="47"/>
                    </a:cubicBezTo>
                    <a:cubicBezTo>
                      <a:pt x="27" y="36"/>
                      <a:pt x="35" y="27"/>
                      <a:pt x="46" y="27"/>
                    </a:cubicBezTo>
                    <a:cubicBezTo>
                      <a:pt x="57" y="27"/>
                      <a:pt x="66" y="36"/>
                      <a:pt x="66" y="47"/>
                    </a:cubicBezTo>
                    <a:cubicBezTo>
                      <a:pt x="66" y="58"/>
                      <a:pt x="57" y="67"/>
                      <a:pt x="46" y="67"/>
                    </a:cubicBezTo>
                    <a:close/>
                  </a:path>
                </a:pathLst>
              </a:custGeom>
              <a:solidFill>
                <a:srgbClr val="ECECEC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82" name="组合 66">
              <a:extLst>
                <a:ext uri="{FF2B5EF4-FFF2-40B4-BE49-F238E27FC236}">
                  <a16:creationId xmlns:a16="http://schemas.microsoft.com/office/drawing/2014/main" id="{9102B7A7-7D65-4B23-B640-F7E20897BC70}"/>
                </a:ext>
              </a:extLst>
            </p:cNvPr>
            <p:cNvGrpSpPr/>
            <p:nvPr/>
          </p:nvGrpSpPr>
          <p:grpSpPr>
            <a:xfrm>
              <a:off x="4856681" y="1884779"/>
              <a:ext cx="432048" cy="432048"/>
              <a:chOff x="665287" y="527720"/>
              <a:chExt cx="1415380" cy="1415380"/>
            </a:xfrm>
          </p:grpSpPr>
          <p:sp>
            <p:nvSpPr>
              <p:cNvPr id="293" name="椭圆 292">
                <a:extLst>
                  <a:ext uri="{FF2B5EF4-FFF2-40B4-BE49-F238E27FC236}">
                    <a16:creationId xmlns:a16="http://schemas.microsoft.com/office/drawing/2014/main" id="{A6D6B6B4-D99D-4A6F-9EB9-59C14356E3FB}"/>
                  </a:ext>
                </a:extLst>
              </p:cNvPr>
              <p:cNvSpPr/>
              <p:nvPr/>
            </p:nvSpPr>
            <p:spPr>
              <a:xfrm>
                <a:off x="665287" y="527720"/>
                <a:ext cx="1415380" cy="1415380"/>
              </a:xfrm>
              <a:prstGeom prst="ellipse">
                <a:avLst/>
              </a:prstGeom>
              <a:solidFill>
                <a:srgbClr val="A6A6A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4" name="Freeform 5">
                <a:extLst>
                  <a:ext uri="{FF2B5EF4-FFF2-40B4-BE49-F238E27FC236}">
                    <a16:creationId xmlns:a16="http://schemas.microsoft.com/office/drawing/2014/main" id="{B3356D3F-890E-4BA4-9CC2-33A18D6719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6788" y="815517"/>
                <a:ext cx="831849" cy="839787"/>
              </a:xfrm>
              <a:custGeom>
                <a:avLst/>
                <a:gdLst>
                  <a:gd name="T0" fmla="*/ 93 w 93"/>
                  <a:gd name="T1" fmla="*/ 57 h 94"/>
                  <a:gd name="T2" fmla="*/ 93 w 93"/>
                  <a:gd name="T3" fmla="*/ 37 h 94"/>
                  <a:gd name="T4" fmla="*/ 80 w 93"/>
                  <a:gd name="T5" fmla="*/ 37 h 94"/>
                  <a:gd name="T6" fmla="*/ 77 w 93"/>
                  <a:gd name="T7" fmla="*/ 30 h 94"/>
                  <a:gd name="T8" fmla="*/ 87 w 93"/>
                  <a:gd name="T9" fmla="*/ 21 h 94"/>
                  <a:gd name="T10" fmla="*/ 72 w 93"/>
                  <a:gd name="T11" fmla="*/ 7 h 94"/>
                  <a:gd name="T12" fmla="*/ 63 w 93"/>
                  <a:gd name="T13" fmla="*/ 16 h 94"/>
                  <a:gd name="T14" fmla="*/ 57 w 93"/>
                  <a:gd name="T15" fmla="*/ 13 h 94"/>
                  <a:gd name="T16" fmla="*/ 57 w 93"/>
                  <a:gd name="T17" fmla="*/ 0 h 94"/>
                  <a:gd name="T18" fmla="*/ 36 w 93"/>
                  <a:gd name="T19" fmla="*/ 0 h 94"/>
                  <a:gd name="T20" fmla="*/ 36 w 93"/>
                  <a:gd name="T21" fmla="*/ 13 h 94"/>
                  <a:gd name="T22" fmla="*/ 30 w 93"/>
                  <a:gd name="T23" fmla="*/ 16 h 94"/>
                  <a:gd name="T24" fmla="*/ 21 w 93"/>
                  <a:gd name="T25" fmla="*/ 7 h 94"/>
                  <a:gd name="T26" fmla="*/ 6 w 93"/>
                  <a:gd name="T27" fmla="*/ 21 h 94"/>
                  <a:gd name="T28" fmla="*/ 16 w 93"/>
                  <a:gd name="T29" fmla="*/ 30 h 94"/>
                  <a:gd name="T30" fmla="*/ 13 w 93"/>
                  <a:gd name="T31" fmla="*/ 37 h 94"/>
                  <a:gd name="T32" fmla="*/ 0 w 93"/>
                  <a:gd name="T33" fmla="*/ 37 h 94"/>
                  <a:gd name="T34" fmla="*/ 0 w 93"/>
                  <a:gd name="T35" fmla="*/ 57 h 94"/>
                  <a:gd name="T36" fmla="*/ 13 w 93"/>
                  <a:gd name="T37" fmla="*/ 57 h 94"/>
                  <a:gd name="T38" fmla="*/ 16 w 93"/>
                  <a:gd name="T39" fmla="*/ 63 h 94"/>
                  <a:gd name="T40" fmla="*/ 6 w 93"/>
                  <a:gd name="T41" fmla="*/ 73 h 94"/>
                  <a:gd name="T42" fmla="*/ 21 w 93"/>
                  <a:gd name="T43" fmla="*/ 87 h 94"/>
                  <a:gd name="T44" fmla="*/ 30 w 93"/>
                  <a:gd name="T45" fmla="*/ 78 h 94"/>
                  <a:gd name="T46" fmla="*/ 36 w 93"/>
                  <a:gd name="T47" fmla="*/ 80 h 94"/>
                  <a:gd name="T48" fmla="*/ 36 w 93"/>
                  <a:gd name="T49" fmla="*/ 94 h 94"/>
                  <a:gd name="T50" fmla="*/ 57 w 93"/>
                  <a:gd name="T51" fmla="*/ 94 h 94"/>
                  <a:gd name="T52" fmla="*/ 57 w 93"/>
                  <a:gd name="T53" fmla="*/ 80 h 94"/>
                  <a:gd name="T54" fmla="*/ 63 w 93"/>
                  <a:gd name="T55" fmla="*/ 78 h 94"/>
                  <a:gd name="T56" fmla="*/ 72 w 93"/>
                  <a:gd name="T57" fmla="*/ 87 h 94"/>
                  <a:gd name="T58" fmla="*/ 87 w 93"/>
                  <a:gd name="T59" fmla="*/ 73 h 94"/>
                  <a:gd name="T60" fmla="*/ 77 w 93"/>
                  <a:gd name="T61" fmla="*/ 63 h 94"/>
                  <a:gd name="T62" fmla="*/ 80 w 93"/>
                  <a:gd name="T63" fmla="*/ 57 h 94"/>
                  <a:gd name="T64" fmla="*/ 93 w 93"/>
                  <a:gd name="T65" fmla="*/ 57 h 94"/>
                  <a:gd name="T66" fmla="*/ 46 w 93"/>
                  <a:gd name="T67" fmla="*/ 67 h 94"/>
                  <a:gd name="T68" fmla="*/ 27 w 93"/>
                  <a:gd name="T69" fmla="*/ 47 h 94"/>
                  <a:gd name="T70" fmla="*/ 46 w 93"/>
                  <a:gd name="T71" fmla="*/ 27 h 94"/>
                  <a:gd name="T72" fmla="*/ 66 w 93"/>
                  <a:gd name="T73" fmla="*/ 47 h 94"/>
                  <a:gd name="T74" fmla="*/ 46 w 93"/>
                  <a:gd name="T75" fmla="*/ 6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94">
                    <a:moveTo>
                      <a:pt x="93" y="57"/>
                    </a:moveTo>
                    <a:cubicBezTo>
                      <a:pt x="93" y="37"/>
                      <a:pt x="93" y="37"/>
                      <a:pt x="93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79" y="34"/>
                      <a:pt x="78" y="32"/>
                      <a:pt x="77" y="3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1" y="15"/>
                      <a:pt x="59" y="14"/>
                      <a:pt x="57" y="13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4" y="14"/>
                      <a:pt x="32" y="15"/>
                      <a:pt x="30" y="1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2"/>
                      <a:pt x="14" y="34"/>
                      <a:pt x="13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9"/>
                      <a:pt x="15" y="61"/>
                      <a:pt x="16" y="6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2" y="79"/>
                      <a:pt x="34" y="79"/>
                      <a:pt x="36" y="80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79"/>
                      <a:pt x="61" y="79"/>
                      <a:pt x="63" y="78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8" y="61"/>
                      <a:pt x="79" y="59"/>
                      <a:pt x="80" y="57"/>
                    </a:cubicBezTo>
                    <a:lnTo>
                      <a:pt x="93" y="57"/>
                    </a:lnTo>
                    <a:close/>
                    <a:moveTo>
                      <a:pt x="46" y="67"/>
                    </a:moveTo>
                    <a:cubicBezTo>
                      <a:pt x="35" y="67"/>
                      <a:pt x="27" y="58"/>
                      <a:pt x="27" y="47"/>
                    </a:cubicBezTo>
                    <a:cubicBezTo>
                      <a:pt x="27" y="36"/>
                      <a:pt x="35" y="27"/>
                      <a:pt x="46" y="27"/>
                    </a:cubicBezTo>
                    <a:cubicBezTo>
                      <a:pt x="57" y="27"/>
                      <a:pt x="66" y="36"/>
                      <a:pt x="66" y="47"/>
                    </a:cubicBezTo>
                    <a:cubicBezTo>
                      <a:pt x="66" y="58"/>
                      <a:pt x="57" y="67"/>
                      <a:pt x="46" y="67"/>
                    </a:cubicBezTo>
                    <a:close/>
                  </a:path>
                </a:pathLst>
              </a:custGeom>
              <a:solidFill>
                <a:srgbClr val="ECECEC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83" name="组合 66">
              <a:extLst>
                <a:ext uri="{FF2B5EF4-FFF2-40B4-BE49-F238E27FC236}">
                  <a16:creationId xmlns:a16="http://schemas.microsoft.com/office/drawing/2014/main" id="{560892FF-2980-4678-8DCA-F66DFE7FEBB6}"/>
                </a:ext>
              </a:extLst>
            </p:cNvPr>
            <p:cNvGrpSpPr/>
            <p:nvPr/>
          </p:nvGrpSpPr>
          <p:grpSpPr>
            <a:xfrm>
              <a:off x="4077026" y="2418083"/>
              <a:ext cx="432048" cy="432048"/>
              <a:chOff x="665287" y="527720"/>
              <a:chExt cx="1415380" cy="1415380"/>
            </a:xfrm>
          </p:grpSpPr>
          <p:sp>
            <p:nvSpPr>
              <p:cNvPr id="291" name="椭圆 290">
                <a:extLst>
                  <a:ext uri="{FF2B5EF4-FFF2-40B4-BE49-F238E27FC236}">
                    <a16:creationId xmlns:a16="http://schemas.microsoft.com/office/drawing/2014/main" id="{DAF54F2D-E880-4003-89F6-CA4161BAEC54}"/>
                  </a:ext>
                </a:extLst>
              </p:cNvPr>
              <p:cNvSpPr/>
              <p:nvPr/>
            </p:nvSpPr>
            <p:spPr>
              <a:xfrm>
                <a:off x="665287" y="527720"/>
                <a:ext cx="1415380" cy="1415380"/>
              </a:xfrm>
              <a:prstGeom prst="ellipse">
                <a:avLst/>
              </a:prstGeom>
              <a:solidFill>
                <a:srgbClr val="A6A6A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2" name="Freeform 5">
                <a:extLst>
                  <a:ext uri="{FF2B5EF4-FFF2-40B4-BE49-F238E27FC236}">
                    <a16:creationId xmlns:a16="http://schemas.microsoft.com/office/drawing/2014/main" id="{E7560A07-404D-4A4F-96B1-D414A0C6B0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6788" y="815517"/>
                <a:ext cx="831849" cy="839787"/>
              </a:xfrm>
              <a:custGeom>
                <a:avLst/>
                <a:gdLst>
                  <a:gd name="T0" fmla="*/ 93 w 93"/>
                  <a:gd name="T1" fmla="*/ 57 h 94"/>
                  <a:gd name="T2" fmla="*/ 93 w 93"/>
                  <a:gd name="T3" fmla="*/ 37 h 94"/>
                  <a:gd name="T4" fmla="*/ 80 w 93"/>
                  <a:gd name="T5" fmla="*/ 37 h 94"/>
                  <a:gd name="T6" fmla="*/ 77 w 93"/>
                  <a:gd name="T7" fmla="*/ 30 h 94"/>
                  <a:gd name="T8" fmla="*/ 87 w 93"/>
                  <a:gd name="T9" fmla="*/ 21 h 94"/>
                  <a:gd name="T10" fmla="*/ 72 w 93"/>
                  <a:gd name="T11" fmla="*/ 7 h 94"/>
                  <a:gd name="T12" fmla="*/ 63 w 93"/>
                  <a:gd name="T13" fmla="*/ 16 h 94"/>
                  <a:gd name="T14" fmla="*/ 57 w 93"/>
                  <a:gd name="T15" fmla="*/ 13 h 94"/>
                  <a:gd name="T16" fmla="*/ 57 w 93"/>
                  <a:gd name="T17" fmla="*/ 0 h 94"/>
                  <a:gd name="T18" fmla="*/ 36 w 93"/>
                  <a:gd name="T19" fmla="*/ 0 h 94"/>
                  <a:gd name="T20" fmla="*/ 36 w 93"/>
                  <a:gd name="T21" fmla="*/ 13 h 94"/>
                  <a:gd name="T22" fmla="*/ 30 w 93"/>
                  <a:gd name="T23" fmla="*/ 16 h 94"/>
                  <a:gd name="T24" fmla="*/ 21 w 93"/>
                  <a:gd name="T25" fmla="*/ 7 h 94"/>
                  <a:gd name="T26" fmla="*/ 6 w 93"/>
                  <a:gd name="T27" fmla="*/ 21 h 94"/>
                  <a:gd name="T28" fmla="*/ 16 w 93"/>
                  <a:gd name="T29" fmla="*/ 30 h 94"/>
                  <a:gd name="T30" fmla="*/ 13 w 93"/>
                  <a:gd name="T31" fmla="*/ 37 h 94"/>
                  <a:gd name="T32" fmla="*/ 0 w 93"/>
                  <a:gd name="T33" fmla="*/ 37 h 94"/>
                  <a:gd name="T34" fmla="*/ 0 w 93"/>
                  <a:gd name="T35" fmla="*/ 57 h 94"/>
                  <a:gd name="T36" fmla="*/ 13 w 93"/>
                  <a:gd name="T37" fmla="*/ 57 h 94"/>
                  <a:gd name="T38" fmla="*/ 16 w 93"/>
                  <a:gd name="T39" fmla="*/ 63 h 94"/>
                  <a:gd name="T40" fmla="*/ 6 w 93"/>
                  <a:gd name="T41" fmla="*/ 73 h 94"/>
                  <a:gd name="T42" fmla="*/ 21 w 93"/>
                  <a:gd name="T43" fmla="*/ 87 h 94"/>
                  <a:gd name="T44" fmla="*/ 30 w 93"/>
                  <a:gd name="T45" fmla="*/ 78 h 94"/>
                  <a:gd name="T46" fmla="*/ 36 w 93"/>
                  <a:gd name="T47" fmla="*/ 80 h 94"/>
                  <a:gd name="T48" fmla="*/ 36 w 93"/>
                  <a:gd name="T49" fmla="*/ 94 h 94"/>
                  <a:gd name="T50" fmla="*/ 57 w 93"/>
                  <a:gd name="T51" fmla="*/ 94 h 94"/>
                  <a:gd name="T52" fmla="*/ 57 w 93"/>
                  <a:gd name="T53" fmla="*/ 80 h 94"/>
                  <a:gd name="T54" fmla="*/ 63 w 93"/>
                  <a:gd name="T55" fmla="*/ 78 h 94"/>
                  <a:gd name="T56" fmla="*/ 72 w 93"/>
                  <a:gd name="T57" fmla="*/ 87 h 94"/>
                  <a:gd name="T58" fmla="*/ 87 w 93"/>
                  <a:gd name="T59" fmla="*/ 73 h 94"/>
                  <a:gd name="T60" fmla="*/ 77 w 93"/>
                  <a:gd name="T61" fmla="*/ 63 h 94"/>
                  <a:gd name="T62" fmla="*/ 80 w 93"/>
                  <a:gd name="T63" fmla="*/ 57 h 94"/>
                  <a:gd name="T64" fmla="*/ 93 w 93"/>
                  <a:gd name="T65" fmla="*/ 57 h 94"/>
                  <a:gd name="T66" fmla="*/ 46 w 93"/>
                  <a:gd name="T67" fmla="*/ 67 h 94"/>
                  <a:gd name="T68" fmla="*/ 27 w 93"/>
                  <a:gd name="T69" fmla="*/ 47 h 94"/>
                  <a:gd name="T70" fmla="*/ 46 w 93"/>
                  <a:gd name="T71" fmla="*/ 27 h 94"/>
                  <a:gd name="T72" fmla="*/ 66 w 93"/>
                  <a:gd name="T73" fmla="*/ 47 h 94"/>
                  <a:gd name="T74" fmla="*/ 46 w 93"/>
                  <a:gd name="T75" fmla="*/ 6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94">
                    <a:moveTo>
                      <a:pt x="93" y="57"/>
                    </a:moveTo>
                    <a:cubicBezTo>
                      <a:pt x="93" y="37"/>
                      <a:pt x="93" y="37"/>
                      <a:pt x="93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79" y="34"/>
                      <a:pt x="78" y="32"/>
                      <a:pt x="77" y="3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1" y="15"/>
                      <a:pt x="59" y="14"/>
                      <a:pt x="57" y="13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4" y="14"/>
                      <a:pt x="32" y="15"/>
                      <a:pt x="30" y="1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2"/>
                      <a:pt x="14" y="34"/>
                      <a:pt x="13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9"/>
                      <a:pt x="15" y="61"/>
                      <a:pt x="16" y="6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2" y="79"/>
                      <a:pt x="34" y="79"/>
                      <a:pt x="36" y="80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79"/>
                      <a:pt x="61" y="79"/>
                      <a:pt x="63" y="78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8" y="61"/>
                      <a:pt x="79" y="59"/>
                      <a:pt x="80" y="57"/>
                    </a:cubicBezTo>
                    <a:lnTo>
                      <a:pt x="93" y="57"/>
                    </a:lnTo>
                    <a:close/>
                    <a:moveTo>
                      <a:pt x="46" y="67"/>
                    </a:moveTo>
                    <a:cubicBezTo>
                      <a:pt x="35" y="67"/>
                      <a:pt x="27" y="58"/>
                      <a:pt x="27" y="47"/>
                    </a:cubicBezTo>
                    <a:cubicBezTo>
                      <a:pt x="27" y="36"/>
                      <a:pt x="35" y="27"/>
                      <a:pt x="46" y="27"/>
                    </a:cubicBezTo>
                    <a:cubicBezTo>
                      <a:pt x="57" y="27"/>
                      <a:pt x="66" y="36"/>
                      <a:pt x="66" y="47"/>
                    </a:cubicBezTo>
                    <a:cubicBezTo>
                      <a:pt x="66" y="58"/>
                      <a:pt x="57" y="67"/>
                      <a:pt x="46" y="67"/>
                    </a:cubicBezTo>
                    <a:close/>
                  </a:path>
                </a:pathLst>
              </a:custGeom>
              <a:solidFill>
                <a:srgbClr val="ECECEC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84" name="文本框 283">
              <a:extLst>
                <a:ext uri="{FF2B5EF4-FFF2-40B4-BE49-F238E27FC236}">
                  <a16:creationId xmlns:a16="http://schemas.microsoft.com/office/drawing/2014/main" id="{ABD74CE7-1893-442C-A807-B98E6D008360}"/>
                </a:ext>
              </a:extLst>
            </p:cNvPr>
            <p:cNvSpPr txBox="1"/>
            <p:nvPr/>
          </p:nvSpPr>
          <p:spPr>
            <a:xfrm>
              <a:off x="4294915" y="1511447"/>
              <a:ext cx="1534022" cy="465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计算机视觉</a:t>
              </a:r>
              <a:endParaRPr kumimoji="1" lang="en-US" altLang="zh-CN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  <a:p>
              <a:pPr algn="ctr"/>
              <a:r>
                <a:rPr kumimoji="1" lang="en-US" altLang="zh-CN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COMPUTER</a:t>
              </a:r>
              <a:r>
                <a:rPr kumimoji="1" lang="zh-CN" altLang="en-US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 </a:t>
              </a:r>
              <a:r>
                <a:rPr kumimoji="1" lang="en-US" altLang="zh-CN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VISION</a:t>
              </a:r>
              <a:endParaRPr kumimoji="1"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  <p:sp>
          <p:nvSpPr>
            <p:cNvPr id="285" name="文本框 284">
              <a:extLst>
                <a:ext uri="{FF2B5EF4-FFF2-40B4-BE49-F238E27FC236}">
                  <a16:creationId xmlns:a16="http://schemas.microsoft.com/office/drawing/2014/main" id="{B1598002-B2DE-4183-BC1A-8E78F58AE518}"/>
                </a:ext>
              </a:extLst>
            </p:cNvPr>
            <p:cNvSpPr txBox="1"/>
            <p:nvPr/>
          </p:nvSpPr>
          <p:spPr>
            <a:xfrm>
              <a:off x="5170134" y="3084335"/>
              <a:ext cx="1720439" cy="465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增强现实</a:t>
              </a:r>
            </a:p>
            <a:p>
              <a:pPr algn="ctr"/>
              <a:r>
                <a:rPr lang="en-US" altLang="zh-CN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AUGMENTED REALITY</a:t>
              </a:r>
              <a:endParaRPr kumimoji="1"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sp>
          <p:nvSpPr>
            <p:cNvPr id="286" name="文本框 285">
              <a:extLst>
                <a:ext uri="{FF2B5EF4-FFF2-40B4-BE49-F238E27FC236}">
                  <a16:creationId xmlns:a16="http://schemas.microsoft.com/office/drawing/2014/main" id="{C3BCCE83-6D59-48C4-9124-3BB8DA546D94}"/>
                </a:ext>
              </a:extLst>
            </p:cNvPr>
            <p:cNvSpPr txBox="1"/>
            <p:nvPr/>
          </p:nvSpPr>
          <p:spPr>
            <a:xfrm>
              <a:off x="3395098" y="2856570"/>
              <a:ext cx="1761433" cy="465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计算机图形学</a:t>
              </a:r>
            </a:p>
            <a:p>
              <a:pPr algn="ctr"/>
              <a:r>
                <a:rPr lang="en-US" altLang="zh-CN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COMPUTER GRAPHICS</a:t>
              </a:r>
              <a:endParaRPr kumimoji="1"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grpSp>
          <p:nvGrpSpPr>
            <p:cNvPr id="287" name="组合 66">
              <a:extLst>
                <a:ext uri="{FF2B5EF4-FFF2-40B4-BE49-F238E27FC236}">
                  <a16:creationId xmlns:a16="http://schemas.microsoft.com/office/drawing/2014/main" id="{F5EAE26A-2CD2-46BB-8CB0-C9F89EDC958D}"/>
                </a:ext>
              </a:extLst>
            </p:cNvPr>
            <p:cNvGrpSpPr/>
            <p:nvPr/>
          </p:nvGrpSpPr>
          <p:grpSpPr>
            <a:xfrm>
              <a:off x="914424" y="2787089"/>
              <a:ext cx="432048" cy="432048"/>
              <a:chOff x="665287" y="527720"/>
              <a:chExt cx="1415380" cy="1415380"/>
            </a:xfrm>
          </p:grpSpPr>
          <p:sp>
            <p:nvSpPr>
              <p:cNvPr id="289" name="椭圆 288">
                <a:extLst>
                  <a:ext uri="{FF2B5EF4-FFF2-40B4-BE49-F238E27FC236}">
                    <a16:creationId xmlns:a16="http://schemas.microsoft.com/office/drawing/2014/main" id="{D2643FDA-7366-4A4A-8FD8-542FE9093FFE}"/>
                  </a:ext>
                </a:extLst>
              </p:cNvPr>
              <p:cNvSpPr/>
              <p:nvPr/>
            </p:nvSpPr>
            <p:spPr>
              <a:xfrm>
                <a:off x="665287" y="527720"/>
                <a:ext cx="1415380" cy="1415380"/>
              </a:xfrm>
              <a:prstGeom prst="ellipse">
                <a:avLst/>
              </a:prstGeom>
              <a:solidFill>
                <a:srgbClr val="A6A6A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0" name="Freeform 5">
                <a:extLst>
                  <a:ext uri="{FF2B5EF4-FFF2-40B4-BE49-F238E27FC236}">
                    <a16:creationId xmlns:a16="http://schemas.microsoft.com/office/drawing/2014/main" id="{64437D88-4F81-46AC-9DBE-896E497E5F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6788" y="815517"/>
                <a:ext cx="831849" cy="839787"/>
              </a:xfrm>
              <a:custGeom>
                <a:avLst/>
                <a:gdLst>
                  <a:gd name="T0" fmla="*/ 93 w 93"/>
                  <a:gd name="T1" fmla="*/ 57 h 94"/>
                  <a:gd name="T2" fmla="*/ 93 w 93"/>
                  <a:gd name="T3" fmla="*/ 37 h 94"/>
                  <a:gd name="T4" fmla="*/ 80 w 93"/>
                  <a:gd name="T5" fmla="*/ 37 h 94"/>
                  <a:gd name="T6" fmla="*/ 77 w 93"/>
                  <a:gd name="T7" fmla="*/ 30 h 94"/>
                  <a:gd name="T8" fmla="*/ 87 w 93"/>
                  <a:gd name="T9" fmla="*/ 21 h 94"/>
                  <a:gd name="T10" fmla="*/ 72 w 93"/>
                  <a:gd name="T11" fmla="*/ 7 h 94"/>
                  <a:gd name="T12" fmla="*/ 63 w 93"/>
                  <a:gd name="T13" fmla="*/ 16 h 94"/>
                  <a:gd name="T14" fmla="*/ 57 w 93"/>
                  <a:gd name="T15" fmla="*/ 13 h 94"/>
                  <a:gd name="T16" fmla="*/ 57 w 93"/>
                  <a:gd name="T17" fmla="*/ 0 h 94"/>
                  <a:gd name="T18" fmla="*/ 36 w 93"/>
                  <a:gd name="T19" fmla="*/ 0 h 94"/>
                  <a:gd name="T20" fmla="*/ 36 w 93"/>
                  <a:gd name="T21" fmla="*/ 13 h 94"/>
                  <a:gd name="T22" fmla="*/ 30 w 93"/>
                  <a:gd name="T23" fmla="*/ 16 h 94"/>
                  <a:gd name="T24" fmla="*/ 21 w 93"/>
                  <a:gd name="T25" fmla="*/ 7 h 94"/>
                  <a:gd name="T26" fmla="*/ 6 w 93"/>
                  <a:gd name="T27" fmla="*/ 21 h 94"/>
                  <a:gd name="T28" fmla="*/ 16 w 93"/>
                  <a:gd name="T29" fmla="*/ 30 h 94"/>
                  <a:gd name="T30" fmla="*/ 13 w 93"/>
                  <a:gd name="T31" fmla="*/ 37 h 94"/>
                  <a:gd name="T32" fmla="*/ 0 w 93"/>
                  <a:gd name="T33" fmla="*/ 37 h 94"/>
                  <a:gd name="T34" fmla="*/ 0 w 93"/>
                  <a:gd name="T35" fmla="*/ 57 h 94"/>
                  <a:gd name="T36" fmla="*/ 13 w 93"/>
                  <a:gd name="T37" fmla="*/ 57 h 94"/>
                  <a:gd name="T38" fmla="*/ 16 w 93"/>
                  <a:gd name="T39" fmla="*/ 63 h 94"/>
                  <a:gd name="T40" fmla="*/ 6 w 93"/>
                  <a:gd name="T41" fmla="*/ 73 h 94"/>
                  <a:gd name="T42" fmla="*/ 21 w 93"/>
                  <a:gd name="T43" fmla="*/ 87 h 94"/>
                  <a:gd name="T44" fmla="*/ 30 w 93"/>
                  <a:gd name="T45" fmla="*/ 78 h 94"/>
                  <a:gd name="T46" fmla="*/ 36 w 93"/>
                  <a:gd name="T47" fmla="*/ 80 h 94"/>
                  <a:gd name="T48" fmla="*/ 36 w 93"/>
                  <a:gd name="T49" fmla="*/ 94 h 94"/>
                  <a:gd name="T50" fmla="*/ 57 w 93"/>
                  <a:gd name="T51" fmla="*/ 94 h 94"/>
                  <a:gd name="T52" fmla="*/ 57 w 93"/>
                  <a:gd name="T53" fmla="*/ 80 h 94"/>
                  <a:gd name="T54" fmla="*/ 63 w 93"/>
                  <a:gd name="T55" fmla="*/ 78 h 94"/>
                  <a:gd name="T56" fmla="*/ 72 w 93"/>
                  <a:gd name="T57" fmla="*/ 87 h 94"/>
                  <a:gd name="T58" fmla="*/ 87 w 93"/>
                  <a:gd name="T59" fmla="*/ 73 h 94"/>
                  <a:gd name="T60" fmla="*/ 77 w 93"/>
                  <a:gd name="T61" fmla="*/ 63 h 94"/>
                  <a:gd name="T62" fmla="*/ 80 w 93"/>
                  <a:gd name="T63" fmla="*/ 57 h 94"/>
                  <a:gd name="T64" fmla="*/ 93 w 93"/>
                  <a:gd name="T65" fmla="*/ 57 h 94"/>
                  <a:gd name="T66" fmla="*/ 46 w 93"/>
                  <a:gd name="T67" fmla="*/ 67 h 94"/>
                  <a:gd name="T68" fmla="*/ 27 w 93"/>
                  <a:gd name="T69" fmla="*/ 47 h 94"/>
                  <a:gd name="T70" fmla="*/ 46 w 93"/>
                  <a:gd name="T71" fmla="*/ 27 h 94"/>
                  <a:gd name="T72" fmla="*/ 66 w 93"/>
                  <a:gd name="T73" fmla="*/ 47 h 94"/>
                  <a:gd name="T74" fmla="*/ 46 w 93"/>
                  <a:gd name="T75" fmla="*/ 6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94">
                    <a:moveTo>
                      <a:pt x="93" y="57"/>
                    </a:moveTo>
                    <a:cubicBezTo>
                      <a:pt x="93" y="37"/>
                      <a:pt x="93" y="37"/>
                      <a:pt x="93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79" y="34"/>
                      <a:pt x="78" y="32"/>
                      <a:pt x="77" y="3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1" y="15"/>
                      <a:pt x="59" y="14"/>
                      <a:pt x="57" y="13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4" y="14"/>
                      <a:pt x="32" y="15"/>
                      <a:pt x="30" y="1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2"/>
                      <a:pt x="14" y="34"/>
                      <a:pt x="13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9"/>
                      <a:pt x="15" y="61"/>
                      <a:pt x="16" y="6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2" y="79"/>
                      <a:pt x="34" y="79"/>
                      <a:pt x="36" y="80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9" y="79"/>
                      <a:pt x="61" y="79"/>
                      <a:pt x="63" y="78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8" y="61"/>
                      <a:pt x="79" y="59"/>
                      <a:pt x="80" y="57"/>
                    </a:cubicBezTo>
                    <a:lnTo>
                      <a:pt x="93" y="57"/>
                    </a:lnTo>
                    <a:close/>
                    <a:moveTo>
                      <a:pt x="46" y="67"/>
                    </a:moveTo>
                    <a:cubicBezTo>
                      <a:pt x="35" y="67"/>
                      <a:pt x="27" y="58"/>
                      <a:pt x="27" y="47"/>
                    </a:cubicBezTo>
                    <a:cubicBezTo>
                      <a:pt x="27" y="36"/>
                      <a:pt x="35" y="27"/>
                      <a:pt x="46" y="27"/>
                    </a:cubicBezTo>
                    <a:cubicBezTo>
                      <a:pt x="57" y="27"/>
                      <a:pt x="66" y="36"/>
                      <a:pt x="66" y="47"/>
                    </a:cubicBezTo>
                    <a:cubicBezTo>
                      <a:pt x="66" y="58"/>
                      <a:pt x="57" y="67"/>
                      <a:pt x="46" y="67"/>
                    </a:cubicBezTo>
                    <a:close/>
                  </a:path>
                </a:pathLst>
              </a:custGeom>
              <a:solidFill>
                <a:srgbClr val="ECECEC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88" name="矩形 287">
              <a:extLst>
                <a:ext uri="{FF2B5EF4-FFF2-40B4-BE49-F238E27FC236}">
                  <a16:creationId xmlns:a16="http://schemas.microsoft.com/office/drawing/2014/main" id="{436D545D-F21F-44FB-9BDC-B6F09667DBB6}"/>
                </a:ext>
              </a:extLst>
            </p:cNvPr>
            <p:cNvSpPr/>
            <p:nvPr/>
          </p:nvSpPr>
          <p:spPr>
            <a:xfrm>
              <a:off x="316461" y="2913392"/>
              <a:ext cx="808790" cy="465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搜索</a:t>
              </a:r>
            </a:p>
            <a:p>
              <a:pPr algn="ctr"/>
              <a:r>
                <a:rPr lang="en-US" altLang="zh-CN" sz="1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12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5F9B6C43-5E21-4359-A1CF-FBA1300F4B42}"/>
              </a:ext>
            </a:extLst>
          </p:cNvPr>
          <p:cNvCxnSpPr>
            <a:cxnSpLocks/>
          </p:cNvCxnSpPr>
          <p:nvPr/>
        </p:nvCxnSpPr>
        <p:spPr>
          <a:xfrm>
            <a:off x="212147" y="774979"/>
            <a:ext cx="516718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A53DBF6B-D44F-4AFE-8119-02B01F134C3F}"/>
              </a:ext>
            </a:extLst>
          </p:cNvPr>
          <p:cNvSpPr/>
          <p:nvPr/>
        </p:nvSpPr>
        <p:spPr>
          <a:xfrm>
            <a:off x="171030" y="849786"/>
            <a:ext cx="5030928" cy="479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400" dirty="0">
                <a:solidFill>
                  <a:schemeClr val="bg1"/>
                </a:solidFill>
                <a:highlight>
                  <a:srgbClr val="B53636"/>
                </a:highlight>
                <a:latin typeface="+mn-ea"/>
              </a:rPr>
              <a:t>领先智能算法技术</a:t>
            </a:r>
          </a:p>
        </p:txBody>
      </p:sp>
      <p:cxnSp>
        <p:nvCxnSpPr>
          <p:cNvPr id="218" name="直线连接符 131">
            <a:extLst>
              <a:ext uri="{FF2B5EF4-FFF2-40B4-BE49-F238E27FC236}">
                <a16:creationId xmlns:a16="http://schemas.microsoft.com/office/drawing/2014/main" id="{2F8F0EC4-A6E1-4C41-B17A-AF334DD49AB8}"/>
              </a:ext>
            </a:extLst>
          </p:cNvPr>
          <p:cNvCxnSpPr/>
          <p:nvPr/>
        </p:nvCxnSpPr>
        <p:spPr>
          <a:xfrm flipH="1" flipV="1">
            <a:off x="4577022" y="3750331"/>
            <a:ext cx="542855" cy="1196323"/>
          </a:xfrm>
          <a:prstGeom prst="line">
            <a:avLst/>
          </a:prstGeom>
          <a:ln>
            <a:solidFill>
              <a:srgbClr val="73FEFF">
                <a:alpha val="4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线连接符 135">
            <a:extLst>
              <a:ext uri="{FF2B5EF4-FFF2-40B4-BE49-F238E27FC236}">
                <a16:creationId xmlns:a16="http://schemas.microsoft.com/office/drawing/2014/main" id="{AA3AE28F-51F3-4929-AE47-ED3231FECBCB}"/>
              </a:ext>
            </a:extLst>
          </p:cNvPr>
          <p:cNvCxnSpPr/>
          <p:nvPr/>
        </p:nvCxnSpPr>
        <p:spPr>
          <a:xfrm flipH="1">
            <a:off x="4236159" y="5079318"/>
            <a:ext cx="4059759" cy="559337"/>
          </a:xfrm>
          <a:prstGeom prst="line">
            <a:avLst/>
          </a:prstGeom>
          <a:ln>
            <a:solidFill>
              <a:srgbClr val="73FE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任意多边形 74">
            <a:extLst>
              <a:ext uri="{FF2B5EF4-FFF2-40B4-BE49-F238E27FC236}">
                <a16:creationId xmlns:a16="http://schemas.microsoft.com/office/drawing/2014/main" id="{8293B41E-4E94-447C-8EA1-FF4B55280CDB}"/>
              </a:ext>
            </a:extLst>
          </p:cNvPr>
          <p:cNvSpPr/>
          <p:nvPr/>
        </p:nvSpPr>
        <p:spPr>
          <a:xfrm flipH="1">
            <a:off x="3056400" y="3787630"/>
            <a:ext cx="2587603" cy="520700"/>
          </a:xfrm>
          <a:custGeom>
            <a:avLst/>
            <a:gdLst>
              <a:gd name="connsiteX0" fmla="*/ 1879600 w 1879600"/>
              <a:gd name="connsiteY0" fmla="*/ 520700 h 520700"/>
              <a:gd name="connsiteX1" fmla="*/ 1358900 w 1879600"/>
              <a:gd name="connsiteY1" fmla="*/ 0 h 520700"/>
              <a:gd name="connsiteX2" fmla="*/ 0 w 1879600"/>
              <a:gd name="connsiteY2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9600" h="520700">
                <a:moveTo>
                  <a:pt x="1879600" y="520700"/>
                </a:moveTo>
                <a:lnTo>
                  <a:pt x="135890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EF363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engXian"/>
              <a:ea typeface="微软雅黑" panose="020B0503020204020204" charset="-122"/>
            </a:endParaRPr>
          </a:p>
        </p:txBody>
      </p:sp>
      <p:grpSp>
        <p:nvGrpSpPr>
          <p:cNvPr id="244" name="组合 73">
            <a:extLst>
              <a:ext uri="{FF2B5EF4-FFF2-40B4-BE49-F238E27FC236}">
                <a16:creationId xmlns:a16="http://schemas.microsoft.com/office/drawing/2014/main" id="{E1DBA587-0C0E-4C44-880F-C064F14FC72E}"/>
              </a:ext>
            </a:extLst>
          </p:cNvPr>
          <p:cNvGrpSpPr/>
          <p:nvPr/>
        </p:nvGrpSpPr>
        <p:grpSpPr>
          <a:xfrm>
            <a:off x="8382965" y="4383827"/>
            <a:ext cx="3600627" cy="2119378"/>
            <a:chOff x="5929322" y="1643056"/>
            <a:chExt cx="3971179" cy="2295136"/>
          </a:xfrm>
        </p:grpSpPr>
        <p:pic>
          <p:nvPicPr>
            <p:cNvPr id="245" name="Picture 2" descr="C:\Users\boys\Desktop\环境.png">
              <a:extLst>
                <a:ext uri="{FF2B5EF4-FFF2-40B4-BE49-F238E27FC236}">
                  <a16:creationId xmlns:a16="http://schemas.microsoft.com/office/drawing/2014/main" id="{8B2D43DE-EBB3-464C-A455-5B3538A538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926" y="1643056"/>
              <a:ext cx="1931098" cy="2143140"/>
            </a:xfrm>
            <a:prstGeom prst="rect">
              <a:avLst/>
            </a:prstGeom>
            <a:noFill/>
          </p:spPr>
        </p:pic>
        <p:sp>
          <p:nvSpPr>
            <p:cNvPr id="246" name="TextBox 5">
              <a:extLst>
                <a:ext uri="{FF2B5EF4-FFF2-40B4-BE49-F238E27FC236}">
                  <a16:creationId xmlns:a16="http://schemas.microsoft.com/office/drawing/2014/main" id="{45F9E87F-4DEF-47FB-8A0D-64FF9569B231}"/>
                </a:ext>
              </a:extLst>
            </p:cNvPr>
            <p:cNvSpPr txBox="1"/>
            <p:nvPr/>
          </p:nvSpPr>
          <p:spPr>
            <a:xfrm>
              <a:off x="7572397" y="2297570"/>
              <a:ext cx="1000132" cy="283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1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时间</a:t>
              </a:r>
            </a:p>
          </p:txBody>
        </p:sp>
        <p:sp>
          <p:nvSpPr>
            <p:cNvPr id="247" name="TextBox 6">
              <a:extLst>
                <a:ext uri="{FF2B5EF4-FFF2-40B4-BE49-F238E27FC236}">
                  <a16:creationId xmlns:a16="http://schemas.microsoft.com/office/drawing/2014/main" id="{E030D2C1-4653-4CF9-9D91-28E228E8F49A}"/>
                </a:ext>
              </a:extLst>
            </p:cNvPr>
            <p:cNvSpPr txBox="1"/>
            <p:nvPr/>
          </p:nvSpPr>
          <p:spPr>
            <a:xfrm>
              <a:off x="7750990" y="2755386"/>
              <a:ext cx="1000132" cy="33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400" kern="0" dirty="0">
                  <a:solidFill>
                    <a:prstClr val="white">
                      <a:lumMod val="7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地理位置</a:t>
              </a:r>
            </a:p>
          </p:txBody>
        </p:sp>
        <p:sp>
          <p:nvSpPr>
            <p:cNvPr id="248" name="TextBox 7">
              <a:extLst>
                <a:ext uri="{FF2B5EF4-FFF2-40B4-BE49-F238E27FC236}">
                  <a16:creationId xmlns:a16="http://schemas.microsoft.com/office/drawing/2014/main" id="{20914191-2BC6-4C1B-A00B-1E94CFBF5EFF}"/>
                </a:ext>
              </a:extLst>
            </p:cNvPr>
            <p:cNvSpPr txBox="1"/>
            <p:nvPr/>
          </p:nvSpPr>
          <p:spPr>
            <a:xfrm>
              <a:off x="7715272" y="1838164"/>
              <a:ext cx="1000132" cy="31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300" kern="0" dirty="0">
                  <a:solidFill>
                    <a:prstClr val="white">
                      <a:lumMod val="7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多云</a:t>
              </a:r>
            </a:p>
          </p:txBody>
        </p:sp>
        <p:sp>
          <p:nvSpPr>
            <p:cNvPr id="249" name="TextBox 8">
              <a:extLst>
                <a:ext uri="{FF2B5EF4-FFF2-40B4-BE49-F238E27FC236}">
                  <a16:creationId xmlns:a16="http://schemas.microsoft.com/office/drawing/2014/main" id="{482F7E5A-90DF-4DE9-BF18-9FA3ACB459AB}"/>
                </a:ext>
              </a:extLst>
            </p:cNvPr>
            <p:cNvSpPr txBox="1"/>
            <p:nvPr/>
          </p:nvSpPr>
          <p:spPr>
            <a:xfrm>
              <a:off x="8541287" y="2340714"/>
              <a:ext cx="1000132" cy="299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2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美国</a:t>
              </a:r>
            </a:p>
          </p:txBody>
        </p:sp>
        <p:sp>
          <p:nvSpPr>
            <p:cNvPr id="250" name="TextBox 9">
              <a:extLst>
                <a:ext uri="{FF2B5EF4-FFF2-40B4-BE49-F238E27FC236}">
                  <a16:creationId xmlns:a16="http://schemas.microsoft.com/office/drawing/2014/main" id="{C1EFA66E-162A-4EF4-A62B-F993EF212F42}"/>
                </a:ext>
              </a:extLst>
            </p:cNvPr>
            <p:cNvSpPr txBox="1"/>
            <p:nvPr/>
          </p:nvSpPr>
          <p:spPr>
            <a:xfrm>
              <a:off x="7996898" y="2059389"/>
              <a:ext cx="1367918" cy="325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355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节假日</a:t>
              </a:r>
            </a:p>
          </p:txBody>
        </p:sp>
        <p:sp>
          <p:nvSpPr>
            <p:cNvPr id="251" name="TextBox 11">
              <a:extLst>
                <a:ext uri="{FF2B5EF4-FFF2-40B4-BE49-F238E27FC236}">
                  <a16:creationId xmlns:a16="http://schemas.microsoft.com/office/drawing/2014/main" id="{EE2BD9C7-ED7F-44CF-8013-9849593C24D1}"/>
                </a:ext>
              </a:extLst>
            </p:cNvPr>
            <p:cNvSpPr txBox="1"/>
            <p:nvPr/>
          </p:nvSpPr>
          <p:spPr>
            <a:xfrm>
              <a:off x="7572397" y="2902039"/>
              <a:ext cx="1000132" cy="33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14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3G</a:t>
              </a:r>
              <a:endParaRPr lang="zh-CN" altLang="en-US" sz="1400" kern="0" dirty="0">
                <a:solidFill>
                  <a:srgbClr val="D6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2" name="TextBox 12">
              <a:extLst>
                <a:ext uri="{FF2B5EF4-FFF2-40B4-BE49-F238E27FC236}">
                  <a16:creationId xmlns:a16="http://schemas.microsoft.com/office/drawing/2014/main" id="{187108B0-DA5D-4391-B4D7-758BBB9CC14D}"/>
                </a:ext>
              </a:extLst>
            </p:cNvPr>
            <p:cNvSpPr txBox="1"/>
            <p:nvPr/>
          </p:nvSpPr>
          <p:spPr>
            <a:xfrm>
              <a:off x="8444378" y="2600370"/>
              <a:ext cx="857256" cy="63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6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上海浦东</a:t>
              </a:r>
            </a:p>
          </p:txBody>
        </p:sp>
        <p:sp>
          <p:nvSpPr>
            <p:cNvPr id="253" name="TextBox 13">
              <a:extLst>
                <a:ext uri="{FF2B5EF4-FFF2-40B4-BE49-F238E27FC236}">
                  <a16:creationId xmlns:a16="http://schemas.microsoft.com/office/drawing/2014/main" id="{B83AEEDF-E8B6-47AC-84C7-50CF4987E5BA}"/>
                </a:ext>
              </a:extLst>
            </p:cNvPr>
            <p:cNvSpPr txBox="1"/>
            <p:nvPr/>
          </p:nvSpPr>
          <p:spPr>
            <a:xfrm>
              <a:off x="7872875" y="2523789"/>
              <a:ext cx="1000132" cy="366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6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暴雨</a:t>
              </a:r>
            </a:p>
          </p:txBody>
        </p:sp>
        <p:sp>
          <p:nvSpPr>
            <p:cNvPr id="254" name="TextBox 14">
              <a:extLst>
                <a:ext uri="{FF2B5EF4-FFF2-40B4-BE49-F238E27FC236}">
                  <a16:creationId xmlns:a16="http://schemas.microsoft.com/office/drawing/2014/main" id="{9F49A15C-38ED-4A09-B7F7-2C6BF6A61152}"/>
                </a:ext>
              </a:extLst>
            </p:cNvPr>
            <p:cNvSpPr txBox="1"/>
            <p:nvPr/>
          </p:nvSpPr>
          <p:spPr>
            <a:xfrm>
              <a:off x="7947847" y="3172630"/>
              <a:ext cx="1275946" cy="283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1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长沙市雨花区</a:t>
              </a:r>
            </a:p>
          </p:txBody>
        </p:sp>
        <p:sp>
          <p:nvSpPr>
            <p:cNvPr id="255" name="TextBox 15">
              <a:extLst>
                <a:ext uri="{FF2B5EF4-FFF2-40B4-BE49-F238E27FC236}">
                  <a16:creationId xmlns:a16="http://schemas.microsoft.com/office/drawing/2014/main" id="{ECE18424-948E-4808-B515-2576000504C3}"/>
                </a:ext>
              </a:extLst>
            </p:cNvPr>
            <p:cNvSpPr txBox="1"/>
            <p:nvPr/>
          </p:nvSpPr>
          <p:spPr>
            <a:xfrm>
              <a:off x="7155522" y="3244337"/>
              <a:ext cx="1000132" cy="33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4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雪</a:t>
              </a:r>
            </a:p>
          </p:txBody>
        </p:sp>
        <p:sp>
          <p:nvSpPr>
            <p:cNvPr id="256" name="TextBox 16">
              <a:extLst>
                <a:ext uri="{FF2B5EF4-FFF2-40B4-BE49-F238E27FC236}">
                  <a16:creationId xmlns:a16="http://schemas.microsoft.com/office/drawing/2014/main" id="{5D37F694-B7FB-4CF2-92E7-AA7D8767690D}"/>
                </a:ext>
              </a:extLst>
            </p:cNvPr>
            <p:cNvSpPr txBox="1"/>
            <p:nvPr/>
          </p:nvSpPr>
          <p:spPr>
            <a:xfrm>
              <a:off x="7465238" y="3250968"/>
              <a:ext cx="1000132" cy="299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2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工作日</a:t>
              </a:r>
            </a:p>
          </p:txBody>
        </p:sp>
        <p:sp>
          <p:nvSpPr>
            <p:cNvPr id="257" name="TextBox 17">
              <a:extLst>
                <a:ext uri="{FF2B5EF4-FFF2-40B4-BE49-F238E27FC236}">
                  <a16:creationId xmlns:a16="http://schemas.microsoft.com/office/drawing/2014/main" id="{5FBBCB57-08D6-4014-A8BC-FAF0E3842B32}"/>
                </a:ext>
              </a:extLst>
            </p:cNvPr>
            <p:cNvSpPr txBox="1"/>
            <p:nvPr/>
          </p:nvSpPr>
          <p:spPr>
            <a:xfrm>
              <a:off x="8167410" y="3425650"/>
              <a:ext cx="1086296" cy="416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900" kern="0" dirty="0">
                  <a:solidFill>
                    <a:prstClr val="white">
                      <a:lumMod val="7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大风</a:t>
              </a:r>
            </a:p>
          </p:txBody>
        </p:sp>
        <p:sp>
          <p:nvSpPr>
            <p:cNvPr id="258" name="TextBox 18">
              <a:extLst>
                <a:ext uri="{FF2B5EF4-FFF2-40B4-BE49-F238E27FC236}">
                  <a16:creationId xmlns:a16="http://schemas.microsoft.com/office/drawing/2014/main" id="{71ADEF31-DA51-40C2-A22D-0018A001FB75}"/>
                </a:ext>
              </a:extLst>
            </p:cNvPr>
            <p:cNvSpPr txBox="1"/>
            <p:nvPr/>
          </p:nvSpPr>
          <p:spPr>
            <a:xfrm>
              <a:off x="7143768" y="3487261"/>
              <a:ext cx="1000132" cy="33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1400" kern="0" dirty="0">
                  <a:solidFill>
                    <a:prstClr val="white">
                      <a:lumMod val="8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2G</a:t>
              </a:r>
              <a:endParaRPr lang="zh-CN" altLang="en-US" sz="1400" kern="0" dirty="0">
                <a:solidFill>
                  <a:prstClr val="white">
                    <a:lumMod val="85000"/>
                  </a:prst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9" name="TextBox 19">
              <a:extLst>
                <a:ext uri="{FF2B5EF4-FFF2-40B4-BE49-F238E27FC236}">
                  <a16:creationId xmlns:a16="http://schemas.microsoft.com/office/drawing/2014/main" id="{0D87F3F7-9D53-445E-BE3A-42AE7EED803C}"/>
                </a:ext>
              </a:extLst>
            </p:cNvPr>
            <p:cNvSpPr txBox="1"/>
            <p:nvPr/>
          </p:nvSpPr>
          <p:spPr>
            <a:xfrm>
              <a:off x="7500959" y="3473541"/>
              <a:ext cx="1000132" cy="366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600" kern="0" dirty="0">
                  <a:solidFill>
                    <a:prstClr val="white">
                      <a:lumMod val="7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晴</a:t>
              </a:r>
            </a:p>
          </p:txBody>
        </p:sp>
        <p:sp>
          <p:nvSpPr>
            <p:cNvPr id="260" name="TextBox 20">
              <a:extLst>
                <a:ext uri="{FF2B5EF4-FFF2-40B4-BE49-F238E27FC236}">
                  <a16:creationId xmlns:a16="http://schemas.microsoft.com/office/drawing/2014/main" id="{C1FE8B27-B99E-45B0-BA8B-3C5388BC28C9}"/>
                </a:ext>
              </a:extLst>
            </p:cNvPr>
            <p:cNvSpPr txBox="1"/>
            <p:nvPr/>
          </p:nvSpPr>
          <p:spPr>
            <a:xfrm>
              <a:off x="8878593" y="2754637"/>
              <a:ext cx="1000132" cy="299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12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WIFI</a:t>
              </a:r>
              <a:endParaRPr lang="zh-CN" altLang="en-US" sz="1200" kern="0" dirty="0">
                <a:solidFill>
                  <a:srgbClr val="D6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1" name="TextBox 21">
              <a:extLst>
                <a:ext uri="{FF2B5EF4-FFF2-40B4-BE49-F238E27FC236}">
                  <a16:creationId xmlns:a16="http://schemas.microsoft.com/office/drawing/2014/main" id="{7F6DFD5D-AC7A-416B-B270-88048E31F5EB}"/>
                </a:ext>
              </a:extLst>
            </p:cNvPr>
            <p:cNvSpPr txBox="1"/>
            <p:nvPr/>
          </p:nvSpPr>
          <p:spPr>
            <a:xfrm>
              <a:off x="8900369" y="3185996"/>
              <a:ext cx="1000132" cy="299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2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网络</a:t>
              </a:r>
            </a:p>
          </p:txBody>
        </p:sp>
        <p:sp>
          <p:nvSpPr>
            <p:cNvPr id="262" name="TextBox 22">
              <a:extLst>
                <a:ext uri="{FF2B5EF4-FFF2-40B4-BE49-F238E27FC236}">
                  <a16:creationId xmlns:a16="http://schemas.microsoft.com/office/drawing/2014/main" id="{32D0F8AC-D15E-4269-918C-DB359145C0EB}"/>
                </a:ext>
              </a:extLst>
            </p:cNvPr>
            <p:cNvSpPr txBox="1"/>
            <p:nvPr/>
          </p:nvSpPr>
          <p:spPr>
            <a:xfrm>
              <a:off x="7000890" y="3654887"/>
              <a:ext cx="214314" cy="283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1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晚</a:t>
              </a:r>
            </a:p>
          </p:txBody>
        </p:sp>
        <p:sp>
          <p:nvSpPr>
            <p:cNvPr id="263" name="TextBox 25">
              <a:extLst>
                <a:ext uri="{FF2B5EF4-FFF2-40B4-BE49-F238E27FC236}">
                  <a16:creationId xmlns:a16="http://schemas.microsoft.com/office/drawing/2014/main" id="{E4C7EA5B-77FE-434E-954C-A7F9E90D5D15}"/>
                </a:ext>
              </a:extLst>
            </p:cNvPr>
            <p:cNvSpPr txBox="1"/>
            <p:nvPr/>
          </p:nvSpPr>
          <p:spPr>
            <a:xfrm>
              <a:off x="8728007" y="2172087"/>
              <a:ext cx="214314" cy="283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1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中</a:t>
              </a:r>
            </a:p>
          </p:txBody>
        </p:sp>
        <p:sp>
          <p:nvSpPr>
            <p:cNvPr id="264" name="TextBox 26">
              <a:extLst>
                <a:ext uri="{FF2B5EF4-FFF2-40B4-BE49-F238E27FC236}">
                  <a16:creationId xmlns:a16="http://schemas.microsoft.com/office/drawing/2014/main" id="{10A64527-029E-4C72-8FAF-81EB78F0EAF8}"/>
                </a:ext>
              </a:extLst>
            </p:cNvPr>
            <p:cNvSpPr txBox="1"/>
            <p:nvPr/>
          </p:nvSpPr>
          <p:spPr>
            <a:xfrm>
              <a:off x="8286776" y="1868941"/>
              <a:ext cx="214314" cy="283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100" kern="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早</a:t>
              </a:r>
            </a:p>
          </p:txBody>
        </p:sp>
        <p:sp>
          <p:nvSpPr>
            <p:cNvPr id="265" name="矩形 264">
              <a:extLst>
                <a:ext uri="{FF2B5EF4-FFF2-40B4-BE49-F238E27FC236}">
                  <a16:creationId xmlns:a16="http://schemas.microsoft.com/office/drawing/2014/main" id="{69C7F46D-D9C8-40CB-86D0-4B3EAEE61551}"/>
                </a:ext>
              </a:extLst>
            </p:cNvPr>
            <p:cNvSpPr/>
            <p:nvPr/>
          </p:nvSpPr>
          <p:spPr>
            <a:xfrm>
              <a:off x="5929322" y="2798764"/>
              <a:ext cx="1244576" cy="425967"/>
            </a:xfrm>
            <a:prstGeom prst="rect">
              <a:avLst/>
            </a:prstGeom>
            <a:solidFill>
              <a:srgbClr val="B5363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zh-CN" altLang="en-US" sz="1400" b="1" kern="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环境特征</a:t>
              </a:r>
            </a:p>
          </p:txBody>
        </p:sp>
      </p:grpSp>
      <p:grpSp>
        <p:nvGrpSpPr>
          <p:cNvPr id="266" name="组合 72">
            <a:extLst>
              <a:ext uri="{FF2B5EF4-FFF2-40B4-BE49-F238E27FC236}">
                <a16:creationId xmlns:a16="http://schemas.microsoft.com/office/drawing/2014/main" id="{809FF5FB-0445-4598-83C3-1C1D730EA868}"/>
              </a:ext>
            </a:extLst>
          </p:cNvPr>
          <p:cNvGrpSpPr/>
          <p:nvPr/>
        </p:nvGrpSpPr>
        <p:grpSpPr>
          <a:xfrm>
            <a:off x="8610601" y="1834800"/>
            <a:ext cx="3823451" cy="1936109"/>
            <a:chOff x="2990438" y="1448635"/>
            <a:chExt cx="4348991" cy="2162327"/>
          </a:xfrm>
        </p:grpSpPr>
        <p:pic>
          <p:nvPicPr>
            <p:cNvPr id="267" name="Picture 3" descr="C:\Users\boys\Desktop\人物.png">
              <a:extLst>
                <a:ext uri="{FF2B5EF4-FFF2-40B4-BE49-F238E27FC236}">
                  <a16:creationId xmlns:a16="http://schemas.microsoft.com/office/drawing/2014/main" id="{FFE9967B-CA09-4A64-B8FE-75A01BE7C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438" y="1895940"/>
              <a:ext cx="1510124" cy="1675942"/>
            </a:xfrm>
            <a:prstGeom prst="rect">
              <a:avLst/>
            </a:prstGeom>
            <a:noFill/>
          </p:spPr>
        </p:pic>
        <p:sp>
          <p:nvSpPr>
            <p:cNvPr id="268" name="TextBox 31">
              <a:extLst>
                <a:ext uri="{FF2B5EF4-FFF2-40B4-BE49-F238E27FC236}">
                  <a16:creationId xmlns:a16="http://schemas.microsoft.com/office/drawing/2014/main" id="{852D9766-8928-406E-B2E9-6D7E1B2FDEBD}"/>
                </a:ext>
              </a:extLst>
            </p:cNvPr>
            <p:cNvSpPr txBox="1"/>
            <p:nvPr/>
          </p:nvSpPr>
          <p:spPr>
            <a:xfrm>
              <a:off x="4324925" y="1567958"/>
              <a:ext cx="714380" cy="32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3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单反</a:t>
              </a:r>
            </a:p>
          </p:txBody>
        </p:sp>
        <p:sp>
          <p:nvSpPr>
            <p:cNvPr id="269" name="TextBox 32">
              <a:extLst>
                <a:ext uri="{FF2B5EF4-FFF2-40B4-BE49-F238E27FC236}">
                  <a16:creationId xmlns:a16="http://schemas.microsoft.com/office/drawing/2014/main" id="{C5A7F1C6-74B9-44AC-B15A-F16DBAEF51D7}"/>
                </a:ext>
              </a:extLst>
            </p:cNvPr>
            <p:cNvSpPr txBox="1"/>
            <p:nvPr/>
          </p:nvSpPr>
          <p:spPr>
            <a:xfrm>
              <a:off x="4897517" y="1719295"/>
              <a:ext cx="1261307" cy="378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6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互联网</a:t>
              </a:r>
            </a:p>
          </p:txBody>
        </p:sp>
        <p:sp>
          <p:nvSpPr>
            <p:cNvPr id="270" name="TextBox 33">
              <a:extLst>
                <a:ext uri="{FF2B5EF4-FFF2-40B4-BE49-F238E27FC236}">
                  <a16:creationId xmlns:a16="http://schemas.microsoft.com/office/drawing/2014/main" id="{79F0E88B-7F23-4B51-982D-2CEA389D898E}"/>
                </a:ext>
              </a:extLst>
            </p:cNvPr>
            <p:cNvSpPr txBox="1"/>
            <p:nvPr/>
          </p:nvSpPr>
          <p:spPr>
            <a:xfrm>
              <a:off x="4400781" y="1862447"/>
              <a:ext cx="714380" cy="292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1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学生</a:t>
              </a:r>
            </a:p>
          </p:txBody>
        </p:sp>
        <p:sp>
          <p:nvSpPr>
            <p:cNvPr id="271" name="TextBox 34">
              <a:extLst>
                <a:ext uri="{FF2B5EF4-FFF2-40B4-BE49-F238E27FC236}">
                  <a16:creationId xmlns:a16="http://schemas.microsoft.com/office/drawing/2014/main" id="{97A65A4E-636F-4818-85E2-FFC598628396}"/>
                </a:ext>
              </a:extLst>
            </p:cNvPr>
            <p:cNvSpPr txBox="1"/>
            <p:nvPr/>
          </p:nvSpPr>
          <p:spPr>
            <a:xfrm>
              <a:off x="5559473" y="1878020"/>
              <a:ext cx="714380" cy="32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300" kern="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教授</a:t>
              </a:r>
            </a:p>
          </p:txBody>
        </p:sp>
        <p:sp>
          <p:nvSpPr>
            <p:cNvPr id="272" name="TextBox 35">
              <a:extLst>
                <a:ext uri="{FF2B5EF4-FFF2-40B4-BE49-F238E27FC236}">
                  <a16:creationId xmlns:a16="http://schemas.microsoft.com/office/drawing/2014/main" id="{41D72010-0F20-49E7-AD7F-6D5109EC7085}"/>
                </a:ext>
              </a:extLst>
            </p:cNvPr>
            <p:cNvSpPr txBox="1"/>
            <p:nvPr/>
          </p:nvSpPr>
          <p:spPr>
            <a:xfrm>
              <a:off x="4361377" y="2155824"/>
              <a:ext cx="785087" cy="32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300" kern="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收益率</a:t>
              </a:r>
            </a:p>
          </p:txBody>
        </p:sp>
        <p:sp>
          <p:nvSpPr>
            <p:cNvPr id="273" name="TextBox 36">
              <a:extLst>
                <a:ext uri="{FF2B5EF4-FFF2-40B4-BE49-F238E27FC236}">
                  <a16:creationId xmlns:a16="http://schemas.microsoft.com/office/drawing/2014/main" id="{E47B226B-72DA-4DD6-9FA2-B2942644DBB3}"/>
                </a:ext>
              </a:extLst>
            </p:cNvPr>
            <p:cNvSpPr txBox="1"/>
            <p:nvPr/>
          </p:nvSpPr>
          <p:spPr>
            <a:xfrm>
              <a:off x="5003587" y="2155824"/>
              <a:ext cx="714380" cy="32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13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35</a:t>
              </a:r>
              <a:r>
                <a:rPr lang="zh-CN" altLang="en-US" sz="13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岁</a:t>
              </a:r>
            </a:p>
          </p:txBody>
        </p:sp>
        <p:sp>
          <p:nvSpPr>
            <p:cNvPr id="274" name="TextBox 37">
              <a:extLst>
                <a:ext uri="{FF2B5EF4-FFF2-40B4-BE49-F238E27FC236}">
                  <a16:creationId xmlns:a16="http://schemas.microsoft.com/office/drawing/2014/main" id="{9862661D-D643-4A66-9F86-0750F74A114F}"/>
                </a:ext>
              </a:extLst>
            </p:cNvPr>
            <p:cNvSpPr txBox="1"/>
            <p:nvPr/>
          </p:nvSpPr>
          <p:spPr>
            <a:xfrm>
              <a:off x="5216769" y="2386419"/>
              <a:ext cx="1082150" cy="360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1500" kern="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56</a:t>
              </a:r>
              <a:r>
                <a:rPr lang="zh-CN" altLang="en-US" sz="1500" kern="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岁</a:t>
              </a:r>
            </a:p>
          </p:txBody>
        </p:sp>
        <p:sp>
          <p:nvSpPr>
            <p:cNvPr id="275" name="TextBox 38">
              <a:extLst>
                <a:ext uri="{FF2B5EF4-FFF2-40B4-BE49-F238E27FC236}">
                  <a16:creationId xmlns:a16="http://schemas.microsoft.com/office/drawing/2014/main" id="{E4B79C89-BC91-4319-A1E5-74524452BF6A}"/>
                </a:ext>
              </a:extLst>
            </p:cNvPr>
            <p:cNvSpPr txBox="1"/>
            <p:nvPr/>
          </p:nvSpPr>
          <p:spPr>
            <a:xfrm>
              <a:off x="4717835" y="2441574"/>
              <a:ext cx="714380" cy="292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1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机型</a:t>
              </a:r>
            </a:p>
          </p:txBody>
        </p:sp>
        <p:sp>
          <p:nvSpPr>
            <p:cNvPr id="276" name="TextBox 39">
              <a:extLst>
                <a:ext uri="{FF2B5EF4-FFF2-40B4-BE49-F238E27FC236}">
                  <a16:creationId xmlns:a16="http://schemas.microsoft.com/office/drawing/2014/main" id="{6B0C2EC6-A27D-4FA6-9549-E0D562858C12}"/>
                </a:ext>
              </a:extLst>
            </p:cNvPr>
            <p:cNvSpPr txBox="1"/>
            <p:nvPr/>
          </p:nvSpPr>
          <p:spPr>
            <a:xfrm>
              <a:off x="4789272" y="2655888"/>
              <a:ext cx="714380" cy="32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300" kern="0" dirty="0">
                  <a:solidFill>
                    <a:prstClr val="white">
                      <a:lumMod val="8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女</a:t>
              </a:r>
            </a:p>
          </p:txBody>
        </p:sp>
        <p:sp>
          <p:nvSpPr>
            <p:cNvPr id="277" name="TextBox 40">
              <a:extLst>
                <a:ext uri="{FF2B5EF4-FFF2-40B4-BE49-F238E27FC236}">
                  <a16:creationId xmlns:a16="http://schemas.microsoft.com/office/drawing/2014/main" id="{9A42739F-EE1D-4A26-B880-1E1CD2D73746}"/>
                </a:ext>
              </a:extLst>
            </p:cNvPr>
            <p:cNvSpPr txBox="1"/>
            <p:nvPr/>
          </p:nvSpPr>
          <p:spPr>
            <a:xfrm>
              <a:off x="5075025" y="2655888"/>
              <a:ext cx="714380" cy="360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5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股票</a:t>
              </a:r>
            </a:p>
          </p:txBody>
        </p:sp>
        <p:sp>
          <p:nvSpPr>
            <p:cNvPr id="278" name="TextBox 41">
              <a:extLst>
                <a:ext uri="{FF2B5EF4-FFF2-40B4-BE49-F238E27FC236}">
                  <a16:creationId xmlns:a16="http://schemas.microsoft.com/office/drawing/2014/main" id="{24630C1B-0238-4A77-8FFC-63CA081BC61A}"/>
                </a:ext>
              </a:extLst>
            </p:cNvPr>
            <p:cNvSpPr txBox="1"/>
            <p:nvPr/>
          </p:nvSpPr>
          <p:spPr>
            <a:xfrm>
              <a:off x="4717835" y="2870203"/>
              <a:ext cx="714380" cy="32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3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科技</a:t>
              </a:r>
            </a:p>
          </p:txBody>
        </p:sp>
        <p:sp>
          <p:nvSpPr>
            <p:cNvPr id="279" name="TextBox 42">
              <a:extLst>
                <a:ext uri="{FF2B5EF4-FFF2-40B4-BE49-F238E27FC236}">
                  <a16:creationId xmlns:a16="http://schemas.microsoft.com/office/drawing/2014/main" id="{CD94949B-9F34-403F-86AC-7021BD291523}"/>
                </a:ext>
              </a:extLst>
            </p:cNvPr>
            <p:cNvSpPr txBox="1"/>
            <p:nvPr/>
          </p:nvSpPr>
          <p:spPr>
            <a:xfrm>
              <a:off x="5503655" y="2852028"/>
              <a:ext cx="714380" cy="30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200" kern="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理财</a:t>
              </a:r>
            </a:p>
          </p:txBody>
        </p:sp>
        <p:sp>
          <p:nvSpPr>
            <p:cNvPr id="280" name="TextBox 44">
              <a:extLst>
                <a:ext uri="{FF2B5EF4-FFF2-40B4-BE49-F238E27FC236}">
                  <a16:creationId xmlns:a16="http://schemas.microsoft.com/office/drawing/2014/main" id="{BFF84B8F-220A-4543-88F5-DC98B3ED98FE}"/>
                </a:ext>
              </a:extLst>
            </p:cNvPr>
            <p:cNvSpPr txBox="1"/>
            <p:nvPr/>
          </p:nvSpPr>
          <p:spPr>
            <a:xfrm>
              <a:off x="5003587" y="3084516"/>
              <a:ext cx="714380" cy="32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1300" kern="0" dirty="0">
                  <a:solidFill>
                    <a:prstClr val="white">
                      <a:lumMod val="8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24</a:t>
              </a:r>
              <a:r>
                <a:rPr lang="zh-CN" altLang="en-US" sz="1300" kern="0" dirty="0">
                  <a:solidFill>
                    <a:prstClr val="white">
                      <a:lumMod val="8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岁</a:t>
              </a:r>
            </a:p>
          </p:txBody>
        </p:sp>
        <p:sp>
          <p:nvSpPr>
            <p:cNvPr id="281" name="TextBox 45">
              <a:extLst>
                <a:ext uri="{FF2B5EF4-FFF2-40B4-BE49-F238E27FC236}">
                  <a16:creationId xmlns:a16="http://schemas.microsoft.com/office/drawing/2014/main" id="{342BF09D-2973-475D-9677-5A7D7663255B}"/>
                </a:ext>
              </a:extLst>
            </p:cNvPr>
            <p:cNvSpPr txBox="1"/>
            <p:nvPr/>
          </p:nvSpPr>
          <p:spPr>
            <a:xfrm>
              <a:off x="5887566" y="2627828"/>
              <a:ext cx="714380" cy="360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1500" kern="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17</a:t>
              </a:r>
              <a:r>
                <a:rPr lang="zh-CN" altLang="en-US" sz="1500" kern="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岁</a:t>
              </a:r>
            </a:p>
          </p:txBody>
        </p:sp>
        <p:sp>
          <p:nvSpPr>
            <p:cNvPr id="282" name="TextBox 46">
              <a:extLst>
                <a:ext uri="{FF2B5EF4-FFF2-40B4-BE49-F238E27FC236}">
                  <a16:creationId xmlns:a16="http://schemas.microsoft.com/office/drawing/2014/main" id="{1859DA56-83C5-46D3-987E-BE0EDCFC7C59}"/>
                </a:ext>
              </a:extLst>
            </p:cNvPr>
            <p:cNvSpPr txBox="1"/>
            <p:nvPr/>
          </p:nvSpPr>
          <p:spPr>
            <a:xfrm>
              <a:off x="5815902" y="2359933"/>
              <a:ext cx="1523527" cy="343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14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iPhone7</a:t>
              </a:r>
              <a:endParaRPr lang="zh-CN" altLang="en-US" sz="1400" kern="0" dirty="0">
                <a:solidFill>
                  <a:srgbClr val="D6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3" name="TextBox 47">
              <a:extLst>
                <a:ext uri="{FF2B5EF4-FFF2-40B4-BE49-F238E27FC236}">
                  <a16:creationId xmlns:a16="http://schemas.microsoft.com/office/drawing/2014/main" id="{3C4ED40B-2738-4A24-B2ED-6833614D8F24}"/>
                </a:ext>
              </a:extLst>
            </p:cNvPr>
            <p:cNvSpPr txBox="1"/>
            <p:nvPr/>
          </p:nvSpPr>
          <p:spPr>
            <a:xfrm>
              <a:off x="4387596" y="3250038"/>
              <a:ext cx="714380" cy="360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5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财经</a:t>
              </a:r>
            </a:p>
          </p:txBody>
        </p:sp>
        <p:sp>
          <p:nvSpPr>
            <p:cNvPr id="284" name="TextBox 48">
              <a:extLst>
                <a:ext uri="{FF2B5EF4-FFF2-40B4-BE49-F238E27FC236}">
                  <a16:creationId xmlns:a16="http://schemas.microsoft.com/office/drawing/2014/main" id="{9F477C84-7AE5-4B0E-A42C-448F009387D6}"/>
                </a:ext>
              </a:extLst>
            </p:cNvPr>
            <p:cNvSpPr txBox="1"/>
            <p:nvPr/>
          </p:nvSpPr>
          <p:spPr>
            <a:xfrm>
              <a:off x="4870252" y="1448635"/>
              <a:ext cx="1428761" cy="292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100" kern="0" dirty="0">
                  <a:solidFill>
                    <a:prstClr val="white">
                      <a:lumMod val="7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男</a:t>
              </a:r>
            </a:p>
          </p:txBody>
        </p:sp>
        <p:sp>
          <p:nvSpPr>
            <p:cNvPr id="285" name="矩形 284">
              <a:extLst>
                <a:ext uri="{FF2B5EF4-FFF2-40B4-BE49-F238E27FC236}">
                  <a16:creationId xmlns:a16="http://schemas.microsoft.com/office/drawing/2014/main" id="{86FEED19-A8F7-4B9A-B231-D134352AACC5}"/>
                </a:ext>
              </a:extLst>
            </p:cNvPr>
            <p:cNvSpPr/>
            <p:nvPr/>
          </p:nvSpPr>
          <p:spPr>
            <a:xfrm>
              <a:off x="3459564" y="2796438"/>
              <a:ext cx="1303491" cy="433378"/>
            </a:xfrm>
            <a:prstGeom prst="rect">
              <a:avLst/>
            </a:prstGeom>
            <a:solidFill>
              <a:srgbClr val="B5363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zh-CN" altLang="en-US" sz="1400" b="1" kern="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人物特征</a:t>
              </a:r>
            </a:p>
          </p:txBody>
        </p:sp>
      </p:grpSp>
      <p:pic>
        <p:nvPicPr>
          <p:cNvPr id="286" name="图片 285">
            <a:extLst>
              <a:ext uri="{FF2B5EF4-FFF2-40B4-BE49-F238E27FC236}">
                <a16:creationId xmlns:a16="http://schemas.microsoft.com/office/drawing/2014/main" id="{BDE5E54C-F8A7-4C9B-BD31-55FAC3BF0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6073" y="2452465"/>
            <a:ext cx="3474539" cy="3801867"/>
          </a:xfrm>
          <a:prstGeom prst="rect">
            <a:avLst/>
          </a:prstGeom>
        </p:spPr>
      </p:pic>
      <p:sp>
        <p:nvSpPr>
          <p:cNvPr id="287" name="任意多边形 76">
            <a:extLst>
              <a:ext uri="{FF2B5EF4-FFF2-40B4-BE49-F238E27FC236}">
                <a16:creationId xmlns:a16="http://schemas.microsoft.com/office/drawing/2014/main" id="{3708A316-5597-404D-9D39-DEC44F14A20D}"/>
              </a:ext>
            </a:extLst>
          </p:cNvPr>
          <p:cNvSpPr/>
          <p:nvPr/>
        </p:nvSpPr>
        <p:spPr>
          <a:xfrm flipH="1">
            <a:off x="6794642" y="2979803"/>
            <a:ext cx="1914369" cy="520700"/>
          </a:xfrm>
          <a:custGeom>
            <a:avLst/>
            <a:gdLst>
              <a:gd name="connsiteX0" fmla="*/ 1879600 w 1879600"/>
              <a:gd name="connsiteY0" fmla="*/ 520700 h 520700"/>
              <a:gd name="connsiteX1" fmla="*/ 1358900 w 1879600"/>
              <a:gd name="connsiteY1" fmla="*/ 0 h 520700"/>
              <a:gd name="connsiteX2" fmla="*/ 0 w 1879600"/>
              <a:gd name="connsiteY2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9600" h="520700">
                <a:moveTo>
                  <a:pt x="1879600" y="520700"/>
                </a:moveTo>
                <a:lnTo>
                  <a:pt x="135890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EF363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engXian"/>
              <a:ea typeface="微软雅黑" panose="020B0503020204020204" charset="-122"/>
            </a:endParaRPr>
          </a:p>
        </p:txBody>
      </p:sp>
      <p:sp>
        <p:nvSpPr>
          <p:cNvPr id="288" name="任意多边形 79">
            <a:extLst>
              <a:ext uri="{FF2B5EF4-FFF2-40B4-BE49-F238E27FC236}">
                <a16:creationId xmlns:a16="http://schemas.microsoft.com/office/drawing/2014/main" id="{0B531853-7987-4152-AE48-64F4627D8B79}"/>
              </a:ext>
            </a:extLst>
          </p:cNvPr>
          <p:cNvSpPr/>
          <p:nvPr/>
        </p:nvSpPr>
        <p:spPr>
          <a:xfrm flipH="1" flipV="1">
            <a:off x="6029730" y="4088351"/>
            <a:ext cx="2430977" cy="1444719"/>
          </a:xfrm>
          <a:custGeom>
            <a:avLst/>
            <a:gdLst>
              <a:gd name="connsiteX0" fmla="*/ 1879600 w 1879600"/>
              <a:gd name="connsiteY0" fmla="*/ 520700 h 520700"/>
              <a:gd name="connsiteX1" fmla="*/ 1358900 w 1879600"/>
              <a:gd name="connsiteY1" fmla="*/ 0 h 520700"/>
              <a:gd name="connsiteX2" fmla="*/ 0 w 1879600"/>
              <a:gd name="connsiteY2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9600" h="520700">
                <a:moveTo>
                  <a:pt x="1879600" y="520700"/>
                </a:moveTo>
                <a:lnTo>
                  <a:pt x="135890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DA1F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engXian"/>
              <a:ea typeface="微软雅黑" panose="020B0503020204020204" charset="-122"/>
            </a:endParaRPr>
          </a:p>
        </p:txBody>
      </p:sp>
      <p:sp>
        <p:nvSpPr>
          <p:cNvPr id="289" name="文本框 4">
            <a:extLst>
              <a:ext uri="{FF2B5EF4-FFF2-40B4-BE49-F238E27FC236}">
                <a16:creationId xmlns:a16="http://schemas.microsoft.com/office/drawing/2014/main" id="{646F7BA1-DFAD-4CBD-A56D-1787168E6F02}"/>
              </a:ext>
            </a:extLst>
          </p:cNvPr>
          <p:cNvSpPr txBox="1"/>
          <p:nvPr/>
        </p:nvSpPr>
        <p:spPr>
          <a:xfrm>
            <a:off x="459908" y="1540621"/>
            <a:ext cx="4405835" cy="6946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377">
              <a:defRPr/>
            </a:pPr>
            <a:r>
              <a:rPr kumimoji="1" lang="zh-CN" altLang="en-US" b="1" kern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机器通过分析人的特征与文章的特征</a:t>
            </a:r>
          </a:p>
          <a:p>
            <a:pPr defTabSz="914377">
              <a:defRPr/>
            </a:pPr>
            <a:r>
              <a:rPr kumimoji="1" lang="zh-CN" altLang="en-US" b="1" kern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将两者进行匹配，实现个性化精准推荐</a:t>
            </a:r>
          </a:p>
        </p:txBody>
      </p:sp>
      <p:grpSp>
        <p:nvGrpSpPr>
          <p:cNvPr id="290" name="Group 448">
            <a:extLst>
              <a:ext uri="{FF2B5EF4-FFF2-40B4-BE49-F238E27FC236}">
                <a16:creationId xmlns:a16="http://schemas.microsoft.com/office/drawing/2014/main" id="{EC2F2B59-9E19-4998-9421-24D8B457BF09}"/>
              </a:ext>
            </a:extLst>
          </p:cNvPr>
          <p:cNvGrpSpPr/>
          <p:nvPr/>
        </p:nvGrpSpPr>
        <p:grpSpPr>
          <a:xfrm>
            <a:off x="271198" y="1444641"/>
            <a:ext cx="1218655" cy="217112"/>
            <a:chOff x="0" y="0"/>
            <a:chExt cx="1061322" cy="1057275"/>
          </a:xfrm>
          <a:solidFill>
            <a:srgbClr val="C00000"/>
          </a:solidFill>
        </p:grpSpPr>
        <p:sp>
          <p:nvSpPr>
            <p:cNvPr id="291" name="Shape 446">
              <a:extLst>
                <a:ext uri="{FF2B5EF4-FFF2-40B4-BE49-F238E27FC236}">
                  <a16:creationId xmlns:a16="http://schemas.microsoft.com/office/drawing/2014/main" id="{7A22E372-EB03-4243-8204-896A3BFB8A47}"/>
                </a:ext>
              </a:extLst>
            </p:cNvPr>
            <p:cNvSpPr/>
            <p:nvPr/>
          </p:nvSpPr>
          <p:spPr>
            <a:xfrm flipH="1">
              <a:off x="1830" y="260"/>
              <a:ext cx="1059493" cy="36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80" y="21600"/>
                  </a:lnTo>
                  <a:lnTo>
                    <a:pt x="21600" y="21600"/>
                  </a:lnTo>
                  <a:lnTo>
                    <a:pt x="21600" y="5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solidFill>
                <a:srgbClr val="C00000"/>
              </a:solidFill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09564">
                <a:defRPr sz="3600"/>
              </a:pPr>
              <a:endParaRPr sz="3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Helvetica Light"/>
              </a:endParaRPr>
            </a:p>
          </p:txBody>
        </p:sp>
        <p:sp>
          <p:nvSpPr>
            <p:cNvPr id="292" name="Shape 447">
              <a:extLst>
                <a:ext uri="{FF2B5EF4-FFF2-40B4-BE49-F238E27FC236}">
                  <a16:creationId xmlns:a16="http://schemas.microsoft.com/office/drawing/2014/main" id="{B5E9B283-2D6F-42F1-BD34-F6F475D9D796}"/>
                </a:ext>
              </a:extLst>
            </p:cNvPr>
            <p:cNvSpPr/>
            <p:nvPr/>
          </p:nvSpPr>
          <p:spPr>
            <a:xfrm rot="16200000">
              <a:off x="-510484" y="510483"/>
              <a:ext cx="1057276" cy="36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80" y="21600"/>
                  </a:lnTo>
                  <a:lnTo>
                    <a:pt x="21600" y="21600"/>
                  </a:lnTo>
                  <a:lnTo>
                    <a:pt x="21600" y="5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solidFill>
                <a:srgbClr val="C00000"/>
              </a:solidFill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09564">
                <a:defRPr sz="3600"/>
              </a:pPr>
              <a:endParaRPr sz="3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Helvetica Light"/>
              </a:endParaRPr>
            </a:p>
          </p:txBody>
        </p:sp>
      </p:grpSp>
      <p:grpSp>
        <p:nvGrpSpPr>
          <p:cNvPr id="293" name="Group 445">
            <a:extLst>
              <a:ext uri="{FF2B5EF4-FFF2-40B4-BE49-F238E27FC236}">
                <a16:creationId xmlns:a16="http://schemas.microsoft.com/office/drawing/2014/main" id="{B9C2743A-0616-4D80-9720-3CD6EEFE1B25}"/>
              </a:ext>
            </a:extLst>
          </p:cNvPr>
          <p:cNvGrpSpPr/>
          <p:nvPr/>
        </p:nvGrpSpPr>
        <p:grpSpPr>
          <a:xfrm>
            <a:off x="3471093" y="2098939"/>
            <a:ext cx="1220400" cy="216000"/>
            <a:chOff x="0" y="0"/>
            <a:chExt cx="1061322" cy="1057274"/>
          </a:xfrm>
          <a:solidFill>
            <a:srgbClr val="C00000"/>
          </a:solidFill>
        </p:grpSpPr>
        <p:sp>
          <p:nvSpPr>
            <p:cNvPr id="294" name="Shape 443">
              <a:extLst>
                <a:ext uri="{FF2B5EF4-FFF2-40B4-BE49-F238E27FC236}">
                  <a16:creationId xmlns:a16="http://schemas.microsoft.com/office/drawing/2014/main" id="{5C961407-8559-4CE8-B66A-BC3C708AE229}"/>
                </a:ext>
              </a:extLst>
            </p:cNvPr>
            <p:cNvSpPr/>
            <p:nvPr/>
          </p:nvSpPr>
          <p:spPr>
            <a:xfrm rot="10800000" flipH="1">
              <a:off x="0" y="1020706"/>
              <a:ext cx="1059492" cy="36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80" y="21600"/>
                  </a:lnTo>
                  <a:lnTo>
                    <a:pt x="21600" y="21600"/>
                  </a:lnTo>
                  <a:lnTo>
                    <a:pt x="21600" y="5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solidFill>
                <a:srgbClr val="C00000"/>
              </a:solidFill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09564">
                <a:defRPr sz="3600"/>
              </a:pPr>
              <a:endParaRPr sz="3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Helvetica Light"/>
              </a:endParaRPr>
            </a:p>
          </p:txBody>
        </p:sp>
        <p:sp>
          <p:nvSpPr>
            <p:cNvPr id="295" name="Shape 444">
              <a:extLst>
                <a:ext uri="{FF2B5EF4-FFF2-40B4-BE49-F238E27FC236}">
                  <a16:creationId xmlns:a16="http://schemas.microsoft.com/office/drawing/2014/main" id="{29B897D6-49DB-4FB4-BDD7-530999B2461B}"/>
                </a:ext>
              </a:extLst>
            </p:cNvPr>
            <p:cNvSpPr/>
            <p:nvPr/>
          </p:nvSpPr>
          <p:spPr>
            <a:xfrm rot="5400000">
              <a:off x="514530" y="510483"/>
              <a:ext cx="1057276" cy="36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80" y="21600"/>
                  </a:lnTo>
                  <a:lnTo>
                    <a:pt x="21600" y="21600"/>
                  </a:lnTo>
                  <a:lnTo>
                    <a:pt x="21600" y="5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solidFill>
                <a:srgbClr val="C00000"/>
              </a:solidFill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09564">
                <a:defRPr sz="3600"/>
              </a:pPr>
              <a:endParaRPr sz="3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Helvetica Light"/>
              </a:endParaRPr>
            </a:p>
          </p:txBody>
        </p:sp>
      </p:grpSp>
      <p:sp>
        <p:nvSpPr>
          <p:cNvPr id="296" name="矩形标注 77">
            <a:extLst>
              <a:ext uri="{FF2B5EF4-FFF2-40B4-BE49-F238E27FC236}">
                <a16:creationId xmlns:a16="http://schemas.microsoft.com/office/drawing/2014/main" id="{A828C985-F725-48BF-9D0E-4D810142713F}"/>
              </a:ext>
            </a:extLst>
          </p:cNvPr>
          <p:cNvSpPr/>
          <p:nvPr/>
        </p:nvSpPr>
        <p:spPr>
          <a:xfrm>
            <a:off x="5644005" y="3507751"/>
            <a:ext cx="2035647" cy="512567"/>
          </a:xfrm>
          <a:prstGeom prst="wedgeRectCallout">
            <a:avLst/>
          </a:prstGeom>
          <a:solidFill>
            <a:schemeClr val="bg1"/>
          </a:solidFill>
          <a:ln>
            <a:solidFill>
              <a:srgbClr val="DA1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CN" altLang="en-US" sz="1100" kern="0" dirty="0">
                <a:solidFill>
                  <a:srgbClr val="DA1F2A"/>
                </a:solidFill>
                <a:latin typeface="微软雅黑" panose="020B0503020204020204" charset="-122"/>
                <a:ea typeface="微软雅黑" panose="020B0503020204020204" charset="-122"/>
              </a:rPr>
              <a:t>沪指震荡微涨</a:t>
            </a:r>
            <a:r>
              <a:rPr lang="en-US" altLang="zh-CN" sz="1100" kern="0" dirty="0">
                <a:solidFill>
                  <a:srgbClr val="DA1F2A"/>
                </a:solidFill>
                <a:latin typeface="微软雅黑" panose="020B0503020204020204" charset="-122"/>
                <a:ea typeface="微软雅黑" panose="020B0503020204020204" charset="-122"/>
              </a:rPr>
              <a:t>0.07% </a:t>
            </a:r>
            <a:r>
              <a:rPr lang="zh-CN" altLang="en-US" sz="1100" kern="0" dirty="0">
                <a:solidFill>
                  <a:srgbClr val="DA1F2A"/>
                </a:solidFill>
                <a:latin typeface="微软雅黑" panose="020B0503020204020204" charset="-122"/>
                <a:ea typeface="微软雅黑" panose="020B0503020204020204" charset="-122"/>
              </a:rPr>
              <a:t>午后探低回升概率大</a:t>
            </a:r>
          </a:p>
        </p:txBody>
      </p:sp>
      <p:grpSp>
        <p:nvGrpSpPr>
          <p:cNvPr id="298" name="组合 71">
            <a:extLst>
              <a:ext uri="{FF2B5EF4-FFF2-40B4-BE49-F238E27FC236}">
                <a16:creationId xmlns:a16="http://schemas.microsoft.com/office/drawing/2014/main" id="{85DE6375-1EF1-4035-B895-AC28405D42C4}"/>
              </a:ext>
            </a:extLst>
          </p:cNvPr>
          <p:cNvGrpSpPr/>
          <p:nvPr/>
        </p:nvGrpSpPr>
        <p:grpSpPr>
          <a:xfrm>
            <a:off x="-458937" y="3098539"/>
            <a:ext cx="4120768" cy="3337237"/>
            <a:chOff x="-428660" y="1000114"/>
            <a:chExt cx="4519832" cy="3594100"/>
          </a:xfrm>
        </p:grpSpPr>
        <p:pic>
          <p:nvPicPr>
            <p:cNvPr id="299" name="Picture 4" descr="C:\Users\boys\Desktop\文章.png">
              <a:extLst>
                <a:ext uri="{FF2B5EF4-FFF2-40B4-BE49-F238E27FC236}">
                  <a16:creationId xmlns:a16="http://schemas.microsoft.com/office/drawing/2014/main" id="{582E72BD-437F-467A-8CE3-B28DDD837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8660" y="1000114"/>
              <a:ext cx="3238500" cy="3594100"/>
            </a:xfrm>
            <a:prstGeom prst="rect">
              <a:avLst/>
            </a:prstGeom>
            <a:noFill/>
          </p:spPr>
        </p:pic>
        <p:sp>
          <p:nvSpPr>
            <p:cNvPr id="300" name="TextBox 52">
              <a:extLst>
                <a:ext uri="{FF2B5EF4-FFF2-40B4-BE49-F238E27FC236}">
                  <a16:creationId xmlns:a16="http://schemas.microsoft.com/office/drawing/2014/main" id="{F6BFFE95-B26F-4148-BD22-9DF2AF881841}"/>
                </a:ext>
              </a:extLst>
            </p:cNvPr>
            <p:cNvSpPr txBox="1"/>
            <p:nvPr/>
          </p:nvSpPr>
          <p:spPr>
            <a:xfrm>
              <a:off x="2284413" y="2662276"/>
              <a:ext cx="722888" cy="364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6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艺术</a:t>
              </a:r>
            </a:p>
          </p:txBody>
        </p:sp>
        <p:sp>
          <p:nvSpPr>
            <p:cNvPr id="301" name="TextBox 53">
              <a:extLst>
                <a:ext uri="{FF2B5EF4-FFF2-40B4-BE49-F238E27FC236}">
                  <a16:creationId xmlns:a16="http://schemas.microsoft.com/office/drawing/2014/main" id="{1C5C48E3-E9EA-466B-8024-AF023405A74E}"/>
                </a:ext>
              </a:extLst>
            </p:cNvPr>
            <p:cNvSpPr txBox="1"/>
            <p:nvPr/>
          </p:nvSpPr>
          <p:spPr>
            <a:xfrm>
              <a:off x="2549204" y="2417380"/>
              <a:ext cx="1435402" cy="281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100" kern="0" dirty="0">
                  <a:solidFill>
                    <a:prstClr val="white">
                      <a:lumMod val="8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国内宏观经济</a:t>
              </a:r>
            </a:p>
          </p:txBody>
        </p:sp>
        <p:sp>
          <p:nvSpPr>
            <p:cNvPr id="302" name="TextBox 54">
              <a:extLst>
                <a:ext uri="{FF2B5EF4-FFF2-40B4-BE49-F238E27FC236}">
                  <a16:creationId xmlns:a16="http://schemas.microsoft.com/office/drawing/2014/main" id="{BAF05CA1-0B68-4B3C-9511-E8CF51ADAD58}"/>
                </a:ext>
              </a:extLst>
            </p:cNvPr>
            <p:cNvSpPr txBox="1"/>
            <p:nvPr/>
          </p:nvSpPr>
          <p:spPr>
            <a:xfrm>
              <a:off x="2441900" y="3347126"/>
              <a:ext cx="700307" cy="364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6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科技</a:t>
              </a:r>
            </a:p>
          </p:txBody>
        </p:sp>
        <p:sp>
          <p:nvSpPr>
            <p:cNvPr id="303" name="TextBox 55">
              <a:extLst>
                <a:ext uri="{FF2B5EF4-FFF2-40B4-BE49-F238E27FC236}">
                  <a16:creationId xmlns:a16="http://schemas.microsoft.com/office/drawing/2014/main" id="{299898FD-9969-45E8-BDCD-FEB5C61B272F}"/>
                </a:ext>
              </a:extLst>
            </p:cNvPr>
            <p:cNvSpPr txBox="1"/>
            <p:nvPr/>
          </p:nvSpPr>
          <p:spPr>
            <a:xfrm>
              <a:off x="1857355" y="2227259"/>
              <a:ext cx="678662" cy="281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100" kern="0" dirty="0">
                  <a:solidFill>
                    <a:prstClr val="white">
                      <a:lumMod val="8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公司</a:t>
              </a:r>
            </a:p>
          </p:txBody>
        </p:sp>
        <p:sp>
          <p:nvSpPr>
            <p:cNvPr id="304" name="TextBox 56">
              <a:extLst>
                <a:ext uri="{FF2B5EF4-FFF2-40B4-BE49-F238E27FC236}">
                  <a16:creationId xmlns:a16="http://schemas.microsoft.com/office/drawing/2014/main" id="{CA7A72FA-BA2F-421E-A08E-E280FADAEC1C}"/>
                </a:ext>
              </a:extLst>
            </p:cNvPr>
            <p:cNvSpPr txBox="1"/>
            <p:nvPr/>
          </p:nvSpPr>
          <p:spPr>
            <a:xfrm>
              <a:off x="1714480" y="1941510"/>
              <a:ext cx="874942" cy="364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600" kern="0" dirty="0">
                  <a:solidFill>
                    <a:prstClr val="white">
                      <a:lumMod val="7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银行</a:t>
              </a:r>
            </a:p>
          </p:txBody>
        </p:sp>
        <p:sp>
          <p:nvSpPr>
            <p:cNvPr id="305" name="TextBox 57">
              <a:extLst>
                <a:ext uri="{FF2B5EF4-FFF2-40B4-BE49-F238E27FC236}">
                  <a16:creationId xmlns:a16="http://schemas.microsoft.com/office/drawing/2014/main" id="{23D088CA-5006-4C15-AC55-2C0D2B9D7B9A}"/>
                </a:ext>
              </a:extLst>
            </p:cNvPr>
            <p:cNvSpPr txBox="1"/>
            <p:nvPr/>
          </p:nvSpPr>
          <p:spPr>
            <a:xfrm>
              <a:off x="1785918" y="2415412"/>
              <a:ext cx="916281" cy="33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14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CN" altLang="en-US" sz="14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分钟内</a:t>
              </a:r>
            </a:p>
          </p:txBody>
        </p:sp>
        <p:sp>
          <p:nvSpPr>
            <p:cNvPr id="306" name="TextBox 58">
              <a:extLst>
                <a:ext uri="{FF2B5EF4-FFF2-40B4-BE49-F238E27FC236}">
                  <a16:creationId xmlns:a16="http://schemas.microsoft.com/office/drawing/2014/main" id="{4EFBE625-CB8F-4A0E-9DE2-E43BF4DD3CD4}"/>
                </a:ext>
              </a:extLst>
            </p:cNvPr>
            <p:cNvSpPr txBox="1"/>
            <p:nvPr/>
          </p:nvSpPr>
          <p:spPr>
            <a:xfrm>
              <a:off x="2191491" y="1802156"/>
              <a:ext cx="758608" cy="281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11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r>
                <a:rPr lang="zh-CN" altLang="en-US" sz="11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分钟内</a:t>
              </a:r>
            </a:p>
          </p:txBody>
        </p:sp>
        <p:sp>
          <p:nvSpPr>
            <p:cNvPr id="307" name="TextBox 59">
              <a:extLst>
                <a:ext uri="{FF2B5EF4-FFF2-40B4-BE49-F238E27FC236}">
                  <a16:creationId xmlns:a16="http://schemas.microsoft.com/office/drawing/2014/main" id="{6C652964-65E0-48B1-8185-4B16E1571B71}"/>
                </a:ext>
              </a:extLst>
            </p:cNvPr>
            <p:cNvSpPr txBox="1"/>
            <p:nvPr/>
          </p:nvSpPr>
          <p:spPr>
            <a:xfrm>
              <a:off x="1571604" y="1569064"/>
              <a:ext cx="991708" cy="314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3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体育运动</a:t>
              </a:r>
            </a:p>
          </p:txBody>
        </p:sp>
        <p:sp>
          <p:nvSpPr>
            <p:cNvPr id="308" name="TextBox 60">
              <a:extLst>
                <a:ext uri="{FF2B5EF4-FFF2-40B4-BE49-F238E27FC236}">
                  <a16:creationId xmlns:a16="http://schemas.microsoft.com/office/drawing/2014/main" id="{B5FB065C-21CF-4175-8E5C-9A343114C420}"/>
                </a:ext>
              </a:extLst>
            </p:cNvPr>
            <p:cNvSpPr txBox="1"/>
            <p:nvPr/>
          </p:nvSpPr>
          <p:spPr>
            <a:xfrm>
              <a:off x="2777202" y="2931583"/>
              <a:ext cx="821536" cy="281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1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时效性</a:t>
              </a:r>
            </a:p>
          </p:txBody>
        </p:sp>
        <p:sp>
          <p:nvSpPr>
            <p:cNvPr id="309" name="TextBox 61">
              <a:extLst>
                <a:ext uri="{FF2B5EF4-FFF2-40B4-BE49-F238E27FC236}">
                  <a16:creationId xmlns:a16="http://schemas.microsoft.com/office/drawing/2014/main" id="{E3203A36-3AE4-4F30-BBD8-10AC982FD05A}"/>
                </a:ext>
              </a:extLst>
            </p:cNvPr>
            <p:cNvSpPr txBox="1"/>
            <p:nvPr/>
          </p:nvSpPr>
          <p:spPr>
            <a:xfrm>
              <a:off x="2404110" y="1964672"/>
              <a:ext cx="1167757" cy="33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1400" kern="0" dirty="0">
                  <a:solidFill>
                    <a:prstClr val="white">
                      <a:lumMod val="8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1400" kern="0" dirty="0">
                  <a:solidFill>
                    <a:prstClr val="white">
                      <a:lumMod val="8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小时前</a:t>
              </a:r>
            </a:p>
          </p:txBody>
        </p:sp>
        <p:sp>
          <p:nvSpPr>
            <p:cNvPr id="310" name="TextBox 62">
              <a:extLst>
                <a:ext uri="{FF2B5EF4-FFF2-40B4-BE49-F238E27FC236}">
                  <a16:creationId xmlns:a16="http://schemas.microsoft.com/office/drawing/2014/main" id="{731C0A2C-5D15-477C-AC86-FF45394019AF}"/>
                </a:ext>
              </a:extLst>
            </p:cNvPr>
            <p:cNvSpPr txBox="1"/>
            <p:nvPr/>
          </p:nvSpPr>
          <p:spPr>
            <a:xfrm>
              <a:off x="2143109" y="2934591"/>
              <a:ext cx="707905" cy="364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6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热度</a:t>
              </a:r>
            </a:p>
          </p:txBody>
        </p:sp>
        <p:sp>
          <p:nvSpPr>
            <p:cNvPr id="311" name="TextBox 63">
              <a:extLst>
                <a:ext uri="{FF2B5EF4-FFF2-40B4-BE49-F238E27FC236}">
                  <a16:creationId xmlns:a16="http://schemas.microsoft.com/office/drawing/2014/main" id="{122A3A42-DAF2-47A2-9254-1287185E49C5}"/>
                </a:ext>
              </a:extLst>
            </p:cNvPr>
            <p:cNvSpPr txBox="1"/>
            <p:nvPr/>
          </p:nvSpPr>
          <p:spPr>
            <a:xfrm>
              <a:off x="2558669" y="1528848"/>
              <a:ext cx="925425" cy="348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5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中新网</a:t>
              </a:r>
            </a:p>
          </p:txBody>
        </p:sp>
        <p:sp>
          <p:nvSpPr>
            <p:cNvPr id="312" name="TextBox 64">
              <a:extLst>
                <a:ext uri="{FF2B5EF4-FFF2-40B4-BE49-F238E27FC236}">
                  <a16:creationId xmlns:a16="http://schemas.microsoft.com/office/drawing/2014/main" id="{889FFF16-E4ED-4E92-A968-3429E7A51685}"/>
                </a:ext>
              </a:extLst>
            </p:cNvPr>
            <p:cNvSpPr txBox="1"/>
            <p:nvPr/>
          </p:nvSpPr>
          <p:spPr>
            <a:xfrm>
              <a:off x="2570939" y="2194205"/>
              <a:ext cx="954675" cy="33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4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新浪网</a:t>
              </a:r>
            </a:p>
          </p:txBody>
        </p:sp>
        <p:sp>
          <p:nvSpPr>
            <p:cNvPr id="313" name="TextBox 65">
              <a:extLst>
                <a:ext uri="{FF2B5EF4-FFF2-40B4-BE49-F238E27FC236}">
                  <a16:creationId xmlns:a16="http://schemas.microsoft.com/office/drawing/2014/main" id="{227F91CB-D4A1-4130-8525-CE118F20D9C9}"/>
                </a:ext>
              </a:extLst>
            </p:cNvPr>
            <p:cNvSpPr txBox="1"/>
            <p:nvPr/>
          </p:nvSpPr>
          <p:spPr>
            <a:xfrm>
              <a:off x="1547320" y="3187656"/>
              <a:ext cx="856458" cy="447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2100" kern="0" dirty="0">
                  <a:solidFill>
                    <a:srgbClr val="D6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来源</a:t>
              </a:r>
            </a:p>
          </p:txBody>
        </p:sp>
        <p:sp>
          <p:nvSpPr>
            <p:cNvPr id="314" name="TextBox 66">
              <a:extLst>
                <a:ext uri="{FF2B5EF4-FFF2-40B4-BE49-F238E27FC236}">
                  <a16:creationId xmlns:a16="http://schemas.microsoft.com/office/drawing/2014/main" id="{174BC50D-2FBD-4739-BC55-0F366843191B}"/>
                </a:ext>
              </a:extLst>
            </p:cNvPr>
            <p:cNvSpPr txBox="1"/>
            <p:nvPr/>
          </p:nvSpPr>
          <p:spPr>
            <a:xfrm>
              <a:off x="3140771" y="2635412"/>
              <a:ext cx="950401" cy="281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CN" altLang="en-US" sz="11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相似阅读</a:t>
              </a:r>
            </a:p>
          </p:txBody>
        </p:sp>
        <p:sp>
          <p:nvSpPr>
            <p:cNvPr id="315" name="矩形 314">
              <a:extLst>
                <a:ext uri="{FF2B5EF4-FFF2-40B4-BE49-F238E27FC236}">
                  <a16:creationId xmlns:a16="http://schemas.microsoft.com/office/drawing/2014/main" id="{53E56AE7-7E07-4E88-854E-E06A4C18F08C}"/>
                </a:ext>
              </a:extLst>
            </p:cNvPr>
            <p:cNvSpPr/>
            <p:nvPr/>
          </p:nvSpPr>
          <p:spPr>
            <a:xfrm>
              <a:off x="786824" y="2738563"/>
              <a:ext cx="1213407" cy="341110"/>
            </a:xfrm>
            <a:prstGeom prst="rect">
              <a:avLst/>
            </a:prstGeom>
            <a:solidFill>
              <a:srgbClr val="B5363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zh-CN" altLang="en-US" sz="1400" b="1" kern="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文章特征</a:t>
              </a:r>
            </a:p>
          </p:txBody>
        </p:sp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id="{CAB11939-28C8-467D-AFEC-7A2084F31E6D}"/>
              </a:ext>
            </a:extLst>
          </p:cNvPr>
          <p:cNvSpPr txBox="1"/>
          <p:nvPr/>
        </p:nvSpPr>
        <p:spPr>
          <a:xfrm>
            <a:off x="359221" y="193455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Microsoft YaHei" charset="0"/>
              </a:rPr>
              <a:t>今日头条人工智能实验室</a:t>
            </a:r>
          </a:p>
        </p:txBody>
      </p:sp>
    </p:spTree>
    <p:extLst>
      <p:ext uri="{BB962C8B-B14F-4D97-AF65-F5344CB8AC3E}">
        <p14:creationId xmlns:p14="http://schemas.microsoft.com/office/powerpoint/2010/main" val="2457290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5F9B6C43-5E21-4359-A1CF-FBA1300F4B42}"/>
              </a:ext>
            </a:extLst>
          </p:cNvPr>
          <p:cNvCxnSpPr>
            <a:cxnSpLocks/>
          </p:cNvCxnSpPr>
          <p:nvPr/>
        </p:nvCxnSpPr>
        <p:spPr>
          <a:xfrm>
            <a:off x="212147" y="774979"/>
            <a:ext cx="516718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0FAE7979-B975-42A1-8611-84AB3A03569D}"/>
              </a:ext>
            </a:extLst>
          </p:cNvPr>
          <p:cNvSpPr/>
          <p:nvPr/>
        </p:nvSpPr>
        <p:spPr>
          <a:xfrm>
            <a:off x="159576" y="891443"/>
            <a:ext cx="3194780" cy="479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400" dirty="0">
                <a:solidFill>
                  <a:schemeClr val="bg1"/>
                </a:solidFill>
                <a:highlight>
                  <a:srgbClr val="B53636"/>
                </a:highlight>
                <a:latin typeface="+mn-ea"/>
              </a:rPr>
              <a:t>智能化内容分发特征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D1A89F6-B93A-46DB-8B20-667DEE301382}"/>
              </a:ext>
            </a:extLst>
          </p:cNvPr>
          <p:cNvGrpSpPr/>
          <p:nvPr/>
        </p:nvGrpSpPr>
        <p:grpSpPr>
          <a:xfrm>
            <a:off x="-336714" y="960641"/>
            <a:ext cx="12172140" cy="5554759"/>
            <a:chOff x="-10006" y="630486"/>
            <a:chExt cx="9129105" cy="4166069"/>
          </a:xfrm>
        </p:grpSpPr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4F80A0E5-AD97-4E68-B169-E4454CAE2442}"/>
                </a:ext>
              </a:extLst>
            </p:cNvPr>
            <p:cNvSpPr txBox="1"/>
            <p:nvPr/>
          </p:nvSpPr>
          <p:spPr>
            <a:xfrm>
              <a:off x="2571530" y="1876619"/>
              <a:ext cx="4104456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3" b="1" dirty="0">
                  <a:latin typeface="Lantinghei SC Demibold" charset="-122"/>
                  <a:ea typeface="Lantinghei SC Demibold" charset="-122"/>
                  <a:cs typeface="Lantinghei SC Demibold" charset="-122"/>
                </a:rPr>
                <a:t>【</a:t>
              </a:r>
              <a:r>
                <a:rPr lang="zh-CN" altLang="en-US" sz="2133" b="1" dirty="0">
                  <a:latin typeface="Lantinghei SC Demibold" charset="-122"/>
                  <a:ea typeface="Lantinghei SC Demibold" charset="-122"/>
                  <a:cs typeface="Lantinghei SC Demibold" charset="-122"/>
                </a:rPr>
                <a:t>个性化推荐的主页内容</a:t>
              </a:r>
              <a:r>
                <a:rPr lang="en-US" altLang="zh-CN" sz="2133" b="1" dirty="0">
                  <a:latin typeface="Lantinghei SC Demibold" charset="-122"/>
                  <a:ea typeface="Lantinghei SC Demibold" charset="-122"/>
                  <a:cs typeface="Lantinghei SC Demibold" charset="-122"/>
                </a:rPr>
                <a:t>】</a:t>
              </a:r>
              <a:endParaRPr lang="zh-CN" altLang="en-US" sz="2133" b="1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6F510DE7-C542-47A2-9D33-28EADB7A146B}"/>
                </a:ext>
              </a:extLst>
            </p:cNvPr>
            <p:cNvSpPr txBox="1"/>
            <p:nvPr/>
          </p:nvSpPr>
          <p:spPr>
            <a:xfrm>
              <a:off x="2647534" y="2114798"/>
              <a:ext cx="5774962" cy="313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latin typeface="Lantinghei SC Extralight" charset="-122"/>
                  <a:ea typeface="Lantinghei SC Extralight" charset="-122"/>
                  <a:cs typeface="Lantinghei SC Extralight" charset="-122"/>
                </a:rPr>
                <a:t>根据用户兴趣个性化推荐，每个人主页都不一样，你关心的内容才会推荐给你</a:t>
              </a:r>
              <a:endParaRPr lang="zh-CN" altLang="en-US" sz="1600" b="1" u="sng" dirty="0">
                <a:latin typeface="Lantinghei SC Extralight" charset="-122"/>
                <a:ea typeface="Lantinghei SC Extralight" charset="-122"/>
                <a:cs typeface="Lantinghei SC Extralight" charset="-122"/>
              </a:endParaRPr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21F77A15-C246-43D3-B681-DBE786C6D5B0}"/>
                </a:ext>
              </a:extLst>
            </p:cNvPr>
            <p:cNvSpPr txBox="1"/>
            <p:nvPr/>
          </p:nvSpPr>
          <p:spPr>
            <a:xfrm>
              <a:off x="2539920" y="2608940"/>
              <a:ext cx="3385937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3" b="1" dirty="0">
                  <a:latin typeface="Lantinghei SC Demibold" charset="-122"/>
                  <a:ea typeface="Lantinghei SC Demibold" charset="-122"/>
                  <a:cs typeface="Lantinghei SC Demibold" charset="-122"/>
                </a:rPr>
                <a:t>【</a:t>
              </a:r>
              <a:r>
                <a:rPr lang="zh-CN" altLang="en-US" sz="2133" b="1" dirty="0">
                  <a:latin typeface="Lantinghei SC Demibold" charset="-122"/>
                  <a:ea typeface="Lantinghei SC Demibold" charset="-122"/>
                  <a:cs typeface="Lantinghei SC Demibold" charset="-122"/>
                </a:rPr>
                <a:t>机器筛选的优质内容</a:t>
              </a:r>
              <a:r>
                <a:rPr lang="en-US" altLang="zh-CN" sz="2133" b="1" dirty="0">
                  <a:latin typeface="Lantinghei SC Demibold" charset="-122"/>
                  <a:ea typeface="Lantinghei SC Demibold" charset="-122"/>
                  <a:cs typeface="Lantinghei SC Demibold" charset="-122"/>
                </a:rPr>
                <a:t>】</a:t>
              </a:r>
              <a:endParaRPr lang="zh-CN" altLang="en-US" sz="2133" b="1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9" name="TextBox 14">
              <a:extLst>
                <a:ext uri="{FF2B5EF4-FFF2-40B4-BE49-F238E27FC236}">
                  <a16:creationId xmlns:a16="http://schemas.microsoft.com/office/drawing/2014/main" id="{25B95012-BDCD-4F7B-8B41-D81943821BB2}"/>
                </a:ext>
              </a:extLst>
            </p:cNvPr>
            <p:cNvSpPr txBox="1"/>
            <p:nvPr/>
          </p:nvSpPr>
          <p:spPr>
            <a:xfrm>
              <a:off x="2627047" y="2846029"/>
              <a:ext cx="5986115" cy="313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latin typeface="Lantinghei SC Demibold" charset="-122"/>
                  <a:ea typeface="Lantinghei SC Demibold" charset="-122"/>
                  <a:cs typeface="Lantinghei SC Demibold" charset="-122"/>
                </a:rPr>
                <a:t>无需进行关注即可获取内容，后台机器过滤低质信息，为用户筛选出优质内容</a:t>
              </a:r>
            </a:p>
          </p:txBody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2D6CFFB2-2DA6-47F1-B603-216DB89E8987}"/>
                </a:ext>
              </a:extLst>
            </p:cNvPr>
            <p:cNvSpPr txBox="1"/>
            <p:nvPr/>
          </p:nvSpPr>
          <p:spPr>
            <a:xfrm>
              <a:off x="2537387" y="3412063"/>
              <a:ext cx="3998860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3" b="1" dirty="0">
                  <a:latin typeface="Lantinghei SC Extralight" charset="-122"/>
                  <a:ea typeface="Lantinghei SC Extralight" charset="-122"/>
                  <a:cs typeface="Lantinghei SC Extralight" charset="-122"/>
                </a:rPr>
                <a:t>【</a:t>
              </a:r>
              <a:r>
                <a:rPr lang="zh-CN" altLang="en-US" sz="2133" b="1" dirty="0">
                  <a:latin typeface="Lantinghei SC Extralight" charset="-122"/>
                  <a:ea typeface="Lantinghei SC Extralight" charset="-122"/>
                  <a:cs typeface="Lantinghei SC Extralight" charset="-122"/>
                </a:rPr>
                <a:t>主动推送时刻更新的内容</a:t>
              </a:r>
              <a:r>
                <a:rPr lang="en-US" altLang="zh-CN" sz="2133" b="1" dirty="0">
                  <a:latin typeface="Lantinghei SC Extralight" charset="-122"/>
                  <a:ea typeface="Lantinghei SC Extralight" charset="-122"/>
                  <a:cs typeface="Lantinghei SC Extralight" charset="-122"/>
                </a:rPr>
                <a:t>】</a:t>
              </a:r>
              <a:endParaRPr lang="zh-CN" altLang="en-US" sz="2133" b="1" dirty="0">
                <a:latin typeface="Lantinghei SC Extralight" charset="-122"/>
                <a:ea typeface="Lantinghei SC Extralight" charset="-122"/>
                <a:cs typeface="Lantinghei SC Extralight" charset="-122"/>
              </a:endParaRPr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328F9387-5107-496D-8A50-E3DF231232DD}"/>
                </a:ext>
              </a:extLst>
            </p:cNvPr>
            <p:cNvSpPr txBox="1"/>
            <p:nvPr/>
          </p:nvSpPr>
          <p:spPr>
            <a:xfrm>
              <a:off x="2627047" y="3652060"/>
              <a:ext cx="6492050" cy="313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latin typeface="Lantinghei SC Extralight" charset="-122"/>
                  <a:ea typeface="Lantinghei SC Extralight" charset="-122"/>
                  <a:cs typeface="Lantinghei SC Extralight" charset="-122"/>
                </a:rPr>
                <a:t>持续主动为你推送你感兴趣的内容，真正实现时刻更新，提供给用户刷不完的海量资讯</a:t>
              </a:r>
            </a:p>
          </p:txBody>
        </p:sp>
        <p:grpSp>
          <p:nvGrpSpPr>
            <p:cNvPr id="32" name="组合 18">
              <a:extLst>
                <a:ext uri="{FF2B5EF4-FFF2-40B4-BE49-F238E27FC236}">
                  <a16:creationId xmlns:a16="http://schemas.microsoft.com/office/drawing/2014/main" id="{24E4ACE9-8697-423B-8D5C-A1CD9EF049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0006" y="1525895"/>
              <a:ext cx="1898465" cy="539353"/>
              <a:chOff x="-419555" y="1563638"/>
              <a:chExt cx="2687299" cy="1224136"/>
            </a:xfrm>
          </p:grpSpPr>
          <p:grpSp>
            <p:nvGrpSpPr>
              <p:cNvPr id="33" name="组合 53">
                <a:extLst>
                  <a:ext uri="{FF2B5EF4-FFF2-40B4-BE49-F238E27FC236}">
                    <a16:creationId xmlns:a16="http://schemas.microsoft.com/office/drawing/2014/main" id="{B17DF70F-C120-4AE8-9B89-1405C46508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19555" y="1563638"/>
                <a:ext cx="2643424" cy="1224136"/>
                <a:chOff x="-566855" y="1707654"/>
                <a:chExt cx="2823310" cy="1224136"/>
              </a:xfrm>
            </p:grpSpPr>
            <p:cxnSp>
              <p:nvCxnSpPr>
                <p:cNvPr id="35" name="直接连接符 85">
                  <a:extLst>
                    <a:ext uri="{FF2B5EF4-FFF2-40B4-BE49-F238E27FC236}">
                      <a16:creationId xmlns:a16="http://schemas.microsoft.com/office/drawing/2014/main" id="{877E8DF5-C25D-44E9-934D-B74B25EC4C6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-566855" y="2283718"/>
                  <a:ext cx="1210997" cy="0"/>
                </a:xfrm>
                <a:prstGeom prst="line">
                  <a:avLst/>
                </a:prstGeom>
                <a:ln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86">
                  <a:extLst>
                    <a:ext uri="{FF2B5EF4-FFF2-40B4-BE49-F238E27FC236}">
                      <a16:creationId xmlns:a16="http://schemas.microsoft.com/office/drawing/2014/main" id="{ECBD332F-BF42-4437-8652-B26CC8D2404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645041" y="2079196"/>
                  <a:ext cx="159752" cy="201956"/>
                </a:xfrm>
                <a:prstGeom prst="line">
                  <a:avLst/>
                </a:prstGeom>
                <a:ln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87">
                  <a:extLst>
                    <a:ext uri="{FF2B5EF4-FFF2-40B4-BE49-F238E27FC236}">
                      <a16:creationId xmlns:a16="http://schemas.microsoft.com/office/drawing/2014/main" id="{E8B43A83-3AE6-411B-A66F-5657E2ABC15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04793" y="2070879"/>
                  <a:ext cx="144016" cy="518124"/>
                </a:xfrm>
                <a:prstGeom prst="line">
                  <a:avLst/>
                </a:prstGeom>
                <a:ln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88">
                  <a:extLst>
                    <a:ext uri="{FF2B5EF4-FFF2-40B4-BE49-F238E27FC236}">
                      <a16:creationId xmlns:a16="http://schemas.microsoft.com/office/drawing/2014/main" id="{CE746C6F-4863-44CF-8E49-851138CF842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948809" y="1707654"/>
                  <a:ext cx="288032" cy="878164"/>
                </a:xfrm>
                <a:prstGeom prst="line">
                  <a:avLst/>
                </a:prstGeom>
                <a:ln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89">
                  <a:extLst>
                    <a:ext uri="{FF2B5EF4-FFF2-40B4-BE49-F238E27FC236}">
                      <a16:creationId xmlns:a16="http://schemas.microsoft.com/office/drawing/2014/main" id="{2A5ADCDB-5D0C-496F-8E52-160F2FBC5D5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242592" y="1707654"/>
                  <a:ext cx="144016" cy="1224136"/>
                </a:xfrm>
                <a:prstGeom prst="line">
                  <a:avLst/>
                </a:prstGeom>
                <a:ln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90">
                  <a:extLst>
                    <a:ext uri="{FF2B5EF4-FFF2-40B4-BE49-F238E27FC236}">
                      <a16:creationId xmlns:a16="http://schemas.microsoft.com/office/drawing/2014/main" id="{87E92747-5A37-4095-B17F-D823A2286AA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1386608" y="2283718"/>
                  <a:ext cx="365791" cy="648072"/>
                </a:xfrm>
                <a:prstGeom prst="line">
                  <a:avLst/>
                </a:prstGeom>
                <a:ln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91">
                  <a:extLst>
                    <a:ext uri="{FF2B5EF4-FFF2-40B4-BE49-F238E27FC236}">
                      <a16:creationId xmlns:a16="http://schemas.microsoft.com/office/drawing/2014/main" id="{68D3888D-BA30-4241-A348-2511018A13A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752399" y="2283718"/>
                  <a:ext cx="504056" cy="0"/>
                </a:xfrm>
                <a:prstGeom prst="line">
                  <a:avLst/>
                </a:prstGeom>
                <a:ln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32E2C070-AC4C-4906-88A9-D1679470324F}"/>
                  </a:ext>
                </a:extLst>
              </p:cNvPr>
              <p:cNvSpPr/>
              <p:nvPr/>
            </p:nvSpPr>
            <p:spPr>
              <a:xfrm flipH="1">
                <a:off x="2221562" y="2117606"/>
                <a:ext cx="46182" cy="45940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73FE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kern="0">
                  <a:latin typeface="Verdana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18">
              <a:extLst>
                <a:ext uri="{FF2B5EF4-FFF2-40B4-BE49-F238E27FC236}">
                  <a16:creationId xmlns:a16="http://schemas.microsoft.com/office/drawing/2014/main" id="{8F87CB69-C371-41B6-AE9D-BC73AE6FA29B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7127102" y="3897624"/>
              <a:ext cx="1991997" cy="539353"/>
              <a:chOff x="-419555" y="1563638"/>
              <a:chExt cx="2687299" cy="1224136"/>
            </a:xfrm>
          </p:grpSpPr>
          <p:grpSp>
            <p:nvGrpSpPr>
              <p:cNvPr id="43" name="组合 53">
                <a:extLst>
                  <a:ext uri="{FF2B5EF4-FFF2-40B4-BE49-F238E27FC236}">
                    <a16:creationId xmlns:a16="http://schemas.microsoft.com/office/drawing/2014/main" id="{32394389-A9F6-46FA-9E93-4257275052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19555" y="1563638"/>
                <a:ext cx="2643424" cy="1224136"/>
                <a:chOff x="-566855" y="1707654"/>
                <a:chExt cx="2823310" cy="1224136"/>
              </a:xfrm>
            </p:grpSpPr>
            <p:cxnSp>
              <p:nvCxnSpPr>
                <p:cNvPr id="45" name="直接连接符 85">
                  <a:extLst>
                    <a:ext uri="{FF2B5EF4-FFF2-40B4-BE49-F238E27FC236}">
                      <a16:creationId xmlns:a16="http://schemas.microsoft.com/office/drawing/2014/main" id="{D8BB73D2-C340-48FD-8D7D-1C9C54E41F4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-566855" y="2283718"/>
                  <a:ext cx="1210997" cy="0"/>
                </a:xfrm>
                <a:prstGeom prst="line">
                  <a:avLst/>
                </a:prstGeom>
                <a:ln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86">
                  <a:extLst>
                    <a:ext uri="{FF2B5EF4-FFF2-40B4-BE49-F238E27FC236}">
                      <a16:creationId xmlns:a16="http://schemas.microsoft.com/office/drawing/2014/main" id="{9C9C4BD5-EFCE-4D8C-AC9A-9CCAE1CBE19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645041" y="2079196"/>
                  <a:ext cx="159752" cy="201956"/>
                </a:xfrm>
                <a:prstGeom prst="line">
                  <a:avLst/>
                </a:prstGeom>
                <a:ln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87">
                  <a:extLst>
                    <a:ext uri="{FF2B5EF4-FFF2-40B4-BE49-F238E27FC236}">
                      <a16:creationId xmlns:a16="http://schemas.microsoft.com/office/drawing/2014/main" id="{E46C6F9D-A6D2-4E90-8DD4-07F7E9432DB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04793" y="2070879"/>
                  <a:ext cx="144016" cy="518124"/>
                </a:xfrm>
                <a:prstGeom prst="line">
                  <a:avLst/>
                </a:prstGeom>
                <a:ln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88">
                  <a:extLst>
                    <a:ext uri="{FF2B5EF4-FFF2-40B4-BE49-F238E27FC236}">
                      <a16:creationId xmlns:a16="http://schemas.microsoft.com/office/drawing/2014/main" id="{7A0C430E-97F8-4393-80A5-79CFD8E1130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948809" y="1707654"/>
                  <a:ext cx="288032" cy="878164"/>
                </a:xfrm>
                <a:prstGeom prst="line">
                  <a:avLst/>
                </a:prstGeom>
                <a:ln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89">
                  <a:extLst>
                    <a:ext uri="{FF2B5EF4-FFF2-40B4-BE49-F238E27FC236}">
                      <a16:creationId xmlns:a16="http://schemas.microsoft.com/office/drawing/2014/main" id="{87642F37-502E-4AF0-B490-534B90B97A2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242592" y="1707654"/>
                  <a:ext cx="144016" cy="1224136"/>
                </a:xfrm>
                <a:prstGeom prst="line">
                  <a:avLst/>
                </a:prstGeom>
                <a:ln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90">
                  <a:extLst>
                    <a:ext uri="{FF2B5EF4-FFF2-40B4-BE49-F238E27FC236}">
                      <a16:creationId xmlns:a16="http://schemas.microsoft.com/office/drawing/2014/main" id="{84D5DB6B-2E05-4C68-AF3D-CF0BA98A0B7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1386608" y="2283718"/>
                  <a:ext cx="365791" cy="648072"/>
                </a:xfrm>
                <a:prstGeom prst="line">
                  <a:avLst/>
                </a:prstGeom>
                <a:ln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91">
                  <a:extLst>
                    <a:ext uri="{FF2B5EF4-FFF2-40B4-BE49-F238E27FC236}">
                      <a16:creationId xmlns:a16="http://schemas.microsoft.com/office/drawing/2014/main" id="{7A03BF82-467D-45C4-AF1A-AFB4B294446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752399" y="2283718"/>
                  <a:ext cx="504056" cy="0"/>
                </a:xfrm>
                <a:prstGeom prst="line">
                  <a:avLst/>
                </a:prstGeom>
                <a:ln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4FB47271-5107-4A4F-AFEA-6D72C9D8B2EA}"/>
                  </a:ext>
                </a:extLst>
              </p:cNvPr>
              <p:cNvSpPr/>
              <p:nvPr/>
            </p:nvSpPr>
            <p:spPr>
              <a:xfrm flipH="1">
                <a:off x="2221562" y="2117606"/>
                <a:ext cx="46182" cy="45940"/>
              </a:xfrm>
              <a:prstGeom prst="ellipse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73FE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kern="0">
                  <a:latin typeface="Verdana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52" name="Picture 5" descr="D:\【收集】\【PPT图标】\纯色系列\白色基础系列\文章.png">
              <a:extLst>
                <a:ext uri="{FF2B5EF4-FFF2-40B4-BE49-F238E27FC236}">
                  <a16:creationId xmlns:a16="http://schemas.microsoft.com/office/drawing/2014/main" id="{74607E8F-52D9-4591-B419-B81511A49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953" y="1834741"/>
              <a:ext cx="432048" cy="43204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</p:pic>
        <p:cxnSp>
          <p:nvCxnSpPr>
            <p:cNvPr id="53" name="直接连接符 68">
              <a:extLst>
                <a:ext uri="{FF2B5EF4-FFF2-40B4-BE49-F238E27FC236}">
                  <a16:creationId xmlns:a16="http://schemas.microsoft.com/office/drawing/2014/main" id="{EF89E7E7-4B90-4808-81DD-AEFA4B777CD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>
              <a:off x="1475780" y="1953444"/>
              <a:ext cx="810815" cy="0"/>
            </a:xfrm>
            <a:prstGeom prst="line">
              <a:avLst/>
            </a:prstGeom>
            <a:ln>
              <a:headEnd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直接连接符 69">
              <a:extLst>
                <a:ext uri="{FF2B5EF4-FFF2-40B4-BE49-F238E27FC236}">
                  <a16:creationId xmlns:a16="http://schemas.microsoft.com/office/drawing/2014/main" id="{C1DCDEE1-9EE1-44DC-ACC4-551919729F1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881187" y="1514106"/>
              <a:ext cx="1620441" cy="0"/>
            </a:xfrm>
            <a:prstGeom prst="line">
              <a:avLst/>
            </a:prstGeom>
            <a:ln>
              <a:headEnd type="diamond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直接连接符 70">
              <a:extLst>
                <a:ext uri="{FF2B5EF4-FFF2-40B4-BE49-F238E27FC236}">
                  <a16:creationId xmlns:a16="http://schemas.microsoft.com/office/drawing/2014/main" id="{E276F216-28F0-4410-B7EA-1E6E30300C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 flipV="1">
              <a:off x="6710451" y="4038666"/>
              <a:ext cx="810816" cy="0"/>
            </a:xfrm>
            <a:prstGeom prst="line">
              <a:avLst/>
            </a:prstGeom>
            <a:ln>
              <a:headEnd type="diamond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直接连接符 71">
              <a:extLst>
                <a:ext uri="{FF2B5EF4-FFF2-40B4-BE49-F238E27FC236}">
                  <a16:creationId xmlns:a16="http://schemas.microsoft.com/office/drawing/2014/main" id="{24660144-771D-4767-814C-63785451A2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627952" y="4385745"/>
              <a:ext cx="3456000" cy="0"/>
            </a:xfrm>
            <a:prstGeom prst="line">
              <a:avLst/>
            </a:prstGeom>
            <a:ln>
              <a:headEnd type="diamond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666DF1BE-1D4C-4881-87A3-5D7A6CE546AC}"/>
                </a:ext>
              </a:extLst>
            </p:cNvPr>
            <p:cNvSpPr txBox="1"/>
            <p:nvPr/>
          </p:nvSpPr>
          <p:spPr>
            <a:xfrm>
              <a:off x="6408923" y="630486"/>
              <a:ext cx="904334" cy="1654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3733" dirty="0">
                  <a:solidFill>
                    <a:srgbClr val="C00000"/>
                  </a:solidFill>
                  <a:latin typeface="Baoli TC" charset="-120"/>
                  <a:ea typeface="Baoli TC" charset="-120"/>
                  <a:cs typeface="Baoli TC" charset="-120"/>
                </a:rPr>
                <a:t>3</a:t>
              </a:r>
              <a:endParaRPr kumimoji="1" lang="zh-CN" altLang="en-US" sz="13733" dirty="0">
                <a:solidFill>
                  <a:srgbClr val="C00000"/>
                </a:solidFill>
                <a:latin typeface="Baoli TC" charset="-120"/>
                <a:ea typeface="Baoli TC" charset="-120"/>
                <a:cs typeface="Baoli TC" charset="-120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D13A28CE-7147-40DE-A334-008C32FDF80D}"/>
                </a:ext>
              </a:extLst>
            </p:cNvPr>
            <p:cNvSpPr txBox="1"/>
            <p:nvPr/>
          </p:nvSpPr>
          <p:spPr>
            <a:xfrm>
              <a:off x="7183005" y="1411544"/>
              <a:ext cx="145605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4400" b="1" i="1" dirty="0">
                  <a:latin typeface="Lantinghei SC Extralight" charset="-122"/>
                  <a:ea typeface="Lantinghei SC Extralight" charset="-122"/>
                  <a:cs typeface="Lantinghei SC Extralight" charset="-122"/>
                </a:rPr>
                <a:t>大特征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BFE740DE-FDF5-4600-B6AE-EBC11F1F0D71}"/>
                </a:ext>
              </a:extLst>
            </p:cNvPr>
            <p:cNvSpPr txBox="1"/>
            <p:nvPr/>
          </p:nvSpPr>
          <p:spPr>
            <a:xfrm>
              <a:off x="7292978" y="1109293"/>
              <a:ext cx="1369606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3200" b="1" i="1" dirty="0">
                  <a:latin typeface="Lantinghei SC Extralight" charset="-122"/>
                  <a:ea typeface="Lantinghei SC Extralight" charset="-122"/>
                  <a:cs typeface="Lantinghei SC Extralight" charset="-122"/>
                </a:rPr>
                <a:t>内容分发</a:t>
              </a:r>
            </a:p>
          </p:txBody>
        </p:sp>
        <p:sp>
          <p:nvSpPr>
            <p:cNvPr id="60" name="Freeform 70">
              <a:extLst>
                <a:ext uri="{FF2B5EF4-FFF2-40B4-BE49-F238E27FC236}">
                  <a16:creationId xmlns:a16="http://schemas.microsoft.com/office/drawing/2014/main" id="{DC565E80-EFEC-46CF-87E0-68C83D8D7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8336" y="2541629"/>
              <a:ext cx="277661" cy="337215"/>
            </a:xfrm>
            <a:custGeom>
              <a:avLst/>
              <a:gdLst>
                <a:gd name="T0" fmla="*/ 2147483647 w 85"/>
                <a:gd name="T1" fmla="*/ 0 h 78"/>
                <a:gd name="T2" fmla="*/ 2147483647 w 85"/>
                <a:gd name="T3" fmla="*/ 2147483647 h 78"/>
                <a:gd name="T4" fmla="*/ 2147483647 w 85"/>
                <a:gd name="T5" fmla="*/ 2147483647 h 78"/>
                <a:gd name="T6" fmla="*/ 2147483647 w 85"/>
                <a:gd name="T7" fmla="*/ 2147483647 h 78"/>
                <a:gd name="T8" fmla="*/ 0 w 85"/>
                <a:gd name="T9" fmla="*/ 2147483647 h 78"/>
                <a:gd name="T10" fmla="*/ 0 w 85"/>
                <a:gd name="T11" fmla="*/ 2147483647 h 78"/>
                <a:gd name="T12" fmla="*/ 2147483647 w 85"/>
                <a:gd name="T13" fmla="*/ 2147483647 h 78"/>
                <a:gd name="T14" fmla="*/ 0 w 85"/>
                <a:gd name="T15" fmla="*/ 2147483647 h 78"/>
                <a:gd name="T16" fmla="*/ 0 w 85"/>
                <a:gd name="T17" fmla="*/ 2147483647 h 78"/>
                <a:gd name="T18" fmla="*/ 2147483647 w 85"/>
                <a:gd name="T19" fmla="*/ 2147483647 h 78"/>
                <a:gd name="T20" fmla="*/ 2147483647 w 85"/>
                <a:gd name="T21" fmla="*/ 2147483647 h 78"/>
                <a:gd name="T22" fmla="*/ 2147483647 w 85"/>
                <a:gd name="T23" fmla="*/ 2147483647 h 78"/>
                <a:gd name="T24" fmla="*/ 2147483647 w 85"/>
                <a:gd name="T25" fmla="*/ 2147483647 h 78"/>
                <a:gd name="T26" fmla="*/ 2147483647 w 85"/>
                <a:gd name="T27" fmla="*/ 2147483647 h 78"/>
                <a:gd name="T28" fmla="*/ 2147483647 w 85"/>
                <a:gd name="T29" fmla="*/ 2147483647 h 78"/>
                <a:gd name="T30" fmla="*/ 2147483647 w 85"/>
                <a:gd name="T31" fmla="*/ 2147483647 h 78"/>
                <a:gd name="T32" fmla="*/ 2147483647 w 85"/>
                <a:gd name="T33" fmla="*/ 2147483647 h 78"/>
                <a:gd name="T34" fmla="*/ 2147483647 w 85"/>
                <a:gd name="T35" fmla="*/ 2147483647 h 78"/>
                <a:gd name="T36" fmla="*/ 2147483647 w 85"/>
                <a:gd name="T37" fmla="*/ 2147483647 h 78"/>
                <a:gd name="T38" fmla="*/ 2147483647 w 85"/>
                <a:gd name="T39" fmla="*/ 2147483647 h 78"/>
                <a:gd name="T40" fmla="*/ 2147483647 w 85"/>
                <a:gd name="T41" fmla="*/ 2147483647 h 78"/>
                <a:gd name="T42" fmla="*/ 2147483647 w 85"/>
                <a:gd name="T43" fmla="*/ 2147483647 h 78"/>
                <a:gd name="T44" fmla="*/ 2147483647 w 85"/>
                <a:gd name="T45" fmla="*/ 2147483647 h 78"/>
                <a:gd name="T46" fmla="*/ 2147483647 w 85"/>
                <a:gd name="T47" fmla="*/ 2147483647 h 78"/>
                <a:gd name="T48" fmla="*/ 2147483647 w 85"/>
                <a:gd name="T49" fmla="*/ 2147483647 h 78"/>
                <a:gd name="T50" fmla="*/ 2147483647 w 85"/>
                <a:gd name="T51" fmla="*/ 2147483647 h 78"/>
                <a:gd name="T52" fmla="*/ 2147483647 w 85"/>
                <a:gd name="T53" fmla="*/ 2147483647 h 78"/>
                <a:gd name="T54" fmla="*/ 2147483647 w 85"/>
                <a:gd name="T55" fmla="*/ 2147483647 h 78"/>
                <a:gd name="T56" fmla="*/ 2147483647 w 85"/>
                <a:gd name="T57" fmla="*/ 0 h 7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"/>
                <a:gd name="T88" fmla="*/ 0 h 78"/>
                <a:gd name="T89" fmla="*/ 85 w 85"/>
                <a:gd name="T90" fmla="*/ 78 h 7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" h="78">
                  <a:moveTo>
                    <a:pt x="29" y="0"/>
                  </a:moveTo>
                  <a:cubicBezTo>
                    <a:pt x="1" y="7"/>
                    <a:pt x="33" y="28"/>
                    <a:pt x="34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1" y="41"/>
                    <a:pt x="4" y="42"/>
                  </a:cubicBezTo>
                  <a:cubicBezTo>
                    <a:pt x="2" y="43"/>
                    <a:pt x="0" y="45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1"/>
                    <a:pt x="2" y="53"/>
                    <a:pt x="5" y="54"/>
                  </a:cubicBezTo>
                  <a:cubicBezTo>
                    <a:pt x="4" y="55"/>
                    <a:pt x="4" y="57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2"/>
                    <a:pt x="7" y="65"/>
                    <a:pt x="10" y="65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9" y="66"/>
                    <a:pt x="9" y="68"/>
                    <a:pt x="9" y="70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4"/>
                    <a:pt x="12" y="77"/>
                    <a:pt x="15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57" y="16"/>
                    <a:pt x="32" y="17"/>
                    <a:pt x="29" y="0"/>
                  </a:cubicBez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68">
              <a:extLst>
                <a:ext uri="{FF2B5EF4-FFF2-40B4-BE49-F238E27FC236}">
                  <a16:creationId xmlns:a16="http://schemas.microsoft.com/office/drawing/2014/main" id="{FB464F88-8C35-4070-B62C-17E284D5CEA6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173399" y="3397904"/>
              <a:ext cx="329765" cy="352122"/>
            </a:xfrm>
            <a:custGeom>
              <a:avLst/>
              <a:gdLst>
                <a:gd name="T0" fmla="*/ 2147483647 w 99"/>
                <a:gd name="T1" fmla="*/ 2147483647 h 99"/>
                <a:gd name="T2" fmla="*/ 2147483647 w 99"/>
                <a:gd name="T3" fmla="*/ 2147483647 h 99"/>
                <a:gd name="T4" fmla="*/ 2147483647 w 99"/>
                <a:gd name="T5" fmla="*/ 2147483647 h 99"/>
                <a:gd name="T6" fmla="*/ 2147483647 w 99"/>
                <a:gd name="T7" fmla="*/ 2147483647 h 99"/>
                <a:gd name="T8" fmla="*/ 2147483647 w 99"/>
                <a:gd name="T9" fmla="*/ 2147483647 h 99"/>
                <a:gd name="T10" fmla="*/ 2147483647 w 99"/>
                <a:gd name="T11" fmla="*/ 2147483647 h 99"/>
                <a:gd name="T12" fmla="*/ 2147483647 w 99"/>
                <a:gd name="T13" fmla="*/ 2147483647 h 99"/>
                <a:gd name="T14" fmla="*/ 2147483647 w 99"/>
                <a:gd name="T15" fmla="*/ 2147483647 h 99"/>
                <a:gd name="T16" fmla="*/ 2147483647 w 99"/>
                <a:gd name="T17" fmla="*/ 2147483647 h 99"/>
                <a:gd name="T18" fmla="*/ 2147483647 w 99"/>
                <a:gd name="T19" fmla="*/ 2147483647 h 99"/>
                <a:gd name="T20" fmla="*/ 2147483647 w 99"/>
                <a:gd name="T21" fmla="*/ 2147483647 h 99"/>
                <a:gd name="T22" fmla="*/ 2147483647 w 99"/>
                <a:gd name="T23" fmla="*/ 2147483647 h 99"/>
                <a:gd name="T24" fmla="*/ 2147483647 w 99"/>
                <a:gd name="T25" fmla="*/ 2147483647 h 99"/>
                <a:gd name="T26" fmla="*/ 2147483647 w 99"/>
                <a:gd name="T27" fmla="*/ 2147483647 h 99"/>
                <a:gd name="T28" fmla="*/ 2147483647 w 99"/>
                <a:gd name="T29" fmla="*/ 2147483647 h 99"/>
                <a:gd name="T30" fmla="*/ 2147483647 w 99"/>
                <a:gd name="T31" fmla="*/ 2147483647 h 99"/>
                <a:gd name="T32" fmla="*/ 2147483647 w 99"/>
                <a:gd name="T33" fmla="*/ 2147483647 h 99"/>
                <a:gd name="T34" fmla="*/ 0 w 99"/>
                <a:gd name="T35" fmla="*/ 2147483647 h 99"/>
                <a:gd name="T36" fmla="*/ 2147483647 w 99"/>
                <a:gd name="T37" fmla="*/ 2147483647 h 99"/>
                <a:gd name="T38" fmla="*/ 2147483647 w 99"/>
                <a:gd name="T39" fmla="*/ 2147483647 h 99"/>
                <a:gd name="T40" fmla="*/ 2147483647 w 99"/>
                <a:gd name="T41" fmla="*/ 2147483647 h 99"/>
                <a:gd name="T42" fmla="*/ 2147483647 w 99"/>
                <a:gd name="T43" fmla="*/ 2147483647 h 99"/>
                <a:gd name="T44" fmla="*/ 2147483647 w 99"/>
                <a:gd name="T45" fmla="*/ 2147483647 h 99"/>
                <a:gd name="T46" fmla="*/ 2147483647 w 99"/>
                <a:gd name="T47" fmla="*/ 0 h 99"/>
                <a:gd name="T48" fmla="*/ 2147483647 w 99"/>
                <a:gd name="T49" fmla="*/ 2147483647 h 99"/>
                <a:gd name="T50" fmla="*/ 2147483647 w 99"/>
                <a:gd name="T51" fmla="*/ 2147483647 h 99"/>
                <a:gd name="T52" fmla="*/ 2147483647 w 99"/>
                <a:gd name="T53" fmla="*/ 2147483647 h 99"/>
                <a:gd name="T54" fmla="*/ 2147483647 w 99"/>
                <a:gd name="T55" fmla="*/ 2147483647 h 99"/>
                <a:gd name="T56" fmla="*/ 2147483647 w 99"/>
                <a:gd name="T57" fmla="*/ 2147483647 h 99"/>
                <a:gd name="T58" fmla="*/ 2147483647 w 99"/>
                <a:gd name="T59" fmla="*/ 2147483647 h 99"/>
                <a:gd name="T60" fmla="*/ 2147483647 w 99"/>
                <a:gd name="T61" fmla="*/ 2147483647 h 99"/>
                <a:gd name="T62" fmla="*/ 2147483647 w 99"/>
                <a:gd name="T63" fmla="*/ 2147483647 h 99"/>
                <a:gd name="T64" fmla="*/ 2147483647 w 99"/>
                <a:gd name="T65" fmla="*/ 2147483647 h 99"/>
                <a:gd name="T66" fmla="*/ 2147483647 w 99"/>
                <a:gd name="T67" fmla="*/ 2147483647 h 99"/>
                <a:gd name="T68" fmla="*/ 2147483647 w 99"/>
                <a:gd name="T69" fmla="*/ 2147483647 h 99"/>
                <a:gd name="T70" fmla="*/ 2147483647 w 99"/>
                <a:gd name="T71" fmla="*/ 2147483647 h 99"/>
                <a:gd name="T72" fmla="*/ 2147483647 w 99"/>
                <a:gd name="T73" fmla="*/ 2147483647 h 99"/>
                <a:gd name="T74" fmla="*/ 2147483647 w 99"/>
                <a:gd name="T75" fmla="*/ 2147483647 h 99"/>
                <a:gd name="T76" fmla="*/ 2147483647 w 99"/>
                <a:gd name="T77" fmla="*/ 2147483647 h 99"/>
                <a:gd name="T78" fmla="*/ 2147483647 w 99"/>
                <a:gd name="T79" fmla="*/ 2147483647 h 99"/>
                <a:gd name="T80" fmla="*/ 2147483647 w 99"/>
                <a:gd name="T81" fmla="*/ 2147483647 h 99"/>
                <a:gd name="T82" fmla="*/ 2147483647 w 99"/>
                <a:gd name="T83" fmla="*/ 2147483647 h 99"/>
                <a:gd name="T84" fmla="*/ 2147483647 w 99"/>
                <a:gd name="T85" fmla="*/ 2147483647 h 9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9"/>
                <a:gd name="T130" fmla="*/ 0 h 99"/>
                <a:gd name="T131" fmla="*/ 99 w 99"/>
                <a:gd name="T132" fmla="*/ 99 h 9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9" h="99">
                  <a:moveTo>
                    <a:pt x="59" y="8"/>
                  </a:moveTo>
                  <a:cubicBezTo>
                    <a:pt x="59" y="9"/>
                    <a:pt x="60" y="9"/>
                    <a:pt x="60" y="9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8" y="19"/>
                    <a:pt x="79" y="19"/>
                    <a:pt x="79" y="20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91" y="59"/>
                    <a:pt x="91" y="59"/>
                    <a:pt x="91" y="59"/>
                  </a:cubicBezTo>
                  <a:cubicBezTo>
                    <a:pt x="91" y="59"/>
                    <a:pt x="90" y="60"/>
                    <a:pt x="90" y="60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2" y="90"/>
                    <a:pt x="61" y="90"/>
                    <a:pt x="61" y="9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42" y="99"/>
                    <a:pt x="42" y="99"/>
                    <a:pt x="42" y="99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40" y="91"/>
                    <a:pt x="39" y="91"/>
                    <a:pt x="39" y="91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1"/>
                    <a:pt x="9" y="6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39"/>
                    <a:pt x="9" y="39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19" y="20"/>
                    <a:pt x="19" y="2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9"/>
                    <a:pt x="38" y="9"/>
                    <a:pt x="38" y="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36" y="58"/>
                  </a:moveTo>
                  <a:cubicBezTo>
                    <a:pt x="37" y="52"/>
                    <a:pt x="37" y="52"/>
                    <a:pt x="37" y="52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63" y="77"/>
                    <a:pt x="67" y="74"/>
                    <a:pt x="71" y="71"/>
                  </a:cubicBezTo>
                  <a:cubicBezTo>
                    <a:pt x="76" y="66"/>
                    <a:pt x="80" y="58"/>
                    <a:pt x="80" y="50"/>
                  </a:cubicBezTo>
                  <a:cubicBezTo>
                    <a:pt x="80" y="41"/>
                    <a:pt x="76" y="34"/>
                    <a:pt x="71" y="28"/>
                  </a:cubicBezTo>
                  <a:cubicBezTo>
                    <a:pt x="65" y="23"/>
                    <a:pt x="58" y="19"/>
                    <a:pt x="49" y="19"/>
                  </a:cubicBezTo>
                  <a:cubicBezTo>
                    <a:pt x="41" y="19"/>
                    <a:pt x="34" y="23"/>
                    <a:pt x="28" y="28"/>
                  </a:cubicBezTo>
                  <a:cubicBezTo>
                    <a:pt x="23" y="34"/>
                    <a:pt x="19" y="41"/>
                    <a:pt x="19" y="50"/>
                  </a:cubicBezTo>
                  <a:cubicBezTo>
                    <a:pt x="19" y="58"/>
                    <a:pt x="23" y="66"/>
                    <a:pt x="28" y="71"/>
                  </a:cubicBezTo>
                  <a:cubicBezTo>
                    <a:pt x="34" y="76"/>
                    <a:pt x="41" y="80"/>
                    <a:pt x="49" y="80"/>
                  </a:cubicBezTo>
                  <a:cubicBezTo>
                    <a:pt x="52" y="80"/>
                    <a:pt x="54" y="80"/>
                    <a:pt x="55" y="79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7" y="69"/>
                    <a:pt x="45" y="73"/>
                    <a:pt x="45" y="73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6" y="58"/>
                    <a:pt x="36" y="58"/>
                    <a:pt x="36" y="58"/>
                  </a:cubicBezTo>
                  <a:close/>
                  <a:moveTo>
                    <a:pt x="51" y="37"/>
                  </a:moveTo>
                  <a:cubicBezTo>
                    <a:pt x="48" y="37"/>
                    <a:pt x="46" y="39"/>
                    <a:pt x="46" y="41"/>
                  </a:cubicBezTo>
                  <a:cubicBezTo>
                    <a:pt x="46" y="44"/>
                    <a:pt x="48" y="46"/>
                    <a:pt x="51" y="46"/>
                  </a:cubicBezTo>
                  <a:cubicBezTo>
                    <a:pt x="53" y="46"/>
                    <a:pt x="55" y="44"/>
                    <a:pt x="55" y="41"/>
                  </a:cubicBezTo>
                  <a:cubicBezTo>
                    <a:pt x="55" y="39"/>
                    <a:pt x="53" y="37"/>
                    <a:pt x="51" y="37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90B145FF-F008-4157-AD0B-5594BC2DAB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7341" y="1262732"/>
              <a:ext cx="357284" cy="381269"/>
            </a:xfrm>
            <a:custGeom>
              <a:avLst/>
              <a:gdLst>
                <a:gd name="T0" fmla="*/ 164 w 200"/>
                <a:gd name="T1" fmla="*/ 109 h 201"/>
                <a:gd name="T2" fmla="*/ 164 w 200"/>
                <a:gd name="T3" fmla="*/ 62 h 201"/>
                <a:gd name="T4" fmla="*/ 164 w 200"/>
                <a:gd name="T5" fmla="*/ 61 h 201"/>
                <a:gd name="T6" fmla="*/ 108 w 200"/>
                <a:gd name="T7" fmla="*/ 1 h 201"/>
                <a:gd name="T8" fmla="*/ 108 w 200"/>
                <a:gd name="T9" fmla="*/ 1 h 201"/>
                <a:gd name="T10" fmla="*/ 107 w 200"/>
                <a:gd name="T11" fmla="*/ 1 h 201"/>
                <a:gd name="T12" fmla="*/ 20 w 200"/>
                <a:gd name="T13" fmla="*/ 1 h 201"/>
                <a:gd name="T14" fmla="*/ 0 w 200"/>
                <a:gd name="T15" fmla="*/ 181 h 201"/>
                <a:gd name="T16" fmla="*/ 144 w 200"/>
                <a:gd name="T17" fmla="*/ 201 h 201"/>
                <a:gd name="T18" fmla="*/ 164 w 200"/>
                <a:gd name="T19" fmla="*/ 177 h 201"/>
                <a:gd name="T20" fmla="*/ 200 w 200"/>
                <a:gd name="T21" fmla="*/ 157 h 201"/>
                <a:gd name="T22" fmla="*/ 180 w 200"/>
                <a:gd name="T23" fmla="*/ 109 h 201"/>
                <a:gd name="T24" fmla="*/ 151 w 200"/>
                <a:gd name="T25" fmla="*/ 61 h 201"/>
                <a:gd name="T26" fmla="*/ 108 w 200"/>
                <a:gd name="T27" fmla="*/ 41 h 201"/>
                <a:gd name="T28" fmla="*/ 136 w 200"/>
                <a:gd name="T29" fmla="*/ 193 h 201"/>
                <a:gd name="T30" fmla="*/ 8 w 200"/>
                <a:gd name="T31" fmla="*/ 173 h 201"/>
                <a:gd name="T32" fmla="*/ 28 w 200"/>
                <a:gd name="T33" fmla="*/ 9 h 201"/>
                <a:gd name="T34" fmla="*/ 100 w 200"/>
                <a:gd name="T35" fmla="*/ 49 h 201"/>
                <a:gd name="T36" fmla="*/ 156 w 200"/>
                <a:gd name="T37" fmla="*/ 69 h 201"/>
                <a:gd name="T38" fmla="*/ 64 w 200"/>
                <a:gd name="T39" fmla="*/ 109 h 201"/>
                <a:gd name="T40" fmla="*/ 44 w 200"/>
                <a:gd name="T41" fmla="*/ 157 h 201"/>
                <a:gd name="T42" fmla="*/ 156 w 200"/>
                <a:gd name="T43" fmla="*/ 177 h 201"/>
                <a:gd name="T44" fmla="*/ 130 w 200"/>
                <a:gd name="T45" fmla="*/ 142 h 201"/>
                <a:gd name="T46" fmla="*/ 113 w 200"/>
                <a:gd name="T47" fmla="*/ 147 h 201"/>
                <a:gd name="T48" fmla="*/ 132 w 200"/>
                <a:gd name="T49" fmla="*/ 157 h 201"/>
                <a:gd name="T50" fmla="*/ 106 w 200"/>
                <a:gd name="T51" fmla="*/ 163 h 201"/>
                <a:gd name="T52" fmla="*/ 131 w 200"/>
                <a:gd name="T53" fmla="*/ 128 h 201"/>
                <a:gd name="T54" fmla="*/ 113 w 200"/>
                <a:gd name="T55" fmla="*/ 134 h 201"/>
                <a:gd name="T56" fmla="*/ 130 w 200"/>
                <a:gd name="T57" fmla="*/ 142 h 201"/>
                <a:gd name="T58" fmla="*/ 97 w 200"/>
                <a:gd name="T59" fmla="*/ 163 h 201"/>
                <a:gd name="T60" fmla="*/ 76 w 200"/>
                <a:gd name="T61" fmla="*/ 140 h 201"/>
                <a:gd name="T62" fmla="*/ 70 w 200"/>
                <a:gd name="T63" fmla="*/ 163 h 201"/>
                <a:gd name="T64" fmla="*/ 77 w 200"/>
                <a:gd name="T65" fmla="*/ 128 h 201"/>
                <a:gd name="T66" fmla="*/ 91 w 200"/>
                <a:gd name="T67" fmla="*/ 128 h 201"/>
                <a:gd name="T68" fmla="*/ 172 w 200"/>
                <a:gd name="T69" fmla="*/ 163 h 201"/>
                <a:gd name="T70" fmla="*/ 158 w 200"/>
                <a:gd name="T71" fmla="*/ 137 h 201"/>
                <a:gd name="T72" fmla="*/ 144 w 200"/>
                <a:gd name="T73" fmla="*/ 163 h 201"/>
                <a:gd name="T74" fmla="*/ 143 w 200"/>
                <a:gd name="T75" fmla="*/ 128 h 201"/>
                <a:gd name="T76" fmla="*/ 154 w 200"/>
                <a:gd name="T77" fmla="*/ 128 h 201"/>
                <a:gd name="T78" fmla="*/ 168 w 200"/>
                <a:gd name="T79" fmla="*/ 152 h 201"/>
                <a:gd name="T80" fmla="*/ 181 w 200"/>
                <a:gd name="T81" fmla="*/ 12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" h="201">
                  <a:moveTo>
                    <a:pt x="180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4" y="62"/>
                    <a:pt x="164" y="62"/>
                    <a:pt x="164" y="62"/>
                  </a:cubicBezTo>
                  <a:cubicBezTo>
                    <a:pt x="164" y="62"/>
                    <a:pt x="164" y="62"/>
                    <a:pt x="164" y="62"/>
                  </a:cubicBezTo>
                  <a:cubicBezTo>
                    <a:pt x="164" y="62"/>
                    <a:pt x="164" y="62"/>
                    <a:pt x="164" y="62"/>
                  </a:cubicBezTo>
                  <a:cubicBezTo>
                    <a:pt x="164" y="61"/>
                    <a:pt x="164" y="61"/>
                    <a:pt x="164" y="61"/>
                  </a:cubicBezTo>
                  <a:cubicBezTo>
                    <a:pt x="163" y="61"/>
                    <a:pt x="163" y="61"/>
                    <a:pt x="163" y="61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1"/>
                    <a:pt x="107" y="1"/>
                    <a:pt x="107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9" y="1"/>
                    <a:pt x="0" y="10"/>
                    <a:pt x="0" y="2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92"/>
                    <a:pt x="9" y="201"/>
                    <a:pt x="20" y="201"/>
                  </a:cubicBezTo>
                  <a:cubicBezTo>
                    <a:pt x="144" y="201"/>
                    <a:pt x="144" y="201"/>
                    <a:pt x="144" y="201"/>
                  </a:cubicBezTo>
                  <a:cubicBezTo>
                    <a:pt x="155" y="201"/>
                    <a:pt x="164" y="192"/>
                    <a:pt x="164" y="181"/>
                  </a:cubicBezTo>
                  <a:cubicBezTo>
                    <a:pt x="164" y="177"/>
                    <a:pt x="164" y="177"/>
                    <a:pt x="164" y="177"/>
                  </a:cubicBezTo>
                  <a:cubicBezTo>
                    <a:pt x="180" y="177"/>
                    <a:pt x="180" y="177"/>
                    <a:pt x="180" y="177"/>
                  </a:cubicBezTo>
                  <a:cubicBezTo>
                    <a:pt x="191" y="177"/>
                    <a:pt x="200" y="168"/>
                    <a:pt x="200" y="157"/>
                  </a:cubicBezTo>
                  <a:cubicBezTo>
                    <a:pt x="200" y="129"/>
                    <a:pt x="200" y="129"/>
                    <a:pt x="200" y="129"/>
                  </a:cubicBezTo>
                  <a:cubicBezTo>
                    <a:pt x="200" y="118"/>
                    <a:pt x="191" y="109"/>
                    <a:pt x="180" y="109"/>
                  </a:cubicBezTo>
                  <a:close/>
                  <a:moveTo>
                    <a:pt x="108" y="15"/>
                  </a:moveTo>
                  <a:cubicBezTo>
                    <a:pt x="151" y="61"/>
                    <a:pt x="151" y="61"/>
                    <a:pt x="151" y="61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17" y="61"/>
                    <a:pt x="108" y="52"/>
                    <a:pt x="108" y="41"/>
                  </a:cubicBezTo>
                  <a:lnTo>
                    <a:pt x="108" y="15"/>
                  </a:lnTo>
                  <a:close/>
                  <a:moveTo>
                    <a:pt x="136" y="193"/>
                  </a:moveTo>
                  <a:cubicBezTo>
                    <a:pt x="28" y="193"/>
                    <a:pt x="28" y="193"/>
                    <a:pt x="28" y="193"/>
                  </a:cubicBezTo>
                  <a:cubicBezTo>
                    <a:pt x="17" y="193"/>
                    <a:pt x="8" y="184"/>
                    <a:pt x="8" y="173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18"/>
                    <a:pt x="17" y="9"/>
                    <a:pt x="28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0" y="60"/>
                    <a:pt x="109" y="69"/>
                    <a:pt x="120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109"/>
                    <a:pt x="156" y="109"/>
                    <a:pt x="156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53" y="109"/>
                    <a:pt x="44" y="118"/>
                    <a:pt x="44" y="129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44" y="168"/>
                    <a:pt x="53" y="177"/>
                    <a:pt x="64" y="177"/>
                  </a:cubicBezTo>
                  <a:cubicBezTo>
                    <a:pt x="156" y="177"/>
                    <a:pt x="156" y="177"/>
                    <a:pt x="156" y="177"/>
                  </a:cubicBezTo>
                  <a:cubicBezTo>
                    <a:pt x="154" y="186"/>
                    <a:pt x="146" y="193"/>
                    <a:pt x="136" y="193"/>
                  </a:cubicBezTo>
                  <a:close/>
                  <a:moveTo>
                    <a:pt x="130" y="142"/>
                  </a:moveTo>
                  <a:cubicBezTo>
                    <a:pt x="130" y="147"/>
                    <a:pt x="130" y="147"/>
                    <a:pt x="130" y="147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3" y="157"/>
                    <a:pt x="113" y="157"/>
                    <a:pt x="113" y="157"/>
                  </a:cubicBezTo>
                  <a:cubicBezTo>
                    <a:pt x="132" y="157"/>
                    <a:pt x="132" y="157"/>
                    <a:pt x="132" y="157"/>
                  </a:cubicBezTo>
                  <a:cubicBezTo>
                    <a:pt x="132" y="163"/>
                    <a:pt x="132" y="163"/>
                    <a:pt x="132" y="163"/>
                  </a:cubicBezTo>
                  <a:cubicBezTo>
                    <a:pt x="106" y="163"/>
                    <a:pt x="106" y="163"/>
                    <a:pt x="106" y="163"/>
                  </a:cubicBezTo>
                  <a:cubicBezTo>
                    <a:pt x="106" y="128"/>
                    <a:pt x="106" y="128"/>
                    <a:pt x="106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34"/>
                    <a:pt x="131" y="134"/>
                    <a:pt x="131" y="134"/>
                  </a:cubicBezTo>
                  <a:cubicBezTo>
                    <a:pt x="113" y="134"/>
                    <a:pt x="113" y="134"/>
                    <a:pt x="113" y="134"/>
                  </a:cubicBezTo>
                  <a:cubicBezTo>
                    <a:pt x="113" y="142"/>
                    <a:pt x="113" y="142"/>
                    <a:pt x="113" y="142"/>
                  </a:cubicBezTo>
                  <a:lnTo>
                    <a:pt x="130" y="142"/>
                  </a:lnTo>
                  <a:close/>
                  <a:moveTo>
                    <a:pt x="97" y="128"/>
                  </a:moveTo>
                  <a:cubicBezTo>
                    <a:pt x="97" y="163"/>
                    <a:pt x="97" y="163"/>
                    <a:pt x="97" y="163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163"/>
                    <a:pt x="76" y="163"/>
                    <a:pt x="76" y="163"/>
                  </a:cubicBezTo>
                  <a:cubicBezTo>
                    <a:pt x="70" y="163"/>
                    <a:pt x="70" y="163"/>
                    <a:pt x="70" y="163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7" y="128"/>
                    <a:pt x="77" y="128"/>
                    <a:pt x="77" y="128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1" y="128"/>
                    <a:pt x="91" y="128"/>
                    <a:pt x="91" y="128"/>
                  </a:cubicBezTo>
                  <a:lnTo>
                    <a:pt x="97" y="128"/>
                  </a:lnTo>
                  <a:close/>
                  <a:moveTo>
                    <a:pt x="172" y="163"/>
                  </a:moveTo>
                  <a:cubicBezTo>
                    <a:pt x="165" y="163"/>
                    <a:pt x="165" y="163"/>
                    <a:pt x="165" y="163"/>
                  </a:cubicBezTo>
                  <a:cubicBezTo>
                    <a:pt x="158" y="137"/>
                    <a:pt x="158" y="137"/>
                    <a:pt x="158" y="137"/>
                  </a:cubicBezTo>
                  <a:cubicBezTo>
                    <a:pt x="151" y="163"/>
                    <a:pt x="151" y="163"/>
                    <a:pt x="151" y="163"/>
                  </a:cubicBezTo>
                  <a:cubicBezTo>
                    <a:pt x="144" y="163"/>
                    <a:pt x="144" y="163"/>
                    <a:pt x="144" y="163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43" y="128"/>
                    <a:pt x="143" y="128"/>
                    <a:pt x="143" y="128"/>
                  </a:cubicBezTo>
                  <a:cubicBezTo>
                    <a:pt x="148" y="152"/>
                    <a:pt x="148" y="152"/>
                    <a:pt x="148" y="152"/>
                  </a:cubicBezTo>
                  <a:cubicBezTo>
                    <a:pt x="154" y="128"/>
                    <a:pt x="154" y="128"/>
                    <a:pt x="154" y="128"/>
                  </a:cubicBezTo>
                  <a:cubicBezTo>
                    <a:pt x="162" y="128"/>
                    <a:pt x="162" y="128"/>
                    <a:pt x="162" y="128"/>
                  </a:cubicBezTo>
                  <a:cubicBezTo>
                    <a:pt x="168" y="152"/>
                    <a:pt x="168" y="152"/>
                    <a:pt x="168" y="152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81" y="128"/>
                    <a:pt x="181" y="128"/>
                    <a:pt x="181" y="128"/>
                  </a:cubicBezTo>
                  <a:lnTo>
                    <a:pt x="172" y="163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B3A640E9-94C5-4400-88DF-BC9D30114C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9624" y="4154146"/>
              <a:ext cx="358256" cy="360461"/>
            </a:xfrm>
            <a:custGeom>
              <a:avLst/>
              <a:gdLst>
                <a:gd name="T0" fmla="*/ 164 w 200"/>
                <a:gd name="T1" fmla="*/ 109 h 201"/>
                <a:gd name="T2" fmla="*/ 164 w 200"/>
                <a:gd name="T3" fmla="*/ 62 h 201"/>
                <a:gd name="T4" fmla="*/ 164 w 200"/>
                <a:gd name="T5" fmla="*/ 61 h 201"/>
                <a:gd name="T6" fmla="*/ 108 w 200"/>
                <a:gd name="T7" fmla="*/ 1 h 201"/>
                <a:gd name="T8" fmla="*/ 108 w 200"/>
                <a:gd name="T9" fmla="*/ 1 h 201"/>
                <a:gd name="T10" fmla="*/ 107 w 200"/>
                <a:gd name="T11" fmla="*/ 1 h 201"/>
                <a:gd name="T12" fmla="*/ 20 w 200"/>
                <a:gd name="T13" fmla="*/ 1 h 201"/>
                <a:gd name="T14" fmla="*/ 0 w 200"/>
                <a:gd name="T15" fmla="*/ 181 h 201"/>
                <a:gd name="T16" fmla="*/ 144 w 200"/>
                <a:gd name="T17" fmla="*/ 201 h 201"/>
                <a:gd name="T18" fmla="*/ 164 w 200"/>
                <a:gd name="T19" fmla="*/ 177 h 201"/>
                <a:gd name="T20" fmla="*/ 200 w 200"/>
                <a:gd name="T21" fmla="*/ 157 h 201"/>
                <a:gd name="T22" fmla="*/ 180 w 200"/>
                <a:gd name="T23" fmla="*/ 109 h 201"/>
                <a:gd name="T24" fmla="*/ 151 w 200"/>
                <a:gd name="T25" fmla="*/ 61 h 201"/>
                <a:gd name="T26" fmla="*/ 108 w 200"/>
                <a:gd name="T27" fmla="*/ 41 h 201"/>
                <a:gd name="T28" fmla="*/ 136 w 200"/>
                <a:gd name="T29" fmla="*/ 193 h 201"/>
                <a:gd name="T30" fmla="*/ 8 w 200"/>
                <a:gd name="T31" fmla="*/ 173 h 201"/>
                <a:gd name="T32" fmla="*/ 28 w 200"/>
                <a:gd name="T33" fmla="*/ 9 h 201"/>
                <a:gd name="T34" fmla="*/ 100 w 200"/>
                <a:gd name="T35" fmla="*/ 49 h 201"/>
                <a:gd name="T36" fmla="*/ 156 w 200"/>
                <a:gd name="T37" fmla="*/ 69 h 201"/>
                <a:gd name="T38" fmla="*/ 64 w 200"/>
                <a:gd name="T39" fmla="*/ 109 h 201"/>
                <a:gd name="T40" fmla="*/ 44 w 200"/>
                <a:gd name="T41" fmla="*/ 157 h 201"/>
                <a:gd name="T42" fmla="*/ 156 w 200"/>
                <a:gd name="T43" fmla="*/ 177 h 201"/>
                <a:gd name="T44" fmla="*/ 130 w 200"/>
                <a:gd name="T45" fmla="*/ 142 h 201"/>
                <a:gd name="T46" fmla="*/ 113 w 200"/>
                <a:gd name="T47" fmla="*/ 147 h 201"/>
                <a:gd name="T48" fmla="*/ 132 w 200"/>
                <a:gd name="T49" fmla="*/ 157 h 201"/>
                <a:gd name="T50" fmla="*/ 106 w 200"/>
                <a:gd name="T51" fmla="*/ 163 h 201"/>
                <a:gd name="T52" fmla="*/ 131 w 200"/>
                <a:gd name="T53" fmla="*/ 128 h 201"/>
                <a:gd name="T54" fmla="*/ 113 w 200"/>
                <a:gd name="T55" fmla="*/ 134 h 201"/>
                <a:gd name="T56" fmla="*/ 130 w 200"/>
                <a:gd name="T57" fmla="*/ 142 h 201"/>
                <a:gd name="T58" fmla="*/ 97 w 200"/>
                <a:gd name="T59" fmla="*/ 163 h 201"/>
                <a:gd name="T60" fmla="*/ 76 w 200"/>
                <a:gd name="T61" fmla="*/ 140 h 201"/>
                <a:gd name="T62" fmla="*/ 70 w 200"/>
                <a:gd name="T63" fmla="*/ 163 h 201"/>
                <a:gd name="T64" fmla="*/ 77 w 200"/>
                <a:gd name="T65" fmla="*/ 128 h 201"/>
                <a:gd name="T66" fmla="*/ 91 w 200"/>
                <a:gd name="T67" fmla="*/ 128 h 201"/>
                <a:gd name="T68" fmla="*/ 172 w 200"/>
                <a:gd name="T69" fmla="*/ 163 h 201"/>
                <a:gd name="T70" fmla="*/ 158 w 200"/>
                <a:gd name="T71" fmla="*/ 137 h 201"/>
                <a:gd name="T72" fmla="*/ 144 w 200"/>
                <a:gd name="T73" fmla="*/ 163 h 201"/>
                <a:gd name="T74" fmla="*/ 143 w 200"/>
                <a:gd name="T75" fmla="*/ 128 h 201"/>
                <a:gd name="T76" fmla="*/ 154 w 200"/>
                <a:gd name="T77" fmla="*/ 128 h 201"/>
                <a:gd name="T78" fmla="*/ 168 w 200"/>
                <a:gd name="T79" fmla="*/ 152 h 201"/>
                <a:gd name="T80" fmla="*/ 181 w 200"/>
                <a:gd name="T81" fmla="*/ 12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" h="201">
                  <a:moveTo>
                    <a:pt x="180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4" y="62"/>
                    <a:pt x="164" y="62"/>
                    <a:pt x="164" y="62"/>
                  </a:cubicBezTo>
                  <a:cubicBezTo>
                    <a:pt x="164" y="62"/>
                    <a:pt x="164" y="62"/>
                    <a:pt x="164" y="62"/>
                  </a:cubicBezTo>
                  <a:cubicBezTo>
                    <a:pt x="164" y="62"/>
                    <a:pt x="164" y="62"/>
                    <a:pt x="164" y="62"/>
                  </a:cubicBezTo>
                  <a:cubicBezTo>
                    <a:pt x="164" y="61"/>
                    <a:pt x="164" y="61"/>
                    <a:pt x="164" y="61"/>
                  </a:cubicBezTo>
                  <a:cubicBezTo>
                    <a:pt x="163" y="61"/>
                    <a:pt x="163" y="61"/>
                    <a:pt x="163" y="61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1"/>
                    <a:pt x="107" y="1"/>
                    <a:pt x="107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9" y="1"/>
                    <a:pt x="0" y="10"/>
                    <a:pt x="0" y="2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92"/>
                    <a:pt x="9" y="201"/>
                    <a:pt x="20" y="201"/>
                  </a:cubicBezTo>
                  <a:cubicBezTo>
                    <a:pt x="144" y="201"/>
                    <a:pt x="144" y="201"/>
                    <a:pt x="144" y="201"/>
                  </a:cubicBezTo>
                  <a:cubicBezTo>
                    <a:pt x="155" y="201"/>
                    <a:pt x="164" y="192"/>
                    <a:pt x="164" y="181"/>
                  </a:cubicBezTo>
                  <a:cubicBezTo>
                    <a:pt x="164" y="177"/>
                    <a:pt x="164" y="177"/>
                    <a:pt x="164" y="177"/>
                  </a:cubicBezTo>
                  <a:cubicBezTo>
                    <a:pt x="180" y="177"/>
                    <a:pt x="180" y="177"/>
                    <a:pt x="180" y="177"/>
                  </a:cubicBezTo>
                  <a:cubicBezTo>
                    <a:pt x="191" y="177"/>
                    <a:pt x="200" y="168"/>
                    <a:pt x="200" y="157"/>
                  </a:cubicBezTo>
                  <a:cubicBezTo>
                    <a:pt x="200" y="129"/>
                    <a:pt x="200" y="129"/>
                    <a:pt x="200" y="129"/>
                  </a:cubicBezTo>
                  <a:cubicBezTo>
                    <a:pt x="200" y="118"/>
                    <a:pt x="191" y="109"/>
                    <a:pt x="180" y="109"/>
                  </a:cubicBezTo>
                  <a:close/>
                  <a:moveTo>
                    <a:pt x="108" y="15"/>
                  </a:moveTo>
                  <a:cubicBezTo>
                    <a:pt x="151" y="61"/>
                    <a:pt x="151" y="61"/>
                    <a:pt x="151" y="61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17" y="61"/>
                    <a:pt x="108" y="52"/>
                    <a:pt x="108" y="41"/>
                  </a:cubicBezTo>
                  <a:lnTo>
                    <a:pt x="108" y="15"/>
                  </a:lnTo>
                  <a:close/>
                  <a:moveTo>
                    <a:pt x="136" y="193"/>
                  </a:moveTo>
                  <a:cubicBezTo>
                    <a:pt x="28" y="193"/>
                    <a:pt x="28" y="193"/>
                    <a:pt x="28" y="193"/>
                  </a:cubicBezTo>
                  <a:cubicBezTo>
                    <a:pt x="17" y="193"/>
                    <a:pt x="8" y="184"/>
                    <a:pt x="8" y="173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18"/>
                    <a:pt x="17" y="9"/>
                    <a:pt x="28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0" y="60"/>
                    <a:pt x="109" y="69"/>
                    <a:pt x="120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109"/>
                    <a:pt x="156" y="109"/>
                    <a:pt x="156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53" y="109"/>
                    <a:pt x="44" y="118"/>
                    <a:pt x="44" y="129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44" y="168"/>
                    <a:pt x="53" y="177"/>
                    <a:pt x="64" y="177"/>
                  </a:cubicBezTo>
                  <a:cubicBezTo>
                    <a:pt x="156" y="177"/>
                    <a:pt x="156" y="177"/>
                    <a:pt x="156" y="177"/>
                  </a:cubicBezTo>
                  <a:cubicBezTo>
                    <a:pt x="154" y="186"/>
                    <a:pt x="146" y="193"/>
                    <a:pt x="136" y="193"/>
                  </a:cubicBezTo>
                  <a:close/>
                  <a:moveTo>
                    <a:pt x="130" y="142"/>
                  </a:moveTo>
                  <a:cubicBezTo>
                    <a:pt x="130" y="147"/>
                    <a:pt x="130" y="147"/>
                    <a:pt x="130" y="147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3" y="157"/>
                    <a:pt x="113" y="157"/>
                    <a:pt x="113" y="157"/>
                  </a:cubicBezTo>
                  <a:cubicBezTo>
                    <a:pt x="132" y="157"/>
                    <a:pt x="132" y="157"/>
                    <a:pt x="132" y="157"/>
                  </a:cubicBezTo>
                  <a:cubicBezTo>
                    <a:pt x="132" y="163"/>
                    <a:pt x="132" y="163"/>
                    <a:pt x="132" y="163"/>
                  </a:cubicBezTo>
                  <a:cubicBezTo>
                    <a:pt x="106" y="163"/>
                    <a:pt x="106" y="163"/>
                    <a:pt x="106" y="163"/>
                  </a:cubicBezTo>
                  <a:cubicBezTo>
                    <a:pt x="106" y="128"/>
                    <a:pt x="106" y="128"/>
                    <a:pt x="106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34"/>
                    <a:pt x="131" y="134"/>
                    <a:pt x="131" y="134"/>
                  </a:cubicBezTo>
                  <a:cubicBezTo>
                    <a:pt x="113" y="134"/>
                    <a:pt x="113" y="134"/>
                    <a:pt x="113" y="134"/>
                  </a:cubicBezTo>
                  <a:cubicBezTo>
                    <a:pt x="113" y="142"/>
                    <a:pt x="113" y="142"/>
                    <a:pt x="113" y="142"/>
                  </a:cubicBezTo>
                  <a:lnTo>
                    <a:pt x="130" y="142"/>
                  </a:lnTo>
                  <a:close/>
                  <a:moveTo>
                    <a:pt x="97" y="128"/>
                  </a:moveTo>
                  <a:cubicBezTo>
                    <a:pt x="97" y="163"/>
                    <a:pt x="97" y="163"/>
                    <a:pt x="97" y="163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163"/>
                    <a:pt x="76" y="163"/>
                    <a:pt x="76" y="163"/>
                  </a:cubicBezTo>
                  <a:cubicBezTo>
                    <a:pt x="70" y="163"/>
                    <a:pt x="70" y="163"/>
                    <a:pt x="70" y="163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7" y="128"/>
                    <a:pt x="77" y="128"/>
                    <a:pt x="77" y="128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1" y="128"/>
                    <a:pt x="91" y="128"/>
                    <a:pt x="91" y="128"/>
                  </a:cubicBezTo>
                  <a:lnTo>
                    <a:pt x="97" y="128"/>
                  </a:lnTo>
                  <a:close/>
                  <a:moveTo>
                    <a:pt x="172" y="163"/>
                  </a:moveTo>
                  <a:cubicBezTo>
                    <a:pt x="165" y="163"/>
                    <a:pt x="165" y="163"/>
                    <a:pt x="165" y="163"/>
                  </a:cubicBezTo>
                  <a:cubicBezTo>
                    <a:pt x="158" y="137"/>
                    <a:pt x="158" y="137"/>
                    <a:pt x="158" y="137"/>
                  </a:cubicBezTo>
                  <a:cubicBezTo>
                    <a:pt x="151" y="163"/>
                    <a:pt x="151" y="163"/>
                    <a:pt x="151" y="163"/>
                  </a:cubicBezTo>
                  <a:cubicBezTo>
                    <a:pt x="144" y="163"/>
                    <a:pt x="144" y="163"/>
                    <a:pt x="144" y="163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43" y="128"/>
                    <a:pt x="143" y="128"/>
                    <a:pt x="143" y="128"/>
                  </a:cubicBezTo>
                  <a:cubicBezTo>
                    <a:pt x="148" y="152"/>
                    <a:pt x="148" y="152"/>
                    <a:pt x="148" y="152"/>
                  </a:cubicBezTo>
                  <a:cubicBezTo>
                    <a:pt x="154" y="128"/>
                    <a:pt x="154" y="128"/>
                    <a:pt x="154" y="128"/>
                  </a:cubicBezTo>
                  <a:cubicBezTo>
                    <a:pt x="162" y="128"/>
                    <a:pt x="162" y="128"/>
                    <a:pt x="162" y="128"/>
                  </a:cubicBezTo>
                  <a:cubicBezTo>
                    <a:pt x="168" y="152"/>
                    <a:pt x="168" y="152"/>
                    <a:pt x="168" y="152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81" y="128"/>
                    <a:pt x="181" y="128"/>
                    <a:pt x="181" y="128"/>
                  </a:cubicBezTo>
                  <a:lnTo>
                    <a:pt x="172" y="163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42E0A9E4-C0EA-497E-B032-CC130A154890}"/>
                </a:ext>
              </a:extLst>
            </p:cNvPr>
            <p:cNvSpPr txBox="1"/>
            <p:nvPr/>
          </p:nvSpPr>
          <p:spPr>
            <a:xfrm>
              <a:off x="3599882" y="4450306"/>
              <a:ext cx="482261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i="1" dirty="0">
                  <a:latin typeface="Apple Color Emoji" charset="0"/>
                  <a:ea typeface="Apple Color Emoji" charset="0"/>
                  <a:cs typeface="Apple Color Emoji" charset="0"/>
                </a:rPr>
                <a:t>Personalized</a:t>
              </a:r>
              <a:r>
                <a:rPr kumimoji="1" lang="en-US" altLang="zh-CN" sz="933" i="1" dirty="0">
                  <a:latin typeface="Apple Color Emoji" charset="0"/>
                  <a:ea typeface="Apple Color Emoji" charset="0"/>
                  <a:cs typeface="Apple Color Emoji" charset="0"/>
                </a:rPr>
                <a:t> </a:t>
              </a:r>
              <a:r>
                <a:rPr kumimoji="1" lang="en-US" altLang="zh-CN" sz="2400" i="1" dirty="0">
                  <a:latin typeface="Apple Color Emoji" charset="0"/>
                  <a:ea typeface="Apple Color Emoji" charset="0"/>
                  <a:cs typeface="Apple Color Emoji" charset="0"/>
                </a:rPr>
                <a:t>Recommendation</a:t>
              </a:r>
              <a:endParaRPr kumimoji="1" lang="zh-CN" altLang="en-US" sz="2400" i="1" dirty="0">
                <a:latin typeface="Apple Color Emoji" charset="0"/>
                <a:ea typeface="Apple Color Emoji" charset="0"/>
                <a:cs typeface="Apple Color Emoji" charset="0"/>
              </a:endParaRPr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C7027393-AF5C-4CC6-8998-B12B563AD857}"/>
              </a:ext>
            </a:extLst>
          </p:cNvPr>
          <p:cNvSpPr txBox="1"/>
          <p:nvPr/>
        </p:nvSpPr>
        <p:spPr>
          <a:xfrm>
            <a:off x="359221" y="193455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Microsoft YaHei" charset="0"/>
              </a:rPr>
              <a:t>今日头条人工智能实验室</a:t>
            </a:r>
          </a:p>
        </p:txBody>
      </p:sp>
    </p:spTree>
    <p:extLst>
      <p:ext uri="{BB962C8B-B14F-4D97-AF65-F5344CB8AC3E}">
        <p14:creationId xmlns:p14="http://schemas.microsoft.com/office/powerpoint/2010/main" val="2905991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-1" y="1618160"/>
            <a:ext cx="12191997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228594" indent="266693" defTabSz="914377">
              <a:defRPr/>
            </a:pP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多维定向，精准找到目标人群</a:t>
            </a:r>
          </a:p>
        </p:txBody>
      </p:sp>
      <p:sp>
        <p:nvSpPr>
          <p:cNvPr id="83" name="六边形 82"/>
          <p:cNvSpPr/>
          <p:nvPr/>
        </p:nvSpPr>
        <p:spPr>
          <a:xfrm>
            <a:off x="3908233" y="2812761"/>
            <a:ext cx="3367563" cy="2903072"/>
          </a:xfrm>
          <a:prstGeom prst="hexagon">
            <a:avLst/>
          </a:prstGeom>
          <a:solidFill>
            <a:schemeClr val="accent1">
              <a:lumMod val="40000"/>
              <a:lumOff val="6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六边形 83"/>
          <p:cNvSpPr/>
          <p:nvPr/>
        </p:nvSpPr>
        <p:spPr>
          <a:xfrm>
            <a:off x="4067480" y="2947343"/>
            <a:ext cx="3040865" cy="2621436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六边形 84"/>
          <p:cNvSpPr/>
          <p:nvPr/>
        </p:nvSpPr>
        <p:spPr>
          <a:xfrm>
            <a:off x="4162101" y="3036665"/>
            <a:ext cx="2825401" cy="2435691"/>
          </a:xfrm>
          <a:prstGeom prst="hexagon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4044059" y="3356982"/>
            <a:ext cx="3192808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zh-CN" altLang="en-US" sz="24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今日头条</a:t>
            </a:r>
            <a:endParaRPr lang="en-US" altLang="zh-CN" sz="24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zh-CN" altLang="en-US" sz="24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多维精准定向</a:t>
            </a:r>
            <a:endParaRPr lang="en-US" altLang="zh-CN" sz="24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zh-CN" altLang="en-US" sz="24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</a:t>
            </a:r>
          </a:p>
        </p:txBody>
      </p:sp>
      <p:sp>
        <p:nvSpPr>
          <p:cNvPr id="87" name="矩形 86"/>
          <p:cNvSpPr/>
          <p:nvPr/>
        </p:nvSpPr>
        <p:spPr>
          <a:xfrm>
            <a:off x="1066788" y="2424441"/>
            <a:ext cx="2531181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年龄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   24    35   56……</a:t>
            </a:r>
          </a:p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性别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男   女</a:t>
            </a:r>
          </a:p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职业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学生  主妇  白领  企业主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3417124" y="2424439"/>
            <a:ext cx="1305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基本属性</a:t>
            </a:r>
          </a:p>
        </p:txBody>
      </p:sp>
      <p:sp>
        <p:nvSpPr>
          <p:cNvPr id="89" name="文本框 88"/>
          <p:cNvSpPr txBox="1"/>
          <p:nvPr/>
        </p:nvSpPr>
        <p:spPr>
          <a:xfrm>
            <a:off x="2755295" y="4083699"/>
            <a:ext cx="131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使用环境</a:t>
            </a:r>
          </a:p>
        </p:txBody>
      </p:sp>
      <p:sp>
        <p:nvSpPr>
          <p:cNvPr id="90" name="矩形 89"/>
          <p:cNvSpPr/>
          <p:nvPr/>
        </p:nvSpPr>
        <p:spPr>
          <a:xfrm>
            <a:off x="649933" y="3900817"/>
            <a:ext cx="2319131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机型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1200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Iphone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三星  小米</a:t>
            </a:r>
          </a:p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网络环境 </a:t>
            </a:r>
            <a:r>
              <a:rPr lang="en-US" altLang="zh-CN" sz="1200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移动网络</a:t>
            </a:r>
          </a:p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地理位置 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省  市  区县   商圈</a:t>
            </a:r>
          </a:p>
        </p:txBody>
      </p:sp>
      <p:sp>
        <p:nvSpPr>
          <p:cNvPr id="91" name="文本框 90"/>
          <p:cNvSpPr txBox="1"/>
          <p:nvPr/>
        </p:nvSpPr>
        <p:spPr>
          <a:xfrm>
            <a:off x="3597969" y="5742813"/>
            <a:ext cx="144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兴趣标签</a:t>
            </a:r>
          </a:p>
        </p:txBody>
      </p:sp>
      <p:sp>
        <p:nvSpPr>
          <p:cNvPr id="92" name="矩形 91"/>
          <p:cNvSpPr/>
          <p:nvPr/>
        </p:nvSpPr>
        <p:spPr>
          <a:xfrm>
            <a:off x="286811" y="5629068"/>
            <a:ext cx="3480616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兴趣分类  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房产健康时尚  科技  美食  娱乐 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兴趣关键词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单反  科技  音乐  房产  网球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99" name="矩形 98"/>
          <p:cNvSpPr/>
          <p:nvPr/>
        </p:nvSpPr>
        <p:spPr>
          <a:xfrm>
            <a:off x="8525300" y="4109328"/>
            <a:ext cx="2799192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50000"/>
              </a:lnSpc>
              <a:defRPr/>
            </a:pP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文章关键词  、文章分类、文章来源</a:t>
            </a:r>
          </a:p>
        </p:txBody>
      </p:sp>
      <p:sp>
        <p:nvSpPr>
          <p:cNvPr id="100" name="矩形 99"/>
          <p:cNvSpPr/>
          <p:nvPr/>
        </p:nvSpPr>
        <p:spPr>
          <a:xfrm>
            <a:off x="7396113" y="4054551"/>
            <a:ext cx="1107996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  <a:defRPr/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Microsoft YaHei" charset="0"/>
              </a:rPr>
              <a:t>文章内容</a:t>
            </a:r>
          </a:p>
        </p:txBody>
      </p:sp>
      <p:sp>
        <p:nvSpPr>
          <p:cNvPr id="101" name="矩形 100"/>
          <p:cNvSpPr/>
          <p:nvPr/>
        </p:nvSpPr>
        <p:spPr>
          <a:xfrm>
            <a:off x="6600849" y="2333995"/>
            <a:ext cx="1107996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  <a:defRPr/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Microsoft YaHei" charset="0"/>
              </a:rPr>
              <a:t>投放平台</a:t>
            </a:r>
          </a:p>
        </p:txBody>
      </p:sp>
      <p:sp>
        <p:nvSpPr>
          <p:cNvPr id="102" name="TextBox 14"/>
          <p:cNvSpPr txBox="1"/>
          <p:nvPr/>
        </p:nvSpPr>
        <p:spPr>
          <a:xfrm>
            <a:off x="7759332" y="2103415"/>
            <a:ext cx="3746549" cy="11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平台内创意通投：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头条、详情页</a:t>
            </a:r>
          </a:p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平台外应用通投（非信息流）：</a:t>
            </a:r>
          </a:p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数十家垂直应用，支持人群定向</a:t>
            </a:r>
          </a:p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终端平台定投：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IOS   Android    PC</a:t>
            </a:r>
          </a:p>
        </p:txBody>
      </p:sp>
      <p:sp>
        <p:nvSpPr>
          <p:cNvPr id="103" name="矩形 102"/>
          <p:cNvSpPr/>
          <p:nvPr/>
        </p:nvSpPr>
        <p:spPr>
          <a:xfrm>
            <a:off x="6592292" y="5644395"/>
            <a:ext cx="1107996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  <a:defRPr/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Microsoft YaHei" charset="0"/>
              </a:rPr>
              <a:t>用户行为</a:t>
            </a:r>
          </a:p>
        </p:txBody>
      </p:sp>
      <p:sp>
        <p:nvSpPr>
          <p:cNvPr id="104" name="TextBox 16"/>
          <p:cNvSpPr txBox="1"/>
          <p:nvPr/>
        </p:nvSpPr>
        <p:spPr>
          <a:xfrm>
            <a:off x="7814759" y="5473792"/>
            <a:ext cx="4518043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APP行为定向：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美图秀秀   驾校通  违章查询</a:t>
            </a:r>
          </a:p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广告行为定向（智能）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：广告类别点击行为、广告落地页行为</a:t>
            </a:r>
          </a:p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自定义人群定向：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自定义人群、自定义人群排除</a:t>
            </a:r>
          </a:p>
        </p:txBody>
      </p:sp>
      <p:sp>
        <p:nvSpPr>
          <p:cNvPr id="105" name="箭头: 虚尾 31"/>
          <p:cNvSpPr/>
          <p:nvPr/>
        </p:nvSpPr>
        <p:spPr>
          <a:xfrm rot="18433131">
            <a:off x="6117755" y="3051066"/>
            <a:ext cx="329588" cy="406831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箭头: 虚尾 43"/>
          <p:cNvSpPr/>
          <p:nvPr/>
        </p:nvSpPr>
        <p:spPr>
          <a:xfrm rot="21439472">
            <a:off x="6614795" y="4060882"/>
            <a:ext cx="329588" cy="406831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箭头: 虚尾 44"/>
          <p:cNvSpPr/>
          <p:nvPr/>
        </p:nvSpPr>
        <p:spPr>
          <a:xfrm rot="3121462">
            <a:off x="6178935" y="5064843"/>
            <a:ext cx="329588" cy="406831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箭头: 虚尾 45"/>
          <p:cNvSpPr/>
          <p:nvPr/>
        </p:nvSpPr>
        <p:spPr>
          <a:xfrm rot="13690087">
            <a:off x="4742317" y="3040735"/>
            <a:ext cx="329588" cy="406831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箭头: 虚尾 46"/>
          <p:cNvSpPr/>
          <p:nvPr/>
        </p:nvSpPr>
        <p:spPr>
          <a:xfrm rot="10800000">
            <a:off x="4241605" y="4053411"/>
            <a:ext cx="329588" cy="406831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箭头: 虚尾 47"/>
          <p:cNvSpPr/>
          <p:nvPr/>
        </p:nvSpPr>
        <p:spPr>
          <a:xfrm rot="6964675">
            <a:off x="4742317" y="5077435"/>
            <a:ext cx="329588" cy="406831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12C4F9AF-11D5-475E-A353-B4A9CF8E555B}"/>
              </a:ext>
            </a:extLst>
          </p:cNvPr>
          <p:cNvSpPr txBox="1">
            <a:spLocks/>
          </p:cNvSpPr>
          <p:nvPr/>
        </p:nvSpPr>
        <p:spPr>
          <a:xfrm>
            <a:off x="2389691" y="400194"/>
            <a:ext cx="7608500" cy="7397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多种定向模式，直击目标受众</a:t>
            </a:r>
          </a:p>
        </p:txBody>
      </p:sp>
    </p:spTree>
    <p:extLst>
      <p:ext uri="{BB962C8B-B14F-4D97-AF65-F5344CB8AC3E}">
        <p14:creationId xmlns:p14="http://schemas.microsoft.com/office/powerpoint/2010/main" val="161965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文本框 23">
            <a:extLst>
              <a:ext uri="{FF2B5EF4-FFF2-40B4-BE49-F238E27FC236}">
                <a16:creationId xmlns:a16="http://schemas.microsoft.com/office/drawing/2014/main" id="{3561E8B3-AEB4-477C-AF7D-B850A1B010F0}"/>
              </a:ext>
            </a:extLst>
          </p:cNvPr>
          <p:cNvSpPr txBox="1"/>
          <p:nvPr/>
        </p:nvSpPr>
        <p:spPr>
          <a:xfrm>
            <a:off x="124537" y="251759"/>
            <a:ext cx="39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今日头条平台介绍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高速</a:t>
            </a:r>
          </a:p>
        </p:txBody>
      </p: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5F9B6C43-5E21-4359-A1CF-FBA1300F4B42}"/>
              </a:ext>
            </a:extLst>
          </p:cNvPr>
          <p:cNvCxnSpPr>
            <a:cxnSpLocks/>
          </p:cNvCxnSpPr>
          <p:nvPr/>
        </p:nvCxnSpPr>
        <p:spPr>
          <a:xfrm>
            <a:off x="212147" y="774979"/>
            <a:ext cx="516718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94677B6F-1A66-4EF0-9B0B-FB944CEDAF35}"/>
              </a:ext>
            </a:extLst>
          </p:cNvPr>
          <p:cNvSpPr/>
          <p:nvPr/>
        </p:nvSpPr>
        <p:spPr>
          <a:xfrm>
            <a:off x="141546" y="907170"/>
            <a:ext cx="2909583" cy="479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400" dirty="0">
                <a:solidFill>
                  <a:schemeClr val="bg1"/>
                </a:solidFill>
                <a:highlight>
                  <a:srgbClr val="B53636"/>
                </a:highlight>
                <a:latin typeface="+mn-ea"/>
                <a:sym typeface="Lantinghei SC Extralight"/>
              </a:rPr>
              <a:t>日活用户</a:t>
            </a:r>
            <a:r>
              <a:rPr kumimoji="1" lang="zh-CN" altLang="en-US" sz="2400" dirty="0">
                <a:solidFill>
                  <a:schemeClr val="bg1"/>
                </a:solidFill>
                <a:highlight>
                  <a:srgbClr val="B53636"/>
                </a:highlight>
                <a:latin typeface="+mn-ea"/>
              </a:rPr>
              <a:t>快速攀升</a:t>
            </a:r>
          </a:p>
        </p:txBody>
      </p:sp>
      <p:cxnSp>
        <p:nvCxnSpPr>
          <p:cNvPr id="127" name="直接箭头连接符 126">
            <a:extLst>
              <a:ext uri="{FF2B5EF4-FFF2-40B4-BE49-F238E27FC236}">
                <a16:creationId xmlns:a16="http://schemas.microsoft.com/office/drawing/2014/main" id="{F5946E13-BAD2-4225-A0C5-8DE335772D14}"/>
              </a:ext>
            </a:extLst>
          </p:cNvPr>
          <p:cNvCxnSpPr/>
          <p:nvPr/>
        </p:nvCxnSpPr>
        <p:spPr>
          <a:xfrm>
            <a:off x="79593" y="6483428"/>
            <a:ext cx="10174515" cy="0"/>
          </a:xfrm>
          <a:prstGeom prst="straightConnector1">
            <a:avLst/>
          </a:prstGeom>
          <a:ln w="57150">
            <a:solidFill>
              <a:srgbClr val="CD19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等腰三角形 139">
            <a:extLst>
              <a:ext uri="{FF2B5EF4-FFF2-40B4-BE49-F238E27FC236}">
                <a16:creationId xmlns:a16="http://schemas.microsoft.com/office/drawing/2014/main" id="{A4FC7BF6-5065-4E8E-A23D-D5C2A901ADC1}"/>
              </a:ext>
            </a:extLst>
          </p:cNvPr>
          <p:cNvSpPr/>
          <p:nvPr/>
        </p:nvSpPr>
        <p:spPr>
          <a:xfrm>
            <a:off x="821378" y="5666589"/>
            <a:ext cx="653143" cy="799648"/>
          </a:xfrm>
          <a:prstGeom prst="triangle">
            <a:avLst/>
          </a:prstGeom>
          <a:solidFill>
            <a:schemeClr val="tx1">
              <a:lumMod val="50000"/>
              <a:lumOff val="5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1" name="等腰三角形 140">
            <a:extLst>
              <a:ext uri="{FF2B5EF4-FFF2-40B4-BE49-F238E27FC236}">
                <a16:creationId xmlns:a16="http://schemas.microsoft.com/office/drawing/2014/main" id="{E960286A-2495-41F3-8918-250CF4A0FE7E}"/>
              </a:ext>
            </a:extLst>
          </p:cNvPr>
          <p:cNvSpPr/>
          <p:nvPr/>
        </p:nvSpPr>
        <p:spPr>
          <a:xfrm>
            <a:off x="2278513" y="5873828"/>
            <a:ext cx="497915" cy="609601"/>
          </a:xfrm>
          <a:prstGeom prst="triangle">
            <a:avLst/>
          </a:prstGeom>
          <a:solidFill>
            <a:schemeClr val="tx1">
              <a:lumMod val="50000"/>
              <a:lumOff val="5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2" name="等腰三角形 141">
            <a:extLst>
              <a:ext uri="{FF2B5EF4-FFF2-40B4-BE49-F238E27FC236}">
                <a16:creationId xmlns:a16="http://schemas.microsoft.com/office/drawing/2014/main" id="{33ACF94D-B143-4771-971F-CE98416E8622}"/>
              </a:ext>
            </a:extLst>
          </p:cNvPr>
          <p:cNvSpPr/>
          <p:nvPr/>
        </p:nvSpPr>
        <p:spPr>
          <a:xfrm>
            <a:off x="4429472" y="5768177"/>
            <a:ext cx="584209" cy="715251"/>
          </a:xfrm>
          <a:prstGeom prst="triangle">
            <a:avLst/>
          </a:prstGeom>
          <a:solidFill>
            <a:schemeClr val="tx1">
              <a:lumMod val="50000"/>
              <a:lumOff val="5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0" name="等腰三角形 149">
            <a:extLst>
              <a:ext uri="{FF2B5EF4-FFF2-40B4-BE49-F238E27FC236}">
                <a16:creationId xmlns:a16="http://schemas.microsoft.com/office/drawing/2014/main" id="{44F5C7E5-0DE4-4C36-8C4F-BE3A2386603A}"/>
              </a:ext>
            </a:extLst>
          </p:cNvPr>
          <p:cNvSpPr/>
          <p:nvPr/>
        </p:nvSpPr>
        <p:spPr>
          <a:xfrm>
            <a:off x="3331072" y="5763556"/>
            <a:ext cx="584209" cy="715251"/>
          </a:xfrm>
          <a:prstGeom prst="triangle">
            <a:avLst/>
          </a:prstGeom>
          <a:solidFill>
            <a:schemeClr val="tx1">
              <a:lumMod val="50000"/>
              <a:lumOff val="5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1" name="等腰三角形 150">
            <a:extLst>
              <a:ext uri="{FF2B5EF4-FFF2-40B4-BE49-F238E27FC236}">
                <a16:creationId xmlns:a16="http://schemas.microsoft.com/office/drawing/2014/main" id="{3C750E8C-9030-48A3-83B9-A994520C9B6D}"/>
              </a:ext>
            </a:extLst>
          </p:cNvPr>
          <p:cNvSpPr/>
          <p:nvPr/>
        </p:nvSpPr>
        <p:spPr>
          <a:xfrm>
            <a:off x="5710893" y="5763555"/>
            <a:ext cx="584209" cy="715251"/>
          </a:xfrm>
          <a:prstGeom prst="triangle">
            <a:avLst/>
          </a:prstGeom>
          <a:solidFill>
            <a:schemeClr val="tx1">
              <a:lumMod val="50000"/>
              <a:lumOff val="5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2" name="等腰三角形 151">
            <a:extLst>
              <a:ext uri="{FF2B5EF4-FFF2-40B4-BE49-F238E27FC236}">
                <a16:creationId xmlns:a16="http://schemas.microsoft.com/office/drawing/2014/main" id="{AA4E2318-8162-4474-A03A-08B503CBEE88}"/>
              </a:ext>
            </a:extLst>
          </p:cNvPr>
          <p:cNvSpPr/>
          <p:nvPr/>
        </p:nvSpPr>
        <p:spPr>
          <a:xfrm>
            <a:off x="6827951" y="5800407"/>
            <a:ext cx="561663" cy="687647"/>
          </a:xfrm>
          <a:prstGeom prst="triangle">
            <a:avLst/>
          </a:prstGeom>
          <a:solidFill>
            <a:schemeClr val="tx1">
              <a:lumMod val="50000"/>
              <a:lumOff val="5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5" name="等腰三角形 154">
            <a:extLst>
              <a:ext uri="{FF2B5EF4-FFF2-40B4-BE49-F238E27FC236}">
                <a16:creationId xmlns:a16="http://schemas.microsoft.com/office/drawing/2014/main" id="{53A48F9F-289A-4513-92E6-E7AED2EB8103}"/>
              </a:ext>
            </a:extLst>
          </p:cNvPr>
          <p:cNvSpPr/>
          <p:nvPr/>
        </p:nvSpPr>
        <p:spPr>
          <a:xfrm>
            <a:off x="7662576" y="5873825"/>
            <a:ext cx="501693" cy="614227"/>
          </a:xfrm>
          <a:prstGeom prst="triangle">
            <a:avLst/>
          </a:prstGeom>
          <a:solidFill>
            <a:schemeClr val="tx1">
              <a:lumMod val="50000"/>
              <a:lumOff val="5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9" name="等腰三角形 158">
            <a:extLst>
              <a:ext uri="{FF2B5EF4-FFF2-40B4-BE49-F238E27FC236}">
                <a16:creationId xmlns:a16="http://schemas.microsoft.com/office/drawing/2014/main" id="{3F5AD02F-9282-4B45-A94C-11A726D2B0B9}"/>
              </a:ext>
            </a:extLst>
          </p:cNvPr>
          <p:cNvSpPr/>
          <p:nvPr/>
        </p:nvSpPr>
        <p:spPr>
          <a:xfrm>
            <a:off x="8555619" y="5409369"/>
            <a:ext cx="881056" cy="1078683"/>
          </a:xfrm>
          <a:prstGeom prst="triangle">
            <a:avLst/>
          </a:prstGeom>
          <a:solidFill>
            <a:schemeClr val="tx1">
              <a:lumMod val="50000"/>
              <a:lumOff val="5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0" name="等腰三角形 159">
            <a:extLst>
              <a:ext uri="{FF2B5EF4-FFF2-40B4-BE49-F238E27FC236}">
                <a16:creationId xmlns:a16="http://schemas.microsoft.com/office/drawing/2014/main" id="{D6FB675F-3135-4D65-BC00-5C2119D6523B}"/>
              </a:ext>
            </a:extLst>
          </p:cNvPr>
          <p:cNvSpPr/>
          <p:nvPr/>
        </p:nvSpPr>
        <p:spPr>
          <a:xfrm>
            <a:off x="1122134" y="5902857"/>
            <a:ext cx="474204" cy="580572"/>
          </a:xfrm>
          <a:prstGeom prst="triangle">
            <a:avLst/>
          </a:prstGeom>
          <a:solidFill>
            <a:srgbClr val="CD191A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3" name="等腰三角形 162">
            <a:extLst>
              <a:ext uri="{FF2B5EF4-FFF2-40B4-BE49-F238E27FC236}">
                <a16:creationId xmlns:a16="http://schemas.microsoft.com/office/drawing/2014/main" id="{8A17025C-7754-47F5-9F5F-F6AB04BEC12A}"/>
              </a:ext>
            </a:extLst>
          </p:cNvPr>
          <p:cNvSpPr/>
          <p:nvPr/>
        </p:nvSpPr>
        <p:spPr>
          <a:xfrm>
            <a:off x="2018554" y="5898233"/>
            <a:ext cx="474204" cy="580572"/>
          </a:xfrm>
          <a:prstGeom prst="triangle">
            <a:avLst/>
          </a:prstGeom>
          <a:solidFill>
            <a:srgbClr val="CD191A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7" name="等腰三角形 166">
            <a:extLst>
              <a:ext uri="{FF2B5EF4-FFF2-40B4-BE49-F238E27FC236}">
                <a16:creationId xmlns:a16="http://schemas.microsoft.com/office/drawing/2014/main" id="{E1042B50-B9B0-4F26-BBA3-C19DAD9360D8}"/>
              </a:ext>
            </a:extLst>
          </p:cNvPr>
          <p:cNvSpPr/>
          <p:nvPr/>
        </p:nvSpPr>
        <p:spPr>
          <a:xfrm>
            <a:off x="3164850" y="5919319"/>
            <a:ext cx="474204" cy="580572"/>
          </a:xfrm>
          <a:prstGeom prst="triangle">
            <a:avLst/>
          </a:prstGeom>
          <a:solidFill>
            <a:srgbClr val="CD191A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8" name="等腰三角形 167">
            <a:extLst>
              <a:ext uri="{FF2B5EF4-FFF2-40B4-BE49-F238E27FC236}">
                <a16:creationId xmlns:a16="http://schemas.microsoft.com/office/drawing/2014/main" id="{F0E6F9BC-B6A7-4D42-B606-F79AA294D50E}"/>
              </a:ext>
            </a:extLst>
          </p:cNvPr>
          <p:cNvSpPr/>
          <p:nvPr/>
        </p:nvSpPr>
        <p:spPr>
          <a:xfrm>
            <a:off x="3708719" y="6106057"/>
            <a:ext cx="314957" cy="385604"/>
          </a:xfrm>
          <a:prstGeom prst="triangle">
            <a:avLst/>
          </a:prstGeom>
          <a:solidFill>
            <a:srgbClr val="CD191A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72" name="等腰三角形 171">
            <a:extLst>
              <a:ext uri="{FF2B5EF4-FFF2-40B4-BE49-F238E27FC236}">
                <a16:creationId xmlns:a16="http://schemas.microsoft.com/office/drawing/2014/main" id="{8DD31FB0-1110-4571-8741-D243AD345CF2}"/>
              </a:ext>
            </a:extLst>
          </p:cNvPr>
          <p:cNvSpPr/>
          <p:nvPr/>
        </p:nvSpPr>
        <p:spPr>
          <a:xfrm>
            <a:off x="4623687" y="5680039"/>
            <a:ext cx="642880" cy="787083"/>
          </a:xfrm>
          <a:prstGeom prst="triangle">
            <a:avLst/>
          </a:prstGeom>
          <a:solidFill>
            <a:srgbClr val="CD191A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73" name="等腰三角形 172">
            <a:extLst>
              <a:ext uri="{FF2B5EF4-FFF2-40B4-BE49-F238E27FC236}">
                <a16:creationId xmlns:a16="http://schemas.microsoft.com/office/drawing/2014/main" id="{40800BE2-CA82-4904-96EB-BE0A6F728B86}"/>
              </a:ext>
            </a:extLst>
          </p:cNvPr>
          <p:cNvSpPr/>
          <p:nvPr/>
        </p:nvSpPr>
        <p:spPr>
          <a:xfrm>
            <a:off x="6041712" y="5879089"/>
            <a:ext cx="479577" cy="587151"/>
          </a:xfrm>
          <a:prstGeom prst="triangle">
            <a:avLst/>
          </a:prstGeom>
          <a:solidFill>
            <a:srgbClr val="CD191A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74" name="等腰三角形 173">
            <a:extLst>
              <a:ext uri="{FF2B5EF4-FFF2-40B4-BE49-F238E27FC236}">
                <a16:creationId xmlns:a16="http://schemas.microsoft.com/office/drawing/2014/main" id="{B0D2AB51-8FA8-46F8-BD4D-66EA265892D7}"/>
              </a:ext>
            </a:extLst>
          </p:cNvPr>
          <p:cNvSpPr/>
          <p:nvPr/>
        </p:nvSpPr>
        <p:spPr>
          <a:xfrm>
            <a:off x="7416367" y="6188517"/>
            <a:ext cx="267699" cy="327747"/>
          </a:xfrm>
          <a:prstGeom prst="triangle">
            <a:avLst/>
          </a:prstGeom>
          <a:solidFill>
            <a:srgbClr val="CD191A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75" name="等腰三角形 174">
            <a:extLst>
              <a:ext uri="{FF2B5EF4-FFF2-40B4-BE49-F238E27FC236}">
                <a16:creationId xmlns:a16="http://schemas.microsoft.com/office/drawing/2014/main" id="{0B17E98F-F0AB-433E-8A66-F3C5CF6FD7C8}"/>
              </a:ext>
            </a:extLst>
          </p:cNvPr>
          <p:cNvSpPr/>
          <p:nvPr/>
        </p:nvSpPr>
        <p:spPr>
          <a:xfrm>
            <a:off x="8225733" y="5873828"/>
            <a:ext cx="518545" cy="634859"/>
          </a:xfrm>
          <a:prstGeom prst="triangle">
            <a:avLst/>
          </a:prstGeom>
          <a:solidFill>
            <a:srgbClr val="CD191A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176" name="直接连接符 175">
            <a:extLst>
              <a:ext uri="{FF2B5EF4-FFF2-40B4-BE49-F238E27FC236}">
                <a16:creationId xmlns:a16="http://schemas.microsoft.com/office/drawing/2014/main" id="{8FEF6F02-A9F9-48F6-9CA4-ED5F69F7CEE0}"/>
              </a:ext>
            </a:extLst>
          </p:cNvPr>
          <p:cNvCxnSpPr/>
          <p:nvPr/>
        </p:nvCxnSpPr>
        <p:spPr>
          <a:xfrm>
            <a:off x="1147947" y="5126589"/>
            <a:ext cx="0" cy="540000"/>
          </a:xfrm>
          <a:prstGeom prst="line">
            <a:avLst/>
          </a:prstGeom>
          <a:ln>
            <a:solidFill>
              <a:srgbClr val="CD191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文本框 177">
            <a:extLst>
              <a:ext uri="{FF2B5EF4-FFF2-40B4-BE49-F238E27FC236}">
                <a16:creationId xmlns:a16="http://schemas.microsoft.com/office/drawing/2014/main" id="{5A9110B0-09E1-4FF1-8F6F-2BCF5FB51920}"/>
              </a:ext>
            </a:extLst>
          </p:cNvPr>
          <p:cNvSpPr txBox="1"/>
          <p:nvPr/>
        </p:nvSpPr>
        <p:spPr>
          <a:xfrm>
            <a:off x="692591" y="4633691"/>
            <a:ext cx="1393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00"/>
            </a:pPr>
            <a:r>
              <a:rPr lang="en-US" altLang="zh-CN" sz="1200" b="1" dirty="0">
                <a:latin typeface="+mn-ea"/>
                <a:cs typeface="Lantinghei SC Extralight" charset="-122"/>
                <a:sym typeface="Lantinghei SC Extralight"/>
              </a:rPr>
              <a:t>2012</a:t>
            </a:r>
            <a:r>
              <a:rPr lang="zh-CN" altLang="en-US" sz="1200" b="1" dirty="0">
                <a:latin typeface="+mn-ea"/>
                <a:cs typeface="Lantinghei SC Extralight" charset="-122"/>
                <a:sym typeface="Lantinghei SC Extralight"/>
              </a:rPr>
              <a:t>年</a:t>
            </a:r>
            <a:r>
              <a:rPr lang="en-US" altLang="zh-CN" sz="1200" b="1" dirty="0">
                <a:latin typeface="+mn-ea"/>
                <a:cs typeface="Lantinghei SC Extralight" charset="-122"/>
                <a:sym typeface="Lantinghei SC Extralight"/>
              </a:rPr>
              <a:t>3</a:t>
            </a:r>
            <a:r>
              <a:rPr lang="zh-CN" altLang="en-US" sz="1200" b="1" dirty="0">
                <a:latin typeface="+mn-ea"/>
                <a:cs typeface="Lantinghei SC Extralight" charset="-122"/>
                <a:sym typeface="Lantinghei SC Extralight"/>
              </a:rPr>
              <a:t>月</a:t>
            </a:r>
          </a:p>
          <a:p>
            <a:pPr>
              <a:defRPr sz="1800"/>
            </a:pPr>
            <a:r>
              <a:rPr lang="zh-CN" altLang="en-US" sz="1200" b="1" dirty="0">
                <a:latin typeface="+mn-ea"/>
                <a:cs typeface="Lantinghei SC Extralight" charset="-122"/>
                <a:sym typeface="Lantinghei SC Extralight"/>
              </a:rPr>
              <a:t>公司注册成立</a:t>
            </a:r>
          </a:p>
        </p:txBody>
      </p:sp>
      <p:cxnSp>
        <p:nvCxnSpPr>
          <p:cNvPr id="179" name="直接连接符 178">
            <a:extLst>
              <a:ext uri="{FF2B5EF4-FFF2-40B4-BE49-F238E27FC236}">
                <a16:creationId xmlns:a16="http://schemas.microsoft.com/office/drawing/2014/main" id="{6F4611B5-7E92-40B6-BD4C-B9C125D25077}"/>
              </a:ext>
            </a:extLst>
          </p:cNvPr>
          <p:cNvCxnSpPr/>
          <p:nvPr/>
        </p:nvCxnSpPr>
        <p:spPr>
          <a:xfrm>
            <a:off x="2527469" y="4508711"/>
            <a:ext cx="0" cy="1440000"/>
          </a:xfrm>
          <a:prstGeom prst="line">
            <a:avLst/>
          </a:prstGeom>
          <a:ln>
            <a:solidFill>
              <a:srgbClr val="CD191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连接符 179">
            <a:extLst>
              <a:ext uri="{FF2B5EF4-FFF2-40B4-BE49-F238E27FC236}">
                <a16:creationId xmlns:a16="http://schemas.microsoft.com/office/drawing/2014/main" id="{EB2F6620-FA51-4221-94F3-24FEC4061912}"/>
              </a:ext>
            </a:extLst>
          </p:cNvPr>
          <p:cNvCxnSpPr/>
          <p:nvPr/>
        </p:nvCxnSpPr>
        <p:spPr>
          <a:xfrm>
            <a:off x="3623175" y="4000440"/>
            <a:ext cx="0" cy="1800000"/>
          </a:xfrm>
          <a:prstGeom prst="line">
            <a:avLst/>
          </a:prstGeom>
          <a:ln>
            <a:solidFill>
              <a:srgbClr val="CD191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接连接符 180">
            <a:extLst>
              <a:ext uri="{FF2B5EF4-FFF2-40B4-BE49-F238E27FC236}">
                <a16:creationId xmlns:a16="http://schemas.microsoft.com/office/drawing/2014/main" id="{25BA1175-2605-4689-BD04-120F7196742B}"/>
              </a:ext>
            </a:extLst>
          </p:cNvPr>
          <p:cNvCxnSpPr/>
          <p:nvPr/>
        </p:nvCxnSpPr>
        <p:spPr>
          <a:xfrm>
            <a:off x="4721575" y="3552536"/>
            <a:ext cx="0" cy="2160000"/>
          </a:xfrm>
          <a:prstGeom prst="line">
            <a:avLst/>
          </a:prstGeom>
          <a:ln>
            <a:solidFill>
              <a:srgbClr val="CD191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接连接符 181">
            <a:extLst>
              <a:ext uri="{FF2B5EF4-FFF2-40B4-BE49-F238E27FC236}">
                <a16:creationId xmlns:a16="http://schemas.microsoft.com/office/drawing/2014/main" id="{01DE197B-C951-4D4A-B621-5C670E87A73B}"/>
              </a:ext>
            </a:extLst>
          </p:cNvPr>
          <p:cNvCxnSpPr/>
          <p:nvPr/>
        </p:nvCxnSpPr>
        <p:spPr>
          <a:xfrm>
            <a:off x="7107292" y="2169769"/>
            <a:ext cx="0" cy="3600000"/>
          </a:xfrm>
          <a:prstGeom prst="line">
            <a:avLst/>
          </a:prstGeom>
          <a:ln>
            <a:solidFill>
              <a:srgbClr val="CD191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接连接符 182">
            <a:extLst>
              <a:ext uri="{FF2B5EF4-FFF2-40B4-BE49-F238E27FC236}">
                <a16:creationId xmlns:a16="http://schemas.microsoft.com/office/drawing/2014/main" id="{B62828BA-10C3-45F0-846E-0787DA43741B}"/>
              </a:ext>
            </a:extLst>
          </p:cNvPr>
          <p:cNvCxnSpPr/>
          <p:nvPr/>
        </p:nvCxnSpPr>
        <p:spPr>
          <a:xfrm>
            <a:off x="7839371" y="1439128"/>
            <a:ext cx="0" cy="4320000"/>
          </a:xfrm>
          <a:prstGeom prst="line">
            <a:avLst/>
          </a:prstGeom>
          <a:ln>
            <a:solidFill>
              <a:srgbClr val="CD191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接连接符 183">
            <a:extLst>
              <a:ext uri="{FF2B5EF4-FFF2-40B4-BE49-F238E27FC236}">
                <a16:creationId xmlns:a16="http://schemas.microsoft.com/office/drawing/2014/main" id="{B1F677A6-353C-4A5D-A949-0798118CE0EB}"/>
              </a:ext>
            </a:extLst>
          </p:cNvPr>
          <p:cNvCxnSpPr/>
          <p:nvPr/>
        </p:nvCxnSpPr>
        <p:spPr>
          <a:xfrm>
            <a:off x="8996147" y="1180040"/>
            <a:ext cx="0" cy="4320000"/>
          </a:xfrm>
          <a:prstGeom prst="line">
            <a:avLst/>
          </a:prstGeom>
          <a:ln>
            <a:solidFill>
              <a:srgbClr val="CD191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Shape 4142">
            <a:extLst>
              <a:ext uri="{FF2B5EF4-FFF2-40B4-BE49-F238E27FC236}">
                <a16:creationId xmlns:a16="http://schemas.microsoft.com/office/drawing/2014/main" id="{75019A9D-6D41-4652-A21B-EE8B1CBB94C8}"/>
              </a:ext>
            </a:extLst>
          </p:cNvPr>
          <p:cNvSpPr/>
          <p:nvPr/>
        </p:nvSpPr>
        <p:spPr>
          <a:xfrm flipH="1">
            <a:off x="2102002" y="3948030"/>
            <a:ext cx="1375121" cy="52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988" tIns="12988" rIns="12988" bIns="12988" anchor="ctr">
            <a:spAutoFit/>
          </a:bodyPr>
          <a:lstStyle/>
          <a:p>
            <a:pPr>
              <a:defRPr sz="1800"/>
            </a:pPr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201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4</a:t>
            </a:r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年</a:t>
            </a:r>
            <a:endParaRPr lang="en-US" sz="1100" b="1" dirty="0">
              <a:latin typeface="+mn-ea"/>
              <a:cs typeface="Lantinghei SC Extralight" charset="-122"/>
              <a:sym typeface="Lantinghei SC Extralight"/>
            </a:endParaRPr>
          </a:p>
          <a:p>
            <a:pPr>
              <a:defRPr sz="1800"/>
            </a:pP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DAU</a:t>
            </a:r>
            <a:r>
              <a:rPr lang="zh-CN" altLang="en-US" sz="1100" b="1" dirty="0">
                <a:latin typeface="+mn-ea"/>
                <a:cs typeface="Lantinghei SC Extralight" charset="-122"/>
                <a:sym typeface="Lantinghei SC Extralight"/>
              </a:rPr>
              <a:t>：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1520</a:t>
            </a:r>
            <a:r>
              <a:rPr lang="zh-CN" altLang="en-US" sz="1100" b="1" dirty="0">
                <a:latin typeface="+mn-ea"/>
                <a:cs typeface="Lantinghei SC Extralight" charset="-122"/>
                <a:sym typeface="Lantinghei SC Extralight"/>
              </a:rPr>
              <a:t>万</a:t>
            </a:r>
            <a:endParaRPr lang="en-US" altLang="zh-CN" sz="1100" b="1" dirty="0">
              <a:latin typeface="+mn-ea"/>
              <a:cs typeface="Lantinghei SC Extralight" charset="-122"/>
              <a:sym typeface="Lantinghei SC Extralight"/>
            </a:endParaRPr>
          </a:p>
          <a:p>
            <a:pPr>
              <a:defRPr sz="1800"/>
            </a:pPr>
            <a:r>
              <a:rPr lang="zh-CN" altLang="en-US" sz="1051" b="1" dirty="0">
                <a:latin typeface="+mn-ea"/>
                <a:cs typeface="Lantinghei SC Extralight" charset="-122"/>
                <a:sym typeface="Lantinghei SC Extralight"/>
              </a:rPr>
              <a:t>正式启动商业化</a:t>
            </a:r>
            <a:endParaRPr sz="1051" b="1" dirty="0">
              <a:latin typeface="+mn-ea"/>
              <a:cs typeface="Lantinghei SC Extralight" charset="-122"/>
              <a:sym typeface="Lantinghei SC Extralight"/>
            </a:endParaRPr>
          </a:p>
        </p:txBody>
      </p:sp>
      <p:sp>
        <p:nvSpPr>
          <p:cNvPr id="186" name="Shape 4146">
            <a:extLst>
              <a:ext uri="{FF2B5EF4-FFF2-40B4-BE49-F238E27FC236}">
                <a16:creationId xmlns:a16="http://schemas.microsoft.com/office/drawing/2014/main" id="{E008EAEF-80DD-4900-9A34-32362B7882AF}"/>
              </a:ext>
            </a:extLst>
          </p:cNvPr>
          <p:cNvSpPr/>
          <p:nvPr/>
        </p:nvSpPr>
        <p:spPr>
          <a:xfrm flipH="1">
            <a:off x="3272279" y="3531028"/>
            <a:ext cx="1160259" cy="36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988" tIns="12988" rIns="12988" bIns="12988" anchor="ctr">
            <a:spAutoFit/>
          </a:bodyPr>
          <a:lstStyle/>
          <a:p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201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4</a:t>
            </a:r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年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12</a:t>
            </a:r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月</a:t>
            </a:r>
            <a:endParaRPr lang="en-US" sz="1100" b="1" dirty="0">
              <a:latin typeface="+mn-ea"/>
              <a:cs typeface="Lantinghei SC Extralight" charset="-122"/>
              <a:sym typeface="Lantinghei SC Extralight"/>
            </a:endParaRPr>
          </a:p>
          <a:p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DAU</a:t>
            </a:r>
            <a:r>
              <a:rPr lang="zh-CN" altLang="en-US" sz="1100" b="1" dirty="0">
                <a:latin typeface="+mn-ea"/>
                <a:cs typeface="Lantinghei SC Extralight" charset="-122"/>
                <a:sym typeface="Lantinghei SC Extralight"/>
              </a:rPr>
              <a:t>：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2000</a:t>
            </a:r>
            <a:r>
              <a:rPr lang="zh-CN" altLang="en-US" sz="1100" b="1" dirty="0">
                <a:latin typeface="+mn-ea"/>
                <a:cs typeface="Lantinghei SC Extralight" charset="-122"/>
                <a:sym typeface="Lantinghei SC Extralight"/>
              </a:rPr>
              <a:t>万</a:t>
            </a:r>
            <a:endParaRPr sz="1100" b="1" dirty="0">
              <a:latin typeface="+mn-ea"/>
              <a:cs typeface="Lantinghei SC Extralight" charset="-122"/>
              <a:sym typeface="Lantinghei SC Extralight"/>
            </a:endParaRPr>
          </a:p>
        </p:txBody>
      </p:sp>
      <p:sp>
        <p:nvSpPr>
          <p:cNvPr id="187" name="Shape 4145">
            <a:extLst>
              <a:ext uri="{FF2B5EF4-FFF2-40B4-BE49-F238E27FC236}">
                <a16:creationId xmlns:a16="http://schemas.microsoft.com/office/drawing/2014/main" id="{8DBD7021-42BD-4A3F-AB13-E92BCF469968}"/>
              </a:ext>
            </a:extLst>
          </p:cNvPr>
          <p:cNvSpPr/>
          <p:nvPr/>
        </p:nvSpPr>
        <p:spPr>
          <a:xfrm flipH="1">
            <a:off x="4332387" y="3094258"/>
            <a:ext cx="1302395" cy="36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988" tIns="12988" rIns="12988" bIns="12988" anchor="ctr">
            <a:spAutoFit/>
          </a:bodyPr>
          <a:lstStyle/>
          <a:p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201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5</a:t>
            </a:r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年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6</a:t>
            </a:r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月</a:t>
            </a:r>
          </a:p>
          <a:p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DAU</a:t>
            </a:r>
            <a:r>
              <a:rPr lang="zh-CN" altLang="en-US" sz="1100" b="1" dirty="0">
                <a:latin typeface="+mn-ea"/>
                <a:cs typeface="Lantinghei SC Extralight" charset="-122"/>
                <a:sym typeface="Lantinghei SC Extralight"/>
              </a:rPr>
              <a:t>：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2500</a:t>
            </a:r>
            <a:r>
              <a:rPr lang="zh-CN" altLang="en-US" sz="1100" b="1" dirty="0">
                <a:latin typeface="+mn-ea"/>
                <a:cs typeface="Lantinghei SC Extralight" charset="-122"/>
                <a:sym typeface="Lantinghei SC Extralight"/>
              </a:rPr>
              <a:t>万</a:t>
            </a:r>
            <a:endParaRPr sz="1100" b="1" dirty="0">
              <a:latin typeface="+mn-ea"/>
              <a:cs typeface="Lantinghei SC Extralight" charset="-122"/>
              <a:sym typeface="Lantinghei SC Extralight"/>
            </a:endParaRPr>
          </a:p>
        </p:txBody>
      </p:sp>
      <p:cxnSp>
        <p:nvCxnSpPr>
          <p:cNvPr id="188" name="直接连接符 34">
            <a:extLst>
              <a:ext uri="{FF2B5EF4-FFF2-40B4-BE49-F238E27FC236}">
                <a16:creationId xmlns:a16="http://schemas.microsoft.com/office/drawing/2014/main" id="{7E9322EC-AAFE-42B2-877D-B49384019B3A}"/>
              </a:ext>
            </a:extLst>
          </p:cNvPr>
          <p:cNvCxnSpPr/>
          <p:nvPr/>
        </p:nvCxnSpPr>
        <p:spPr>
          <a:xfrm>
            <a:off x="6002995" y="2879739"/>
            <a:ext cx="0" cy="2880000"/>
          </a:xfrm>
          <a:prstGeom prst="line">
            <a:avLst/>
          </a:prstGeom>
          <a:ln>
            <a:solidFill>
              <a:srgbClr val="CD191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Shape 4146">
            <a:extLst>
              <a:ext uri="{FF2B5EF4-FFF2-40B4-BE49-F238E27FC236}">
                <a16:creationId xmlns:a16="http://schemas.microsoft.com/office/drawing/2014/main" id="{D641BC29-591C-495F-841C-A6F680C79597}"/>
              </a:ext>
            </a:extLst>
          </p:cNvPr>
          <p:cNvSpPr/>
          <p:nvPr/>
        </p:nvSpPr>
        <p:spPr>
          <a:xfrm flipH="1">
            <a:off x="5611590" y="2489316"/>
            <a:ext cx="917499" cy="36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988" tIns="12988" rIns="12988" bIns="12988" anchor="ctr">
            <a:spAutoFit/>
          </a:bodyPr>
          <a:lstStyle/>
          <a:p>
            <a:pPr>
              <a:defRPr sz="1800"/>
            </a:pPr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201</a:t>
            </a:r>
            <a:r>
              <a:rPr lang="en-US" sz="1100" b="1" dirty="0">
                <a:latin typeface="+mn-ea"/>
                <a:cs typeface="Lantinghei SC Extralight" charset="-122"/>
                <a:sym typeface="Lantinghei SC Extralight"/>
              </a:rPr>
              <a:t>5</a:t>
            </a:r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年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12</a:t>
            </a:r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月</a:t>
            </a:r>
            <a:endParaRPr lang="en-US" sz="1100" b="1" dirty="0">
              <a:latin typeface="+mn-ea"/>
              <a:cs typeface="Lantinghei SC Extralight" charset="-122"/>
              <a:sym typeface="Lantinghei SC Extralight"/>
            </a:endParaRPr>
          </a:p>
          <a:p>
            <a:pPr>
              <a:defRPr sz="1800"/>
            </a:pP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DAU</a:t>
            </a:r>
            <a:r>
              <a:rPr lang="zh-CN" altLang="en-US" sz="1100" b="1" dirty="0">
                <a:latin typeface="+mn-ea"/>
                <a:cs typeface="Lantinghei SC Extralight" charset="-122"/>
                <a:sym typeface="Lantinghei SC Extralight"/>
              </a:rPr>
              <a:t>：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3500</a:t>
            </a:r>
            <a:r>
              <a:rPr lang="zh-CN" altLang="en-US" sz="1100" b="1" dirty="0">
                <a:latin typeface="+mn-ea"/>
                <a:cs typeface="Lantinghei SC Extralight" charset="-122"/>
                <a:sym typeface="Lantinghei SC Extralight"/>
              </a:rPr>
              <a:t>万</a:t>
            </a:r>
            <a:endParaRPr sz="1100" b="1" dirty="0">
              <a:latin typeface="+mn-ea"/>
              <a:cs typeface="Lantinghei SC Extralight" charset="-122"/>
              <a:sym typeface="Lantinghei SC Extralight"/>
            </a:endParaRPr>
          </a:p>
        </p:txBody>
      </p:sp>
      <p:sp>
        <p:nvSpPr>
          <p:cNvPr id="191" name="Shape 4145">
            <a:extLst>
              <a:ext uri="{FF2B5EF4-FFF2-40B4-BE49-F238E27FC236}">
                <a16:creationId xmlns:a16="http://schemas.microsoft.com/office/drawing/2014/main" id="{E371DBD2-742A-4069-9CA3-9909D18A9944}"/>
              </a:ext>
            </a:extLst>
          </p:cNvPr>
          <p:cNvSpPr/>
          <p:nvPr/>
        </p:nvSpPr>
        <p:spPr>
          <a:xfrm flipH="1">
            <a:off x="6699849" y="1804986"/>
            <a:ext cx="1160259" cy="36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988" tIns="12988" rIns="12988" bIns="12988" anchor="ctr">
            <a:spAutoFit/>
          </a:bodyPr>
          <a:lstStyle/>
          <a:p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201</a:t>
            </a:r>
            <a:r>
              <a:rPr lang="en-US" sz="1100" b="1" dirty="0">
                <a:latin typeface="+mn-ea"/>
                <a:cs typeface="Lantinghei SC Extralight" charset="-122"/>
                <a:sym typeface="Lantinghei SC Extralight"/>
              </a:rPr>
              <a:t>6</a:t>
            </a:r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年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6</a:t>
            </a:r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月</a:t>
            </a:r>
          </a:p>
          <a:p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DAU</a:t>
            </a:r>
            <a:r>
              <a:rPr lang="zh-CN" altLang="en-US" sz="1100" b="1" dirty="0">
                <a:latin typeface="+mn-ea"/>
                <a:cs typeface="Lantinghei SC Extralight" charset="-122"/>
                <a:sym typeface="Lantinghei SC Extralight"/>
              </a:rPr>
              <a:t>：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4800</a:t>
            </a:r>
            <a:r>
              <a:rPr lang="zh-CN" altLang="en-US" sz="1100" b="1" dirty="0">
                <a:latin typeface="+mn-ea"/>
                <a:cs typeface="Lantinghei SC Extralight" charset="-122"/>
                <a:sym typeface="Lantinghei SC Extralight"/>
              </a:rPr>
              <a:t>万</a:t>
            </a:r>
            <a:endParaRPr sz="1100" b="1" dirty="0">
              <a:latin typeface="+mn-ea"/>
              <a:cs typeface="Lantinghei SC Extralight" charset="-122"/>
              <a:sym typeface="Lantinghei SC Extralight"/>
            </a:endParaRPr>
          </a:p>
        </p:txBody>
      </p:sp>
      <p:sp>
        <p:nvSpPr>
          <p:cNvPr id="192" name="Shape 4146">
            <a:extLst>
              <a:ext uri="{FF2B5EF4-FFF2-40B4-BE49-F238E27FC236}">
                <a16:creationId xmlns:a16="http://schemas.microsoft.com/office/drawing/2014/main" id="{FB033832-22D3-4C88-BF6E-28B88BC4521F}"/>
              </a:ext>
            </a:extLst>
          </p:cNvPr>
          <p:cNvSpPr/>
          <p:nvPr/>
        </p:nvSpPr>
        <p:spPr>
          <a:xfrm flipH="1">
            <a:off x="7444846" y="1180040"/>
            <a:ext cx="917499" cy="36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988" tIns="12988" rIns="12988" bIns="12988" anchor="ctr">
            <a:spAutoFit/>
          </a:bodyPr>
          <a:lstStyle/>
          <a:p>
            <a:pPr>
              <a:defRPr sz="1800"/>
            </a:pPr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201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6</a:t>
            </a:r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年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12</a:t>
            </a:r>
            <a:r>
              <a:rPr sz="1100" b="1" dirty="0">
                <a:latin typeface="+mn-ea"/>
                <a:cs typeface="Lantinghei SC Extralight" charset="-122"/>
                <a:sym typeface="Lantinghei SC Extralight"/>
              </a:rPr>
              <a:t>月</a:t>
            </a:r>
            <a:endParaRPr lang="en-US" sz="1100" b="1" dirty="0">
              <a:latin typeface="+mn-ea"/>
              <a:cs typeface="Lantinghei SC Extralight" charset="-122"/>
              <a:sym typeface="Lantinghei SC Extralight"/>
            </a:endParaRPr>
          </a:p>
          <a:p>
            <a:pPr>
              <a:defRPr sz="1800"/>
            </a:pP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DAU</a:t>
            </a:r>
            <a:r>
              <a:rPr lang="zh-CN" altLang="en-US" sz="1100" b="1" dirty="0">
                <a:latin typeface="+mn-ea"/>
                <a:cs typeface="Lantinghei SC Extralight" charset="-122"/>
                <a:sym typeface="Lantinghei SC Extralight"/>
              </a:rPr>
              <a:t>：</a:t>
            </a:r>
            <a:r>
              <a:rPr lang="en-US" altLang="zh-CN" sz="1100" b="1" dirty="0">
                <a:latin typeface="+mn-ea"/>
                <a:cs typeface="Lantinghei SC Extralight" charset="-122"/>
                <a:sym typeface="Lantinghei SC Extralight"/>
              </a:rPr>
              <a:t>7800</a:t>
            </a:r>
            <a:r>
              <a:rPr lang="zh-CN" altLang="en-US" sz="1100" b="1" dirty="0">
                <a:latin typeface="+mn-ea"/>
                <a:cs typeface="Lantinghei SC Extralight" charset="-122"/>
                <a:sym typeface="Lantinghei SC Extralight"/>
              </a:rPr>
              <a:t>万</a:t>
            </a:r>
            <a:endParaRPr sz="1100" b="1" dirty="0">
              <a:latin typeface="+mn-ea"/>
              <a:cs typeface="Lantinghei SC Extralight" charset="-122"/>
              <a:sym typeface="Lantinghei SC Extralight"/>
            </a:endParaRPr>
          </a:p>
        </p:txBody>
      </p:sp>
      <p:sp>
        <p:nvSpPr>
          <p:cNvPr id="193" name="Shape 4146">
            <a:extLst>
              <a:ext uri="{FF2B5EF4-FFF2-40B4-BE49-F238E27FC236}">
                <a16:creationId xmlns:a16="http://schemas.microsoft.com/office/drawing/2014/main" id="{4101B012-CBF7-4F24-AED2-DAB2F02190E2}"/>
              </a:ext>
            </a:extLst>
          </p:cNvPr>
          <p:cNvSpPr/>
          <p:nvPr/>
        </p:nvSpPr>
        <p:spPr>
          <a:xfrm flipH="1">
            <a:off x="9492192" y="1544826"/>
            <a:ext cx="1307030" cy="107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988" tIns="12988" rIns="12988" bIns="12988" anchor="ctr">
            <a:spAutoFit/>
          </a:bodyPr>
          <a:lstStyle/>
          <a:p>
            <a:pPr>
              <a:defRPr sz="1800"/>
            </a:pPr>
            <a:r>
              <a:rPr lang="en-US" altLang="zh-CN" sz="2000" dirty="0">
                <a:latin typeface="+mn-ea"/>
                <a:cs typeface="Lantinghei SC Extralight" charset="-122"/>
                <a:sym typeface="Lantinghei SC Extralight"/>
              </a:rPr>
              <a:t>DAU</a:t>
            </a:r>
            <a:r>
              <a:rPr lang="zh-CN" altLang="en-US" sz="2000" dirty="0">
                <a:latin typeface="+mn-ea"/>
                <a:cs typeface="Lantinghei SC Extralight" charset="-122"/>
                <a:sym typeface="Lantinghei SC Extralight"/>
              </a:rPr>
              <a:t>累计破</a:t>
            </a:r>
          </a:p>
          <a:p>
            <a:pPr>
              <a:defRPr sz="1800"/>
            </a:pPr>
            <a:r>
              <a:rPr lang="en-US" altLang="zh-CN" sz="4800" b="1" dirty="0">
                <a:solidFill>
                  <a:srgbClr val="C00000"/>
                </a:solidFill>
                <a:latin typeface="+mn-ea"/>
                <a:cs typeface="Lantinghei SC Extralight" charset="-122"/>
                <a:sym typeface="Lantinghei SC Extralight"/>
              </a:rPr>
              <a:t>5</a:t>
            </a:r>
            <a:r>
              <a:rPr lang="zh-CN" altLang="en-US" sz="4800" b="1" dirty="0">
                <a:solidFill>
                  <a:srgbClr val="C00000"/>
                </a:solidFill>
                <a:latin typeface="+mn-ea"/>
                <a:cs typeface="Lantinghei SC Extralight" charset="-122"/>
                <a:sym typeface="Lantinghei SC Extralight"/>
              </a:rPr>
              <a:t>亿</a:t>
            </a:r>
            <a:endParaRPr sz="4800" b="1" dirty="0">
              <a:solidFill>
                <a:srgbClr val="C00000"/>
              </a:solidFill>
              <a:latin typeface="+mn-ea"/>
              <a:cs typeface="Lantinghei SC Extralight" charset="-122"/>
              <a:sym typeface="Lantinghei SC Extralight"/>
            </a:endParaRPr>
          </a:p>
        </p:txBody>
      </p:sp>
      <p:sp>
        <p:nvSpPr>
          <p:cNvPr id="194" name="矩形 193">
            <a:extLst>
              <a:ext uri="{FF2B5EF4-FFF2-40B4-BE49-F238E27FC236}">
                <a16:creationId xmlns:a16="http://schemas.microsoft.com/office/drawing/2014/main" id="{3DB9F505-F750-49F6-B298-C5ACEAC0561D}"/>
              </a:ext>
            </a:extLst>
          </p:cNvPr>
          <p:cNvSpPr/>
          <p:nvPr/>
        </p:nvSpPr>
        <p:spPr>
          <a:xfrm>
            <a:off x="2210088" y="2236706"/>
            <a:ext cx="2536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000" b="1" dirty="0">
                <a:latin typeface="+mn-ea"/>
                <a:cs typeface="Lantinghei SC Extralight" charset="-122"/>
              </a:rPr>
              <a:t>今日头条旗下产品</a:t>
            </a:r>
            <a:endParaRPr kumimoji="1" lang="en-US" altLang="zh-CN" sz="2000" b="1" dirty="0">
              <a:latin typeface="+mn-ea"/>
              <a:cs typeface="Lantinghei SC Extralight" charset="-122"/>
            </a:endParaRPr>
          </a:p>
          <a:p>
            <a:r>
              <a:rPr kumimoji="1" lang="zh-CN" altLang="en-US" sz="2000" b="1" dirty="0">
                <a:latin typeface="+mn-ea"/>
                <a:cs typeface="Lantinghei SC Extralight" charset="-122"/>
              </a:rPr>
              <a:t>日活跃用户增长曲线</a:t>
            </a:r>
          </a:p>
        </p:txBody>
      </p:sp>
      <p:sp>
        <p:nvSpPr>
          <p:cNvPr id="195" name="Shape 897">
            <a:extLst>
              <a:ext uri="{FF2B5EF4-FFF2-40B4-BE49-F238E27FC236}">
                <a16:creationId xmlns:a16="http://schemas.microsoft.com/office/drawing/2014/main" id="{65231519-FF7A-49B0-B76A-06074D191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213" y="2825308"/>
            <a:ext cx="2284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ct val="25000"/>
            </a:pPr>
            <a:r>
              <a:rPr lang="en-US" altLang="en-US" sz="2000" dirty="0">
                <a:solidFill>
                  <a:schemeClr val="tx1"/>
                </a:solidFill>
                <a:latin typeface="+mn-ea"/>
                <a:ea typeface="+mn-ea"/>
                <a:cs typeface="Lantinghei SC Extralight" charset="-122"/>
              </a:rPr>
              <a:t>单用户</a:t>
            </a:r>
          </a:p>
          <a:p>
            <a:pPr>
              <a:buSzPct val="25000"/>
            </a:pPr>
            <a:r>
              <a:rPr lang="en-US" altLang="en-US" sz="2000" dirty="0">
                <a:solidFill>
                  <a:schemeClr val="tx1"/>
                </a:solidFill>
                <a:latin typeface="+mn-ea"/>
                <a:ea typeface="+mn-ea"/>
                <a:cs typeface="Lantinghei SC Extralight" charset="-122"/>
              </a:rPr>
              <a:t>每天启动超过</a:t>
            </a:r>
          </a:p>
        </p:txBody>
      </p:sp>
      <p:sp>
        <p:nvSpPr>
          <p:cNvPr id="196" name="Shape 898">
            <a:extLst>
              <a:ext uri="{FF2B5EF4-FFF2-40B4-BE49-F238E27FC236}">
                <a16:creationId xmlns:a16="http://schemas.microsoft.com/office/drawing/2014/main" id="{1F56ECAB-9B9C-4D20-9F48-6C3195D7A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213" y="3274204"/>
            <a:ext cx="16383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ct val="25000"/>
              <a:defRPr sz="1800"/>
            </a:pPr>
            <a:r>
              <a:rPr lang="en-US" altLang="en-US" sz="4800" b="1" dirty="0">
                <a:solidFill>
                  <a:srgbClr val="C00000"/>
                </a:solidFill>
                <a:latin typeface="+mn-ea"/>
                <a:ea typeface="+mn-ea"/>
                <a:sym typeface="Impact" panose="020B0806030902050204" charset="0"/>
              </a:rPr>
              <a:t>9 </a:t>
            </a:r>
            <a:r>
              <a:rPr lang="en-US" altLang="en-US" sz="4800" b="1" dirty="0">
                <a:solidFill>
                  <a:srgbClr val="C00000"/>
                </a:solidFill>
                <a:latin typeface="+mn-ea"/>
                <a:ea typeface="+mn-ea"/>
              </a:rPr>
              <a:t>次</a:t>
            </a:r>
          </a:p>
        </p:txBody>
      </p:sp>
      <p:sp>
        <p:nvSpPr>
          <p:cNvPr id="197" name="Shape 899">
            <a:extLst>
              <a:ext uri="{FF2B5EF4-FFF2-40B4-BE49-F238E27FC236}">
                <a16:creationId xmlns:a16="http://schemas.microsoft.com/office/drawing/2014/main" id="{8B94D1E9-4DA0-419B-9175-506052AAD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213" y="4366781"/>
            <a:ext cx="2282825" cy="708025"/>
          </a:xfrm>
          <a:prstGeom prst="rect">
            <a:avLst/>
          </a:prstGeom>
          <a:noFill/>
          <a:ln>
            <a:noFill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ct val="25000"/>
            </a:pPr>
            <a:r>
              <a:rPr lang="en-US" altLang="en-US" sz="2000" dirty="0">
                <a:solidFill>
                  <a:schemeClr val="tx1"/>
                </a:solidFill>
                <a:latin typeface="+mn-ea"/>
                <a:ea typeface="+mn-ea"/>
              </a:rPr>
              <a:t>单用户</a:t>
            </a:r>
          </a:p>
          <a:p>
            <a:pPr>
              <a:buSzPct val="25000"/>
            </a:pPr>
            <a:r>
              <a:rPr lang="en-US" altLang="en-US" sz="2000" dirty="0">
                <a:solidFill>
                  <a:schemeClr val="tx1"/>
                </a:solidFill>
                <a:latin typeface="+mn-ea"/>
                <a:ea typeface="+mn-ea"/>
              </a:rPr>
              <a:t>每天使用时长超</a:t>
            </a:r>
          </a:p>
        </p:txBody>
      </p:sp>
      <p:sp>
        <p:nvSpPr>
          <p:cNvPr id="198" name="Shape 900">
            <a:extLst>
              <a:ext uri="{FF2B5EF4-FFF2-40B4-BE49-F238E27FC236}">
                <a16:creationId xmlns:a16="http://schemas.microsoft.com/office/drawing/2014/main" id="{D41BD481-0DB8-4A80-9966-5243D65A4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4569" y="4898140"/>
            <a:ext cx="2816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ct val="25000"/>
              <a:defRPr sz="1800"/>
            </a:pPr>
            <a:r>
              <a:rPr lang="en-US" altLang="en-US" sz="4800" b="1" dirty="0">
                <a:solidFill>
                  <a:srgbClr val="C00000"/>
                </a:solidFill>
                <a:latin typeface="+mn-ea"/>
                <a:ea typeface="+mn-ea"/>
                <a:sym typeface="Impact" panose="020B0806030902050204" charset="0"/>
              </a:rPr>
              <a:t>79 </a:t>
            </a:r>
            <a:r>
              <a:rPr lang="en-US" altLang="en-US" sz="4800" b="1" dirty="0">
                <a:solidFill>
                  <a:srgbClr val="C00000"/>
                </a:solidFill>
                <a:latin typeface="+mn-ea"/>
                <a:ea typeface="+mn-ea"/>
              </a:rPr>
              <a:t>分钟</a:t>
            </a:r>
          </a:p>
        </p:txBody>
      </p:sp>
      <p:sp>
        <p:nvSpPr>
          <p:cNvPr id="199" name="等腰三角形 12">
            <a:extLst>
              <a:ext uri="{FF2B5EF4-FFF2-40B4-BE49-F238E27FC236}">
                <a16:creationId xmlns:a16="http://schemas.microsoft.com/office/drawing/2014/main" id="{B9D0F0C9-9BE4-4D85-9647-F212DF9A3E17}"/>
              </a:ext>
            </a:extLst>
          </p:cNvPr>
          <p:cNvSpPr/>
          <p:nvPr/>
        </p:nvSpPr>
        <p:spPr>
          <a:xfrm rot="5400000">
            <a:off x="9165573" y="572885"/>
            <a:ext cx="396416" cy="735271"/>
          </a:xfrm>
          <a:prstGeom prst="triangle">
            <a:avLst/>
          </a:prstGeom>
          <a:solidFill>
            <a:srgbClr val="B5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201" name="矩形 200">
            <a:extLst>
              <a:ext uri="{FF2B5EF4-FFF2-40B4-BE49-F238E27FC236}">
                <a16:creationId xmlns:a16="http://schemas.microsoft.com/office/drawing/2014/main" id="{286664F5-F9EF-43DF-BBF8-44F14DF4B0EB}"/>
              </a:ext>
            </a:extLst>
          </p:cNvPr>
          <p:cNvSpPr/>
          <p:nvPr/>
        </p:nvSpPr>
        <p:spPr>
          <a:xfrm>
            <a:off x="10100935" y="6590297"/>
            <a:ext cx="1931156" cy="243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85" b="1" dirty="0">
                <a:latin typeface="+mn-ea"/>
                <a:cs typeface="Lantinghei SC Demibold" charset="-122"/>
              </a:rPr>
              <a:t>数据：截至目前最新数据</a:t>
            </a:r>
          </a:p>
        </p:txBody>
      </p:sp>
      <p:sp>
        <p:nvSpPr>
          <p:cNvPr id="5" name="弧形 4">
            <a:extLst>
              <a:ext uri="{FF2B5EF4-FFF2-40B4-BE49-F238E27FC236}">
                <a16:creationId xmlns:a16="http://schemas.microsoft.com/office/drawing/2014/main" id="{82EDDD56-5CD8-4D12-9C50-9FB1A22BF689}"/>
              </a:ext>
            </a:extLst>
          </p:cNvPr>
          <p:cNvSpPr/>
          <p:nvPr/>
        </p:nvSpPr>
        <p:spPr>
          <a:xfrm rot="6338593">
            <a:off x="-1998558" y="-4044261"/>
            <a:ext cx="11330267" cy="9173841"/>
          </a:xfrm>
          <a:prstGeom prst="arc">
            <a:avLst>
              <a:gd name="adj1" fmla="val 16636942"/>
              <a:gd name="adj2" fmla="val 0"/>
            </a:avLst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996107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3"/>
          <p:cNvSpPr txBox="1"/>
          <p:nvPr/>
        </p:nvSpPr>
        <p:spPr>
          <a:xfrm>
            <a:off x="145623" y="222572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今日头条智能广告产品体系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E304331-852A-48BD-9DC2-F7163290098F}"/>
              </a:ext>
            </a:extLst>
          </p:cNvPr>
          <p:cNvCxnSpPr>
            <a:cxnSpLocks/>
          </p:cNvCxnSpPr>
          <p:nvPr/>
        </p:nvCxnSpPr>
        <p:spPr>
          <a:xfrm>
            <a:off x="212147" y="774979"/>
            <a:ext cx="516718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3" name="文本框 132">
            <a:extLst>
              <a:ext uri="{FF2B5EF4-FFF2-40B4-BE49-F238E27FC236}">
                <a16:creationId xmlns:a16="http://schemas.microsoft.com/office/drawing/2014/main" id="{90E10F8E-1CE8-4B1C-83AF-934DD28315E3}"/>
              </a:ext>
            </a:extLst>
          </p:cNvPr>
          <p:cNvSpPr txBox="1"/>
          <p:nvPr/>
        </p:nvSpPr>
        <p:spPr>
          <a:xfrm>
            <a:off x="4312058" y="1376057"/>
            <a:ext cx="3379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b="1">
                <a:solidFill>
                  <a:srgbClr val="F92D2D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-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 多维定向 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-</a:t>
            </a:r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84ACF525-D995-4311-BF92-74E5651A5041}"/>
              </a:ext>
            </a:extLst>
          </p:cNvPr>
          <p:cNvGrpSpPr/>
          <p:nvPr/>
        </p:nvGrpSpPr>
        <p:grpSpPr>
          <a:xfrm>
            <a:off x="470920" y="1124745"/>
            <a:ext cx="11765137" cy="5152415"/>
            <a:chOff x="695325" y="1500606"/>
            <a:chExt cx="10973193" cy="4496204"/>
          </a:xfrm>
        </p:grpSpPr>
        <p:sp>
          <p:nvSpPr>
            <p:cNvPr id="135" name="文本框 134">
              <a:extLst>
                <a:ext uri="{FF2B5EF4-FFF2-40B4-BE49-F238E27FC236}">
                  <a16:creationId xmlns:a16="http://schemas.microsoft.com/office/drawing/2014/main" id="{E7E5B207-9287-47CC-A698-F6C7347C0BA5}"/>
                </a:ext>
              </a:extLst>
            </p:cNvPr>
            <p:cNvSpPr txBox="1"/>
            <p:nvPr/>
          </p:nvSpPr>
          <p:spPr>
            <a:xfrm>
              <a:off x="695325" y="1748942"/>
              <a:ext cx="3357104" cy="402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b="1">
                  <a:solidFill>
                    <a:srgbClr val="F92D2D"/>
                  </a:solidFill>
                  <a:latin typeface="Microsoft YaHei" charset="-122"/>
                  <a:ea typeface="Microsoft YaHei" charset="-122"/>
                  <a:cs typeface="Microsoft YaHei" charset="-122"/>
                </a:defRPr>
              </a:lvl1pPr>
            </a:lstStyle>
            <a:p>
              <a:r>
                <a:rPr lang="en-US" altLang="zh-CN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-</a:t>
              </a:r>
              <a:r>
                <a:rPr lang="zh-CN" altLang="en-US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 广泛触达 </a:t>
              </a:r>
              <a:r>
                <a:rPr lang="en-US" altLang="zh-CN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-</a:t>
              </a:r>
              <a:endPara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6" name="圆角矩形 8">
              <a:extLst>
                <a:ext uri="{FF2B5EF4-FFF2-40B4-BE49-F238E27FC236}">
                  <a16:creationId xmlns:a16="http://schemas.microsoft.com/office/drawing/2014/main" id="{0F1201BA-0DCB-493B-ABA0-5F2284682C86}"/>
                </a:ext>
              </a:extLst>
            </p:cNvPr>
            <p:cNvSpPr/>
            <p:nvPr/>
          </p:nvSpPr>
          <p:spPr>
            <a:xfrm>
              <a:off x="698323" y="1726379"/>
              <a:ext cx="3360560" cy="1709806"/>
            </a:xfrm>
            <a:prstGeom prst="roundRect">
              <a:avLst>
                <a:gd name="adj" fmla="val 9468"/>
              </a:avLst>
            </a:prstGeom>
            <a:noFill/>
            <a:ln w="6350">
              <a:solidFill>
                <a:srgbClr val="E74149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2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137" name="直线连接符 9">
              <a:extLst>
                <a:ext uri="{FF2B5EF4-FFF2-40B4-BE49-F238E27FC236}">
                  <a16:creationId xmlns:a16="http://schemas.microsoft.com/office/drawing/2014/main" id="{7E5E3D45-A984-47F4-87D8-F6619B59E16E}"/>
                </a:ext>
              </a:extLst>
            </p:cNvPr>
            <p:cNvCxnSpPr>
              <a:cxnSpLocks/>
            </p:cNvCxnSpPr>
            <p:nvPr/>
          </p:nvCxnSpPr>
          <p:spPr>
            <a:xfrm>
              <a:off x="698323" y="2365050"/>
              <a:ext cx="3087858" cy="0"/>
            </a:xfrm>
            <a:prstGeom prst="line">
              <a:avLst/>
            </a:prstGeom>
            <a:noFill/>
            <a:ln w="6350">
              <a:solidFill>
                <a:srgbClr val="E74149">
                  <a:alpha val="50000"/>
                </a:srgb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8" name="文本框 137">
              <a:extLst>
                <a:ext uri="{FF2B5EF4-FFF2-40B4-BE49-F238E27FC236}">
                  <a16:creationId xmlns:a16="http://schemas.microsoft.com/office/drawing/2014/main" id="{A97A40DC-0909-4A2E-AB5B-4849B7ED47A2}"/>
                </a:ext>
              </a:extLst>
            </p:cNvPr>
            <p:cNvSpPr txBox="1"/>
            <p:nvPr/>
          </p:nvSpPr>
          <p:spPr>
            <a:xfrm>
              <a:off x="1862969" y="2101934"/>
              <a:ext cx="1116000" cy="29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信息流</a:t>
              </a:r>
            </a:p>
          </p:txBody>
        </p:sp>
        <p:sp>
          <p:nvSpPr>
            <p:cNvPr id="139" name="文本框 138">
              <a:extLst>
                <a:ext uri="{FF2B5EF4-FFF2-40B4-BE49-F238E27FC236}">
                  <a16:creationId xmlns:a16="http://schemas.microsoft.com/office/drawing/2014/main" id="{205EA022-9985-44A4-9826-34D37F842270}"/>
                </a:ext>
              </a:extLst>
            </p:cNvPr>
            <p:cNvSpPr txBox="1"/>
            <p:nvPr/>
          </p:nvSpPr>
          <p:spPr>
            <a:xfrm>
              <a:off x="772348" y="2101934"/>
              <a:ext cx="1116000" cy="29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开屏</a:t>
              </a:r>
            </a:p>
          </p:txBody>
        </p:sp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id="{9AB72441-3BAC-4A37-8C3A-55F151C4D13A}"/>
                </a:ext>
              </a:extLst>
            </p:cNvPr>
            <p:cNvSpPr txBox="1"/>
            <p:nvPr/>
          </p:nvSpPr>
          <p:spPr>
            <a:xfrm>
              <a:off x="2928977" y="2101934"/>
              <a:ext cx="1116000" cy="29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详情页</a:t>
              </a:r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1C51B0D0-B4D5-48C7-8387-B014A2B9EEDC}"/>
                </a:ext>
              </a:extLst>
            </p:cNvPr>
            <p:cNvSpPr txBox="1"/>
            <p:nvPr/>
          </p:nvSpPr>
          <p:spPr>
            <a:xfrm>
              <a:off x="822017" y="2436783"/>
              <a:ext cx="1016659" cy="61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开屏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开屏联播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2D7C2FFE-A3A7-403C-A04B-F98BA6B77397}"/>
                </a:ext>
              </a:extLst>
            </p:cNvPr>
            <p:cNvSpPr txBox="1"/>
            <p:nvPr/>
          </p:nvSpPr>
          <p:spPr>
            <a:xfrm>
              <a:off x="1903673" y="2436783"/>
              <a:ext cx="1167570" cy="61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171450" marR="0" lvl="0" indent="-17145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STZhongsong" panose="02010600040101010101" pitchFamily="2" charset="-122"/>
                  <a:ea typeface="STZhongsong" panose="02010600040101010101" pitchFamily="2" charset="-122"/>
                </a:defRPr>
              </a:lvl1pPr>
            </a:lstStyle>
            <a:p>
              <a:r>
                <a:rPr lang="zh-CN" altLang="en-US" sz="1333" dirty="0">
                  <a:latin typeface="等线" panose="02010600030101010101" pitchFamily="2" charset="-122"/>
                  <a:ea typeface="等线" panose="02010600030101010101" pitchFamily="2" charset="-122"/>
                </a:rPr>
                <a:t>原生信息流</a:t>
              </a:r>
              <a:endParaRPr lang="en-US" altLang="zh-CN" sz="1333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r>
                <a:rPr lang="zh-CN" altLang="en-US" sz="1333" dirty="0">
                  <a:latin typeface="等线" panose="02010600030101010101" pitchFamily="2" charset="-122"/>
                  <a:ea typeface="等线" panose="02010600030101010101" pitchFamily="2" charset="-122"/>
                </a:rPr>
                <a:t>霸屏联动</a:t>
              </a:r>
              <a:endParaRPr lang="en-US" altLang="zh-CN" sz="1333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r>
                <a:rPr lang="zh-CN" altLang="en-US" sz="1333" dirty="0">
                  <a:latin typeface="等线" panose="02010600030101010101" pitchFamily="2" charset="-122"/>
                  <a:ea typeface="等线" panose="02010600030101010101" pitchFamily="2" charset="-122"/>
                </a:rPr>
                <a:t>璧合联动</a:t>
              </a:r>
              <a:endParaRPr lang="en-US" altLang="zh-CN" sz="1333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3" name="圆角矩形 16">
              <a:extLst>
                <a:ext uri="{FF2B5EF4-FFF2-40B4-BE49-F238E27FC236}">
                  <a16:creationId xmlns:a16="http://schemas.microsoft.com/office/drawing/2014/main" id="{BAD90621-1DED-4ED3-B2B7-BAEC501A4C21}"/>
                </a:ext>
              </a:extLst>
            </p:cNvPr>
            <p:cNvSpPr/>
            <p:nvPr/>
          </p:nvSpPr>
          <p:spPr>
            <a:xfrm>
              <a:off x="698322" y="3477976"/>
              <a:ext cx="10769978" cy="859106"/>
            </a:xfrm>
            <a:prstGeom prst="roundRect">
              <a:avLst/>
            </a:prstGeom>
            <a:noFill/>
            <a:ln w="6350">
              <a:solidFill>
                <a:srgbClr val="E74149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2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id="{0F3C24B7-D231-4EBD-B16A-2828643D5452}"/>
                </a:ext>
              </a:extLst>
            </p:cNvPr>
            <p:cNvSpPr txBox="1"/>
            <p:nvPr/>
          </p:nvSpPr>
          <p:spPr>
            <a:xfrm>
              <a:off x="4272709" y="3513844"/>
              <a:ext cx="3636963" cy="402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b="1">
                  <a:solidFill>
                    <a:srgbClr val="F92D2D"/>
                  </a:solidFill>
                  <a:latin typeface="Microsoft YaHei" charset="-122"/>
                  <a:ea typeface="Microsoft YaHei" charset="-122"/>
                  <a:cs typeface="Microsoft YaHei" charset="-122"/>
                </a:defRPr>
              </a:lvl1pPr>
            </a:lstStyle>
            <a:p>
              <a:r>
                <a:rPr lang="en-US" altLang="zh-CN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-</a:t>
              </a:r>
              <a:r>
                <a:rPr lang="zh-CN" altLang="en-US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 购买方式 </a:t>
              </a:r>
              <a:r>
                <a:rPr lang="en-US" altLang="zh-CN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-</a:t>
              </a:r>
              <a:endPara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1A783BDA-1B7A-4ADC-8E8E-934992BA6162}"/>
                </a:ext>
              </a:extLst>
            </p:cNvPr>
            <p:cNvSpPr txBox="1"/>
            <p:nvPr/>
          </p:nvSpPr>
          <p:spPr>
            <a:xfrm>
              <a:off x="1888349" y="3866686"/>
              <a:ext cx="1116000" cy="29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CPT</a:t>
              </a:r>
              <a:endParaRPr kumimoji="1"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Microsoft YaHei" charset="-122"/>
              </a:endParaRPr>
            </a:p>
          </p:txBody>
        </p:sp>
        <p:sp>
          <p:nvSpPr>
            <p:cNvPr id="146" name="文本框 145">
              <a:extLst>
                <a:ext uri="{FF2B5EF4-FFF2-40B4-BE49-F238E27FC236}">
                  <a16:creationId xmlns:a16="http://schemas.microsoft.com/office/drawing/2014/main" id="{8BB55B60-FF9D-470A-9982-08C1D65F03B0}"/>
                </a:ext>
              </a:extLst>
            </p:cNvPr>
            <p:cNvSpPr txBox="1"/>
            <p:nvPr/>
          </p:nvSpPr>
          <p:spPr>
            <a:xfrm>
              <a:off x="5542253" y="3861542"/>
              <a:ext cx="1116000" cy="29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CPM</a:t>
              </a:r>
              <a:endParaRPr kumimoji="1"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Microsoft YaHei" charset="-122"/>
              </a:endParaRPr>
            </a:p>
          </p:txBody>
        </p:sp>
        <p:sp>
          <p:nvSpPr>
            <p:cNvPr id="147" name="文本框 146">
              <a:extLst>
                <a:ext uri="{FF2B5EF4-FFF2-40B4-BE49-F238E27FC236}">
                  <a16:creationId xmlns:a16="http://schemas.microsoft.com/office/drawing/2014/main" id="{C7D1976A-D4EE-4807-99A2-8BA8FFFCFBD8}"/>
                </a:ext>
              </a:extLst>
            </p:cNvPr>
            <p:cNvSpPr txBox="1"/>
            <p:nvPr/>
          </p:nvSpPr>
          <p:spPr>
            <a:xfrm>
              <a:off x="9165273" y="3866686"/>
              <a:ext cx="1116000" cy="29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CPV</a:t>
              </a:r>
              <a:endParaRPr kumimoji="1"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Microsoft YaHei" charset="-122"/>
              </a:endParaRPr>
            </a:p>
          </p:txBody>
        </p:sp>
        <p:sp>
          <p:nvSpPr>
            <p:cNvPr id="148" name="文本框 147">
              <a:extLst>
                <a:ext uri="{FF2B5EF4-FFF2-40B4-BE49-F238E27FC236}">
                  <a16:creationId xmlns:a16="http://schemas.microsoft.com/office/drawing/2014/main" id="{0AAE7A23-364D-4EC1-B5BD-A1AE6E823B4A}"/>
                </a:ext>
              </a:extLst>
            </p:cNvPr>
            <p:cNvSpPr txBox="1"/>
            <p:nvPr/>
          </p:nvSpPr>
          <p:spPr>
            <a:xfrm>
              <a:off x="4803003" y="4073341"/>
              <a:ext cx="2594500" cy="25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 algn="ctr" defTabSz="1219170">
                <a:defRPr/>
              </a:pPr>
              <a:r>
                <a:rPr lang="zh-CN" altLang="en-US" sz="1333" kern="0" dirty="0">
                  <a:latin typeface="等线" panose="02010600030101010101" pitchFamily="2" charset="-122"/>
                  <a:ea typeface="等线" panose="02010600030101010101" pitchFamily="2" charset="-122"/>
                </a:rPr>
                <a:t>位置优选</a:t>
              </a:r>
              <a:r>
                <a:rPr lang="en-US" altLang="zh-CN" sz="1333" kern="0" dirty="0">
                  <a:latin typeface="等线" panose="02010600030101010101" pitchFamily="2" charset="-122"/>
                  <a:ea typeface="等线" panose="02010600030101010101" pitchFamily="2" charset="-122"/>
                </a:rPr>
                <a:t>	</a:t>
              </a:r>
              <a:r>
                <a:rPr lang="zh-CN" altLang="en-US" sz="1333" kern="0" dirty="0">
                  <a:latin typeface="等线" panose="02010600030101010101" pitchFamily="2" charset="-122"/>
                  <a:ea typeface="等线" panose="02010600030101010101" pitchFamily="2" charset="-122"/>
                </a:rPr>
                <a:t>智能优选</a:t>
              </a:r>
              <a:endParaRPr lang="en-US" altLang="zh-CN" sz="1333" kern="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9" name="圆角矩形 22">
              <a:extLst>
                <a:ext uri="{FF2B5EF4-FFF2-40B4-BE49-F238E27FC236}">
                  <a16:creationId xmlns:a16="http://schemas.microsoft.com/office/drawing/2014/main" id="{4AAE326F-CDB5-4132-BEAB-5A9292A02B95}"/>
                </a:ext>
              </a:extLst>
            </p:cNvPr>
            <p:cNvSpPr/>
            <p:nvPr/>
          </p:nvSpPr>
          <p:spPr>
            <a:xfrm>
              <a:off x="698575" y="4377860"/>
              <a:ext cx="10769978" cy="624726"/>
            </a:xfrm>
            <a:prstGeom prst="roundRect">
              <a:avLst/>
            </a:prstGeom>
            <a:noFill/>
            <a:ln w="6350">
              <a:solidFill>
                <a:srgbClr val="E74149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2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50" name="文本框 149">
              <a:extLst>
                <a:ext uri="{FF2B5EF4-FFF2-40B4-BE49-F238E27FC236}">
                  <a16:creationId xmlns:a16="http://schemas.microsoft.com/office/drawing/2014/main" id="{3FD766E3-E240-4A63-87D4-BAD2015955F7}"/>
                </a:ext>
              </a:extLst>
            </p:cNvPr>
            <p:cNvSpPr txBox="1"/>
            <p:nvPr/>
          </p:nvSpPr>
          <p:spPr>
            <a:xfrm>
              <a:off x="4272961" y="4522725"/>
              <a:ext cx="3636963" cy="402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b="1">
                  <a:solidFill>
                    <a:srgbClr val="F92D2D"/>
                  </a:solidFill>
                  <a:latin typeface="Microsoft YaHei" charset="-122"/>
                  <a:ea typeface="Microsoft YaHei" charset="-122"/>
                  <a:cs typeface="Microsoft YaHei" charset="-122"/>
                </a:defRPr>
              </a:lvl1pPr>
            </a:lstStyle>
            <a:p>
              <a:r>
                <a:rPr lang="en-US" altLang="zh-CN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-</a:t>
              </a:r>
              <a:r>
                <a:rPr lang="zh-CN" altLang="en-US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 程序化投放 </a:t>
              </a:r>
              <a:r>
                <a:rPr lang="en-US" altLang="zh-CN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-</a:t>
              </a:r>
              <a:endPara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51" name="圆角矩形 30">
              <a:extLst>
                <a:ext uri="{FF2B5EF4-FFF2-40B4-BE49-F238E27FC236}">
                  <a16:creationId xmlns:a16="http://schemas.microsoft.com/office/drawing/2014/main" id="{BB8C908E-6A43-44FF-9573-123D07F3E835}"/>
                </a:ext>
              </a:extLst>
            </p:cNvPr>
            <p:cNvSpPr/>
            <p:nvPr/>
          </p:nvSpPr>
          <p:spPr>
            <a:xfrm>
              <a:off x="4129910" y="1726379"/>
              <a:ext cx="3229839" cy="1709806"/>
            </a:xfrm>
            <a:prstGeom prst="roundRect">
              <a:avLst>
                <a:gd name="adj" fmla="val 9468"/>
              </a:avLst>
            </a:prstGeom>
            <a:noFill/>
            <a:ln w="6350">
              <a:solidFill>
                <a:srgbClr val="E74149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2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152" name="直线连接符 32">
              <a:extLst>
                <a:ext uri="{FF2B5EF4-FFF2-40B4-BE49-F238E27FC236}">
                  <a16:creationId xmlns:a16="http://schemas.microsoft.com/office/drawing/2014/main" id="{0441B187-68D1-446B-98E8-42C2D5D89E96}"/>
                </a:ext>
              </a:extLst>
            </p:cNvPr>
            <p:cNvCxnSpPr>
              <a:cxnSpLocks/>
            </p:cNvCxnSpPr>
            <p:nvPr/>
          </p:nvCxnSpPr>
          <p:spPr>
            <a:xfrm>
              <a:off x="3860206" y="2365050"/>
              <a:ext cx="3087858" cy="0"/>
            </a:xfrm>
            <a:prstGeom prst="line">
              <a:avLst/>
            </a:prstGeom>
            <a:noFill/>
            <a:ln w="6350">
              <a:solidFill>
                <a:srgbClr val="E74149">
                  <a:alpha val="50000"/>
                </a:srgb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26278C84-FE05-455C-A9CF-E39DEB3C9939}"/>
                </a:ext>
              </a:extLst>
            </p:cNvPr>
            <p:cNvSpPr txBox="1"/>
            <p:nvPr/>
          </p:nvSpPr>
          <p:spPr>
            <a:xfrm>
              <a:off x="4206353" y="2101934"/>
              <a:ext cx="1533872" cy="29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人群定向</a:t>
              </a:r>
            </a:p>
          </p:txBody>
        </p:sp>
        <p:sp>
          <p:nvSpPr>
            <p:cNvPr id="154" name="文本框 153">
              <a:extLst>
                <a:ext uri="{FF2B5EF4-FFF2-40B4-BE49-F238E27FC236}">
                  <a16:creationId xmlns:a16="http://schemas.microsoft.com/office/drawing/2014/main" id="{F5982F0F-F751-46F0-A2D3-DD4D7006F91C}"/>
                </a:ext>
              </a:extLst>
            </p:cNvPr>
            <p:cNvSpPr txBox="1"/>
            <p:nvPr/>
          </p:nvSpPr>
          <p:spPr>
            <a:xfrm>
              <a:off x="4457002" y="2410860"/>
              <a:ext cx="1600714" cy="97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用户基础属性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用户平台行为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行业及品牌偏好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第一方人群定向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第三方人群定向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55" name="文本框 154">
              <a:extLst>
                <a:ext uri="{FF2B5EF4-FFF2-40B4-BE49-F238E27FC236}">
                  <a16:creationId xmlns:a16="http://schemas.microsoft.com/office/drawing/2014/main" id="{24C5D3AD-6EB5-4CEE-A210-ED826BAEF9E9}"/>
                </a:ext>
              </a:extLst>
            </p:cNvPr>
            <p:cNvSpPr txBox="1"/>
            <p:nvPr/>
          </p:nvSpPr>
          <p:spPr>
            <a:xfrm>
              <a:off x="5718354" y="2101934"/>
              <a:ext cx="1533872" cy="29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内容定向</a:t>
              </a:r>
            </a:p>
          </p:txBody>
        </p:sp>
        <p:sp>
          <p:nvSpPr>
            <p:cNvPr id="156" name="文本框 155">
              <a:extLst>
                <a:ext uri="{FF2B5EF4-FFF2-40B4-BE49-F238E27FC236}">
                  <a16:creationId xmlns:a16="http://schemas.microsoft.com/office/drawing/2014/main" id="{BEE90133-ED4B-4465-A972-ECE66DA35E9C}"/>
                </a:ext>
              </a:extLst>
            </p:cNvPr>
            <p:cNvSpPr txBox="1"/>
            <p:nvPr/>
          </p:nvSpPr>
          <p:spPr>
            <a:xfrm>
              <a:off x="5880984" y="2436783"/>
              <a:ext cx="1350194" cy="61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垂直频道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内容页面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搜索关键词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57" name="圆角矩形 37">
              <a:extLst>
                <a:ext uri="{FF2B5EF4-FFF2-40B4-BE49-F238E27FC236}">
                  <a16:creationId xmlns:a16="http://schemas.microsoft.com/office/drawing/2014/main" id="{93C33556-0367-4D8E-BD96-A3955D4E3D3B}"/>
                </a:ext>
              </a:extLst>
            </p:cNvPr>
            <p:cNvSpPr/>
            <p:nvPr/>
          </p:nvSpPr>
          <p:spPr>
            <a:xfrm>
              <a:off x="7430776" y="1726379"/>
              <a:ext cx="4037523" cy="1709806"/>
            </a:xfrm>
            <a:prstGeom prst="roundRect">
              <a:avLst>
                <a:gd name="adj" fmla="val 9468"/>
              </a:avLst>
            </a:prstGeom>
            <a:noFill/>
            <a:ln w="6350">
              <a:solidFill>
                <a:srgbClr val="E74149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2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58" name="文本框 157">
              <a:extLst>
                <a:ext uri="{FF2B5EF4-FFF2-40B4-BE49-F238E27FC236}">
                  <a16:creationId xmlns:a16="http://schemas.microsoft.com/office/drawing/2014/main" id="{83E75FD6-AFA3-4F3A-AE4B-534A4ED15748}"/>
                </a:ext>
              </a:extLst>
            </p:cNvPr>
            <p:cNvSpPr txBox="1"/>
            <p:nvPr/>
          </p:nvSpPr>
          <p:spPr>
            <a:xfrm>
              <a:off x="7436191" y="1754963"/>
              <a:ext cx="4028831" cy="402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b="1">
                  <a:solidFill>
                    <a:srgbClr val="F92D2D"/>
                  </a:solidFill>
                  <a:latin typeface="Microsoft YaHei" charset="-122"/>
                  <a:ea typeface="Microsoft YaHei" charset="-122"/>
                  <a:cs typeface="Microsoft YaHei" charset="-122"/>
                </a:defRPr>
              </a:lvl1pPr>
            </a:lstStyle>
            <a:p>
              <a:r>
                <a:rPr lang="en-US" altLang="zh-CN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-</a:t>
              </a:r>
              <a:r>
                <a:rPr lang="zh-CN" altLang="en-US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 创意与互动 </a:t>
              </a:r>
              <a:r>
                <a:rPr lang="en-US" altLang="zh-CN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-</a:t>
              </a:r>
              <a:endPara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159" name="直线连接符 39">
              <a:extLst>
                <a:ext uri="{FF2B5EF4-FFF2-40B4-BE49-F238E27FC236}">
                  <a16:creationId xmlns:a16="http://schemas.microsoft.com/office/drawing/2014/main" id="{DB348459-B965-491A-8A84-A3FFE69BCC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4673" y="2365050"/>
              <a:ext cx="4446211" cy="988"/>
            </a:xfrm>
            <a:prstGeom prst="line">
              <a:avLst/>
            </a:prstGeom>
            <a:noFill/>
            <a:ln w="6350">
              <a:solidFill>
                <a:srgbClr val="E74149">
                  <a:alpha val="50000"/>
                </a:srgb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0" name="文本框 159">
              <a:extLst>
                <a:ext uri="{FF2B5EF4-FFF2-40B4-BE49-F238E27FC236}">
                  <a16:creationId xmlns:a16="http://schemas.microsoft.com/office/drawing/2014/main" id="{546AC479-C902-4E83-B3C0-2CCDE073467B}"/>
                </a:ext>
              </a:extLst>
            </p:cNvPr>
            <p:cNvSpPr txBox="1"/>
            <p:nvPr/>
          </p:nvSpPr>
          <p:spPr>
            <a:xfrm>
              <a:off x="8816147" y="2091118"/>
              <a:ext cx="1114125" cy="29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沉浸体验</a:t>
              </a:r>
            </a:p>
          </p:txBody>
        </p:sp>
        <p:sp>
          <p:nvSpPr>
            <p:cNvPr id="161" name="文本框 160">
              <a:extLst>
                <a:ext uri="{FF2B5EF4-FFF2-40B4-BE49-F238E27FC236}">
                  <a16:creationId xmlns:a16="http://schemas.microsoft.com/office/drawing/2014/main" id="{7480F9E9-8D5B-4532-A953-C3BBD4146A01}"/>
                </a:ext>
              </a:extLst>
            </p:cNvPr>
            <p:cNvSpPr txBox="1"/>
            <p:nvPr/>
          </p:nvSpPr>
          <p:spPr>
            <a:xfrm>
              <a:off x="10063841" y="2096966"/>
              <a:ext cx="1604677" cy="29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创意与互动定制</a:t>
              </a:r>
            </a:p>
          </p:txBody>
        </p:sp>
        <p:sp>
          <p:nvSpPr>
            <p:cNvPr id="162" name="文本框 161">
              <a:extLst>
                <a:ext uri="{FF2B5EF4-FFF2-40B4-BE49-F238E27FC236}">
                  <a16:creationId xmlns:a16="http://schemas.microsoft.com/office/drawing/2014/main" id="{A62D6F46-F27C-453E-9065-F3214EF3A87A}"/>
                </a:ext>
              </a:extLst>
            </p:cNvPr>
            <p:cNvSpPr txBox="1"/>
            <p:nvPr/>
          </p:nvSpPr>
          <p:spPr>
            <a:xfrm>
              <a:off x="7767567" y="2436783"/>
              <a:ext cx="1110618" cy="1154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全景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</a:rPr>
                <a:t>轮播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</a:endParaRPr>
            </a:p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微动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</a:rPr>
                <a:t>智能导</a:t>
              </a:r>
              <a:r>
                <a:rPr lang="en-US" altLang="zh-CN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</a:rPr>
                <a:t>go</a:t>
              </a:r>
            </a:p>
            <a:p>
              <a:pPr marL="228594" indent="-228594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随动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双子卡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63" name="文本框 162">
              <a:extLst>
                <a:ext uri="{FF2B5EF4-FFF2-40B4-BE49-F238E27FC236}">
                  <a16:creationId xmlns:a16="http://schemas.microsoft.com/office/drawing/2014/main" id="{0ADBC5B9-C2C5-4BAC-9A03-CC0DA1CB2A07}"/>
                </a:ext>
              </a:extLst>
            </p:cNvPr>
            <p:cNvSpPr txBox="1"/>
            <p:nvPr/>
          </p:nvSpPr>
          <p:spPr>
            <a:xfrm>
              <a:off x="9062624" y="2435895"/>
              <a:ext cx="1110618" cy="25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164" name="直线连接符 50">
              <a:extLst>
                <a:ext uri="{FF2B5EF4-FFF2-40B4-BE49-F238E27FC236}">
                  <a16:creationId xmlns:a16="http://schemas.microsoft.com/office/drawing/2014/main" id="{457EBEBC-75FE-4149-A511-2C8E9E2C379D}"/>
                </a:ext>
              </a:extLst>
            </p:cNvPr>
            <p:cNvCxnSpPr>
              <a:cxnSpLocks/>
            </p:cNvCxnSpPr>
            <p:nvPr/>
          </p:nvCxnSpPr>
          <p:spPr>
            <a:xfrm>
              <a:off x="3472822" y="1519078"/>
              <a:ext cx="5384851" cy="0"/>
            </a:xfrm>
            <a:prstGeom prst="line">
              <a:avLst/>
            </a:prstGeom>
            <a:ln>
              <a:gradFill flip="none" rotWithShape="1">
                <a:gsLst>
                  <a:gs pos="6000">
                    <a:schemeClr val="bg1">
                      <a:lumMod val="50000"/>
                      <a:alpha val="17000"/>
                    </a:schemeClr>
                  </a:gs>
                  <a:gs pos="57991">
                    <a:srgbClr val="7F7F7F"/>
                  </a:gs>
                  <a:gs pos="46000">
                    <a:srgbClr val="7F7F7F"/>
                  </a:gs>
                  <a:gs pos="96000">
                    <a:schemeClr val="bg1">
                      <a:lumMod val="50000"/>
                      <a:alpha val="18000"/>
                    </a:schemeClr>
                  </a:gs>
                </a:gsLst>
                <a:lin ang="10800000" scaled="1"/>
                <a:tileRect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圆角矩形 55">
              <a:extLst>
                <a:ext uri="{FF2B5EF4-FFF2-40B4-BE49-F238E27FC236}">
                  <a16:creationId xmlns:a16="http://schemas.microsoft.com/office/drawing/2014/main" id="{673D35BC-4B1D-4A83-9D14-406AE73DBDD4}"/>
                </a:ext>
              </a:extLst>
            </p:cNvPr>
            <p:cNvSpPr/>
            <p:nvPr/>
          </p:nvSpPr>
          <p:spPr>
            <a:xfrm>
              <a:off x="5279109" y="1500606"/>
              <a:ext cx="1633780" cy="59966"/>
            </a:xfrm>
            <a:prstGeom prst="roundRect">
              <a:avLst/>
            </a:prstGeom>
            <a:solidFill>
              <a:srgbClr val="F92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66" name="文本框 165">
              <a:extLst>
                <a:ext uri="{FF2B5EF4-FFF2-40B4-BE49-F238E27FC236}">
                  <a16:creationId xmlns:a16="http://schemas.microsoft.com/office/drawing/2014/main" id="{E077FC66-C73B-414D-9E75-D7CCE2FE608A}"/>
                </a:ext>
              </a:extLst>
            </p:cNvPr>
            <p:cNvSpPr txBox="1"/>
            <p:nvPr/>
          </p:nvSpPr>
          <p:spPr>
            <a:xfrm>
              <a:off x="2969349" y="2436783"/>
              <a:ext cx="1202944" cy="1333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详情页</a:t>
              </a:r>
              <a:r>
                <a:rPr lang="en-US" altLang="zh-CN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Banner</a:t>
              </a:r>
            </a:p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搜索品专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小视频</a:t>
              </a: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</a:rPr>
                <a:t>流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</a:endParaRPr>
            </a:p>
            <a:p>
              <a:pPr marL="228594" indent="-228594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</a:rPr>
                <a:t>视频后贴</a:t>
              </a:r>
              <a:r>
                <a:rPr lang="en-US" altLang="zh-CN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</a:rPr>
                <a:t>&amp;</a:t>
              </a:r>
            </a:p>
            <a:p>
              <a:pPr marL="228594" indent="-228594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</a:rPr>
                <a:t>相关推荐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图集尾帧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67" name="圆角矩形 25">
              <a:extLst>
                <a:ext uri="{FF2B5EF4-FFF2-40B4-BE49-F238E27FC236}">
                  <a16:creationId xmlns:a16="http://schemas.microsoft.com/office/drawing/2014/main" id="{C0601C6C-5727-47EB-8932-962D14496C85}"/>
                </a:ext>
              </a:extLst>
            </p:cNvPr>
            <p:cNvSpPr/>
            <p:nvPr/>
          </p:nvSpPr>
          <p:spPr>
            <a:xfrm>
              <a:off x="698322" y="5074318"/>
              <a:ext cx="10769978" cy="922492"/>
            </a:xfrm>
            <a:prstGeom prst="roundRect">
              <a:avLst/>
            </a:prstGeom>
            <a:solidFill>
              <a:srgbClr val="FF373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2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68" name="文本框 167">
              <a:extLst>
                <a:ext uri="{FF2B5EF4-FFF2-40B4-BE49-F238E27FC236}">
                  <a16:creationId xmlns:a16="http://schemas.microsoft.com/office/drawing/2014/main" id="{C1AB0AC5-19D3-4827-85CF-E8D266B8A1C7}"/>
                </a:ext>
              </a:extLst>
            </p:cNvPr>
            <p:cNvSpPr txBox="1"/>
            <p:nvPr/>
          </p:nvSpPr>
          <p:spPr>
            <a:xfrm>
              <a:off x="4281770" y="5123914"/>
              <a:ext cx="3636963" cy="402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kumimoji="1" lang="zh-CN" altLang="en-US" sz="24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Microsoft YaHei" charset="-122"/>
              </a:endParaRPr>
            </a:p>
          </p:txBody>
        </p:sp>
        <p:sp>
          <p:nvSpPr>
            <p:cNvPr id="169" name="文本框 168">
              <a:extLst>
                <a:ext uri="{FF2B5EF4-FFF2-40B4-BE49-F238E27FC236}">
                  <a16:creationId xmlns:a16="http://schemas.microsoft.com/office/drawing/2014/main" id="{5AFDF5DC-3BD5-4ED5-BF2C-E395047AFB4B}"/>
                </a:ext>
              </a:extLst>
            </p:cNvPr>
            <p:cNvSpPr txBox="1"/>
            <p:nvPr/>
          </p:nvSpPr>
          <p:spPr>
            <a:xfrm>
              <a:off x="4272709" y="5347157"/>
              <a:ext cx="3646023" cy="367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133" b="1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云图</a:t>
              </a:r>
              <a:r>
                <a:rPr kumimoji="1" lang="en-US" altLang="zh-CN" sz="2133" b="1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DMP-</a:t>
              </a:r>
              <a:r>
                <a:rPr kumimoji="1" lang="zh-CN" altLang="en-US" sz="2133" b="1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智能数据营销平台</a:t>
              </a:r>
            </a:p>
          </p:txBody>
        </p:sp>
        <p:sp>
          <p:nvSpPr>
            <p:cNvPr id="170" name="文本框 169">
              <a:extLst>
                <a:ext uri="{FF2B5EF4-FFF2-40B4-BE49-F238E27FC236}">
                  <a16:creationId xmlns:a16="http://schemas.microsoft.com/office/drawing/2014/main" id="{9F327F7A-83EF-46F2-8BB7-ED902ACECF1E}"/>
                </a:ext>
              </a:extLst>
            </p:cNvPr>
            <p:cNvSpPr txBox="1"/>
            <p:nvPr/>
          </p:nvSpPr>
          <p:spPr>
            <a:xfrm>
              <a:off x="10041737" y="2454197"/>
              <a:ext cx="1364058" cy="1154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页卡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>
                <a:buFont typeface="Arial" panose="020B0604020202020204" pitchFamily="34" charset="0"/>
                <a:buChar char="•"/>
                <a:defRPr/>
              </a:pPr>
              <a:r>
                <a:rPr lang="en-US" altLang="zh-CN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Icon</a:t>
              </a:r>
            </a:p>
            <a:p>
              <a:pPr marL="228594" indent="-228594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直播公告</a:t>
              </a:r>
              <a:r>
                <a:rPr lang="en-US" altLang="zh-CN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&amp;</a:t>
              </a: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点赞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创意贴纸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228594" indent="-228594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搜索彩蛋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71" name="文本框 170">
              <a:extLst>
                <a:ext uri="{FF2B5EF4-FFF2-40B4-BE49-F238E27FC236}">
                  <a16:creationId xmlns:a16="http://schemas.microsoft.com/office/drawing/2014/main" id="{D8C968C6-3375-493F-BBF9-C8113CDED440}"/>
                </a:ext>
              </a:extLst>
            </p:cNvPr>
            <p:cNvSpPr txBox="1"/>
            <p:nvPr/>
          </p:nvSpPr>
          <p:spPr>
            <a:xfrm>
              <a:off x="7630995" y="2089039"/>
              <a:ext cx="1114125" cy="29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交互展示</a:t>
              </a:r>
            </a:p>
          </p:txBody>
        </p:sp>
        <p:sp>
          <p:nvSpPr>
            <p:cNvPr id="172" name="文本框 171">
              <a:extLst>
                <a:ext uri="{FF2B5EF4-FFF2-40B4-BE49-F238E27FC236}">
                  <a16:creationId xmlns:a16="http://schemas.microsoft.com/office/drawing/2014/main" id="{CFA06CDE-005F-45D4-A0D4-2A8100286130}"/>
                </a:ext>
              </a:extLst>
            </p:cNvPr>
            <p:cNvSpPr txBox="1"/>
            <p:nvPr/>
          </p:nvSpPr>
          <p:spPr>
            <a:xfrm>
              <a:off x="8991598" y="2435895"/>
              <a:ext cx="1110618" cy="25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 defTabSz="1219170">
                <a:buFont typeface="Arial" panose="020B0604020202020204" pitchFamily="34" charset="0"/>
                <a:buChar char="•"/>
                <a:defRPr/>
              </a:pPr>
              <a:r>
                <a:rPr lang="zh-CN" altLang="en-US" sz="1333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幻幕</a:t>
              </a:r>
              <a:endParaRPr lang="en-US" altLang="zh-CN" sz="1333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828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0"/>
  <p:tag name="PAMAINTYPE" val="4"/>
  <p:tag name="PATYPE" val="159"/>
  <p:tag name="PASUBTYPE" val="162"/>
  <p:tag name="RESOURCELIBID_SHAPE" val="540500"/>
  <p:tag name="RESOURCELIB_SHAPETYPE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0"/>
  <p:tag name="PAMAINTYPE" val="4"/>
  <p:tag name="PATYPE" val="171"/>
  <p:tag name="PASUBTYPE" val="174"/>
  <p:tag name="RESOURCELIBID_SHAPE" val="2023"/>
  <p:tag name="RESOURCELIB_SHAPETYP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0"/>
  <p:tag name="PAMAINTYPE" val="4"/>
  <p:tag name="PATYPE" val="176"/>
  <p:tag name="PASUBTYPE" val="177"/>
  <p:tag name="RESOURCELIBID_SHAPE" val="2672"/>
  <p:tag name="RESOURCELIB_SHAPETYPE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3254</Words>
  <Application>Microsoft Office PowerPoint</Application>
  <PresentationFormat>宽屏</PresentationFormat>
  <Paragraphs>694</Paragraphs>
  <Slides>34</Slides>
  <Notes>18</Notes>
  <HiddenSlides>0</HiddenSlides>
  <MMClips>7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8" baseType="lpstr">
      <vt:lpstr>Apple Color Emoji</vt:lpstr>
      <vt:lpstr>-apple-system</vt:lpstr>
      <vt:lpstr>Baoli TC</vt:lpstr>
      <vt:lpstr>FZLanTingHeiS-B-GB</vt:lpstr>
      <vt:lpstr>Heebo</vt:lpstr>
      <vt:lpstr>Lantinghei SC Demibold</vt:lpstr>
      <vt:lpstr>Lantinghei SC Extralight</vt:lpstr>
      <vt:lpstr>Microsoft YaHei Light</vt:lpstr>
      <vt:lpstr>Noto Sans CJK JP Regular</vt:lpstr>
      <vt:lpstr>Source Han Sans CN Bold</vt:lpstr>
      <vt:lpstr>Source Han Sans CN Bold Bold</vt:lpstr>
      <vt:lpstr>DengXian</vt:lpstr>
      <vt:lpstr>DengXian</vt:lpstr>
      <vt:lpstr>等线 Light</vt:lpstr>
      <vt:lpstr>华文彩云</vt:lpstr>
      <vt:lpstr>华文琥珀</vt:lpstr>
      <vt:lpstr>微软雅黑</vt:lpstr>
      <vt:lpstr>微软雅黑</vt:lpstr>
      <vt:lpstr>造字工房力黑（非商用）常规体</vt:lpstr>
      <vt:lpstr>Arial</vt:lpstr>
      <vt:lpstr>Calibri</vt:lpstr>
      <vt:lpstr>Tahoma</vt:lpstr>
      <vt:lpstr>Verdana</vt:lpstr>
      <vt:lpstr>Office 主题​​</vt:lpstr>
      <vt:lpstr>PowerPoint 演示文稿</vt:lpstr>
      <vt:lpstr>今日头条 基于数据挖掘技术的个性化推荐产品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 涵</dc:creator>
  <cp:lastModifiedBy>超</cp:lastModifiedBy>
  <cp:revision>24</cp:revision>
  <dcterms:created xsi:type="dcterms:W3CDTF">2019-05-05T09:57:07Z</dcterms:created>
  <dcterms:modified xsi:type="dcterms:W3CDTF">2019-10-08T06:15:06Z</dcterms:modified>
</cp:coreProperties>
</file>