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475" r:id="rId4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489" r:id="rId19"/>
    <p:sldId id="490" r:id="rId20"/>
    <p:sldId id="491" r:id="rId21"/>
    <p:sldId id="492" r:id="rId22"/>
    <p:sldId id="493" r:id="rId23"/>
    <p:sldId id="494" r:id="rId24"/>
    <p:sldId id="495" r:id="rId25"/>
    <p:sldId id="496" r:id="rId26"/>
    <p:sldId id="497" r:id="rId27"/>
    <p:sldId id="498" r:id="rId28"/>
    <p:sldId id="500" r:id="rId29"/>
    <p:sldId id="501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rley Peng" initials="SP" lastIdx="3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191"/>
    <a:srgbClr val="599FD5"/>
    <a:srgbClr val="4392CF"/>
    <a:srgbClr val="7EB2DE"/>
    <a:srgbClr val="EBB0A6"/>
    <a:srgbClr val="317FB7"/>
    <a:srgbClr val="76D4FF"/>
    <a:srgbClr val="DF7F6F"/>
    <a:srgbClr val="D9B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20" y="144"/>
      </p:cViewPr>
      <p:guideLst>
        <p:guide orient="horz" pos="216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DFC9A-8799-4235-8DB0-8F3763CF5F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DAFD7-A8C0-4E24-AD92-99D19B4DAA1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4317-401D-45CB-80CC-5C7E25CE26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94317-401D-45CB-80CC-5C7E25CE26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FB15BC-3942-43CA-AA27-A461A578A9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FB15BC-3942-43CA-AA27-A461A578A9C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1287022" y="270756"/>
            <a:ext cx="1415726" cy="461643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pPr lvl="0" defTabSz="914400">
              <a:defRPr/>
            </a:pPr>
            <a:r>
              <a:rPr lang="zh-CN" altLang="en-US" sz="24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五边形 2"/>
          <p:cNvSpPr>
            <a:spLocks noChangeArrowheads="1"/>
          </p:cNvSpPr>
          <p:nvPr userDrawn="1"/>
        </p:nvSpPr>
        <p:spPr bwMode="auto">
          <a:xfrm>
            <a:off x="0" y="317501"/>
            <a:ext cx="698227" cy="471488"/>
          </a:xfrm>
          <a:prstGeom prst="homePlate">
            <a:avLst>
              <a:gd name="adj" fmla="val 4990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/>
          <a:lstStyle/>
          <a:p>
            <a:endParaRPr lang="zh-CN" altLang="en-US"/>
          </a:p>
        </p:txBody>
      </p:sp>
      <p:sp>
        <p:nvSpPr>
          <p:cNvPr id="7" name="燕尾形 8"/>
          <p:cNvSpPr>
            <a:spLocks noChangeArrowheads="1"/>
          </p:cNvSpPr>
          <p:nvPr userDrawn="1"/>
        </p:nvSpPr>
        <p:spPr bwMode="auto">
          <a:xfrm>
            <a:off x="566516" y="317501"/>
            <a:ext cx="431632" cy="471488"/>
          </a:xfrm>
          <a:prstGeom prst="chevron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0" rIns="91400" bIns="45700"/>
          <a:lstStyle/>
          <a:p>
            <a:endParaRPr lang="zh-CN" altLang="en-US"/>
          </a:p>
        </p:txBody>
      </p:sp>
    </p:spTree>
  </p:cSld>
  <p:clrMapOvr>
    <a:masterClrMapping/>
  </p:clrMapOvr>
  <p:transition spd="slow"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 autoUpdateAnimBg="0"/>
      <p:bldP spid="7" grpId="0" bldLvl="0" animBg="1" autoUpdateAnimBg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536589" y="1943101"/>
            <a:ext cx="7118821" cy="2971799"/>
          </a:xfrm>
          <a:prstGeom prst="rect">
            <a:avLst/>
          </a:prstGeom>
          <a:solidFill>
            <a:schemeClr val="accent3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2" tIns="45706" rIns="91412" bIns="45706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716927" y="2118700"/>
            <a:ext cx="6761837" cy="2614574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2" tIns="45706" rIns="91412" bIns="45706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713236" y="2657996"/>
            <a:ext cx="6765528" cy="1089529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13236" y="3757418"/>
            <a:ext cx="6765528" cy="463846"/>
          </a:xfrm>
        </p:spPr>
        <p:txBody>
          <a:bodyPr wrap="square" lIns="90000" tIns="46800" rIns="90000" bIns="46800" anchor="t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90000" tIns="46800" rIns="90000" bIns="46800">
            <a:normAutofit/>
          </a:bodyPr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90000" tIns="46800" rIns="90000" bIns="46800">
            <a:normAutofit/>
          </a:bodyPr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0574" y="297464"/>
            <a:ext cx="10273226" cy="68326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536590" y="1943100"/>
            <a:ext cx="7118821" cy="2971799"/>
          </a:xfrm>
          <a:prstGeom prst="rect">
            <a:avLst/>
          </a:prstGeom>
          <a:solidFill>
            <a:schemeClr val="accent3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2" tIns="45706" rIns="91412" bIns="45706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/>
        </p:nvSpPr>
        <p:spPr>
          <a:xfrm>
            <a:off x="2716928" y="2118699"/>
            <a:ext cx="6761837" cy="2614574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2" tIns="45706" rIns="91412" bIns="45706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15082" y="2884236"/>
            <a:ext cx="6761837" cy="1089529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0574" y="293195"/>
            <a:ext cx="10273226" cy="68326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224644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684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684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2536590" y="1943100"/>
            <a:ext cx="7118821" cy="2971799"/>
          </a:xfrm>
          <a:prstGeom prst="rect">
            <a:avLst/>
          </a:prstGeom>
          <a:solidFill>
            <a:schemeClr val="accent3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2" tIns="45706" rIns="91412" bIns="45706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20" name="矩形 19"/>
          <p:cNvSpPr/>
          <p:nvPr/>
        </p:nvSpPr>
        <p:spPr>
          <a:xfrm>
            <a:off x="2716928" y="2118699"/>
            <a:ext cx="6761837" cy="2614574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2" tIns="45706" rIns="91412" bIns="45706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16928" y="2608728"/>
            <a:ext cx="6761837" cy="1089529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lIns="90000" tIns="46800" rIns="90000" bIns="46800"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lIns="90000" tIns="46800" rIns="90000" bIns="46800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lIns="90000" tIns="46800" rIns="90000" bIns="46800"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2716929" y="3710957"/>
            <a:ext cx="6761836" cy="463846"/>
          </a:xfrm>
        </p:spPr>
        <p:txBody>
          <a:bodyPr lIns="90000" tIns="46800" rIns="90000" bIns="46800" anchor="t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88488" y="365125"/>
            <a:ext cx="865312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54227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714345"/>
            <a:ext cx="10515600" cy="555897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" y="260648"/>
            <a:ext cx="976368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3765"/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405597"/>
            <a:ext cx="976368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3765"/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D984965-E7EF-49A1-B757-9218E1395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EA98D2-B071-4B26-8DFC-A5E785166EFE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57.png"/><Relationship Id="rId7" Type="http://schemas.openxmlformats.org/officeDocument/2006/relationships/image" Target="../media/image50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8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8" Type="http://schemas.openxmlformats.org/officeDocument/2006/relationships/image" Target="../media/image107.png"/><Relationship Id="rId7" Type="http://schemas.openxmlformats.org/officeDocument/2006/relationships/image" Target="../media/image106.jpeg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38" Type="http://schemas.openxmlformats.org/officeDocument/2006/relationships/notesSlide" Target="../notesSlides/notesSlide12.xml"/><Relationship Id="rId37" Type="http://schemas.openxmlformats.org/officeDocument/2006/relationships/slideLayout" Target="../slideLayouts/slideLayout7.xml"/><Relationship Id="rId36" Type="http://schemas.openxmlformats.org/officeDocument/2006/relationships/image" Target="../media/image3.png"/><Relationship Id="rId35" Type="http://schemas.openxmlformats.org/officeDocument/2006/relationships/image" Target="../media/image134.png"/><Relationship Id="rId34" Type="http://schemas.openxmlformats.org/officeDocument/2006/relationships/image" Target="../media/image133.png"/><Relationship Id="rId33" Type="http://schemas.openxmlformats.org/officeDocument/2006/relationships/image" Target="../media/image132.png"/><Relationship Id="rId32" Type="http://schemas.openxmlformats.org/officeDocument/2006/relationships/image" Target="../media/image131.png"/><Relationship Id="rId31" Type="http://schemas.openxmlformats.org/officeDocument/2006/relationships/image" Target="../media/image130.png"/><Relationship Id="rId30" Type="http://schemas.openxmlformats.org/officeDocument/2006/relationships/image" Target="../media/image129.png"/><Relationship Id="rId3" Type="http://schemas.openxmlformats.org/officeDocument/2006/relationships/image" Target="../media/image102.png"/><Relationship Id="rId29" Type="http://schemas.openxmlformats.org/officeDocument/2006/relationships/image" Target="../media/image128.png"/><Relationship Id="rId28" Type="http://schemas.openxmlformats.org/officeDocument/2006/relationships/image" Target="../media/image127.png"/><Relationship Id="rId27" Type="http://schemas.openxmlformats.org/officeDocument/2006/relationships/image" Target="../media/image126.png"/><Relationship Id="rId26" Type="http://schemas.openxmlformats.org/officeDocument/2006/relationships/image" Target="../media/image125.png"/><Relationship Id="rId25" Type="http://schemas.openxmlformats.org/officeDocument/2006/relationships/image" Target="../media/image124.png"/><Relationship Id="rId24" Type="http://schemas.openxmlformats.org/officeDocument/2006/relationships/image" Target="../media/image123.png"/><Relationship Id="rId23" Type="http://schemas.openxmlformats.org/officeDocument/2006/relationships/image" Target="../media/image122.png"/><Relationship Id="rId22" Type="http://schemas.openxmlformats.org/officeDocument/2006/relationships/image" Target="../media/image121.png"/><Relationship Id="rId21" Type="http://schemas.openxmlformats.org/officeDocument/2006/relationships/image" Target="../media/image120.png"/><Relationship Id="rId20" Type="http://schemas.openxmlformats.org/officeDocument/2006/relationships/image" Target="../media/image119.png"/><Relationship Id="rId2" Type="http://schemas.openxmlformats.org/officeDocument/2006/relationships/image" Target="../media/image100.png"/><Relationship Id="rId19" Type="http://schemas.openxmlformats.org/officeDocument/2006/relationships/image" Target="../media/image118.png"/><Relationship Id="rId18" Type="http://schemas.openxmlformats.org/officeDocument/2006/relationships/image" Target="../media/image117.png"/><Relationship Id="rId17" Type="http://schemas.openxmlformats.org/officeDocument/2006/relationships/image" Target="../media/image116.png"/><Relationship Id="rId16" Type="http://schemas.openxmlformats.org/officeDocument/2006/relationships/image" Target="../media/image115.png"/><Relationship Id="rId15" Type="http://schemas.openxmlformats.org/officeDocument/2006/relationships/image" Target="../media/image114.png"/><Relationship Id="rId14" Type="http://schemas.openxmlformats.org/officeDocument/2006/relationships/image" Target="../media/image113.png"/><Relationship Id="rId13" Type="http://schemas.openxmlformats.org/officeDocument/2006/relationships/image" Target="../media/image112.png"/><Relationship Id="rId12" Type="http://schemas.openxmlformats.org/officeDocument/2006/relationships/image" Target="../media/image111.png"/><Relationship Id="rId11" Type="http://schemas.openxmlformats.org/officeDocument/2006/relationships/image" Target="../media/image110.png"/><Relationship Id="rId10" Type="http://schemas.openxmlformats.org/officeDocument/2006/relationships/image" Target="../media/image109.png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1.png"/><Relationship Id="rId8" Type="http://schemas.openxmlformats.org/officeDocument/2006/relationships/image" Target="../media/image140.png"/><Relationship Id="rId7" Type="http://schemas.openxmlformats.org/officeDocument/2006/relationships/image" Target="../media/image139.jpeg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3" Type="http://schemas.openxmlformats.org/officeDocument/2006/relationships/image" Target="../media/image135.jpeg"/><Relationship Id="rId2" Type="http://schemas.openxmlformats.org/officeDocument/2006/relationships/image" Target="../media/image100.png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.png"/><Relationship Id="rId12" Type="http://schemas.openxmlformats.org/officeDocument/2006/relationships/image" Target="../media/image144.png"/><Relationship Id="rId11" Type="http://schemas.openxmlformats.org/officeDocument/2006/relationships/image" Target="../media/image143.png"/><Relationship Id="rId10" Type="http://schemas.openxmlformats.org/officeDocument/2006/relationships/image" Target="../media/image142.png"/><Relationship Id="rId1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Relationship Id="rId3" Type="http://schemas.openxmlformats.org/officeDocument/2006/relationships/image" Target="../media/image145.png"/><Relationship Id="rId2" Type="http://schemas.openxmlformats.org/officeDocument/2006/relationships/image" Target="../media/image100.png"/><Relationship Id="rId1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7.png"/><Relationship Id="rId8" Type="http://schemas.openxmlformats.org/officeDocument/2006/relationships/image" Target="../media/image156.png"/><Relationship Id="rId7" Type="http://schemas.openxmlformats.org/officeDocument/2006/relationships/image" Target="../media/image155.png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33" Type="http://schemas.openxmlformats.org/officeDocument/2006/relationships/notesSlide" Target="../notesSlides/notesSlide15.xml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3.png"/><Relationship Id="rId30" Type="http://schemas.openxmlformats.org/officeDocument/2006/relationships/image" Target="../media/image178.png"/><Relationship Id="rId3" Type="http://schemas.openxmlformats.org/officeDocument/2006/relationships/image" Target="../media/image151.png"/><Relationship Id="rId29" Type="http://schemas.openxmlformats.org/officeDocument/2006/relationships/image" Target="../media/image177.png"/><Relationship Id="rId28" Type="http://schemas.openxmlformats.org/officeDocument/2006/relationships/image" Target="../media/image176.png"/><Relationship Id="rId27" Type="http://schemas.openxmlformats.org/officeDocument/2006/relationships/image" Target="../media/image175.png"/><Relationship Id="rId26" Type="http://schemas.openxmlformats.org/officeDocument/2006/relationships/image" Target="../media/image174.png"/><Relationship Id="rId25" Type="http://schemas.openxmlformats.org/officeDocument/2006/relationships/image" Target="../media/image173.png"/><Relationship Id="rId24" Type="http://schemas.openxmlformats.org/officeDocument/2006/relationships/image" Target="../media/image172.png"/><Relationship Id="rId23" Type="http://schemas.openxmlformats.org/officeDocument/2006/relationships/image" Target="../media/image171.png"/><Relationship Id="rId22" Type="http://schemas.openxmlformats.org/officeDocument/2006/relationships/image" Target="../media/image170.png"/><Relationship Id="rId21" Type="http://schemas.openxmlformats.org/officeDocument/2006/relationships/image" Target="../media/image169.png"/><Relationship Id="rId20" Type="http://schemas.openxmlformats.org/officeDocument/2006/relationships/image" Target="../media/image168.png"/><Relationship Id="rId2" Type="http://schemas.openxmlformats.org/officeDocument/2006/relationships/image" Target="../media/image150.png"/><Relationship Id="rId19" Type="http://schemas.openxmlformats.org/officeDocument/2006/relationships/image" Target="../media/image167.png"/><Relationship Id="rId18" Type="http://schemas.openxmlformats.org/officeDocument/2006/relationships/image" Target="../media/image166.png"/><Relationship Id="rId17" Type="http://schemas.openxmlformats.org/officeDocument/2006/relationships/image" Target="../media/image165.png"/><Relationship Id="rId16" Type="http://schemas.openxmlformats.org/officeDocument/2006/relationships/image" Target="../media/image164.png"/><Relationship Id="rId15" Type="http://schemas.openxmlformats.org/officeDocument/2006/relationships/image" Target="../media/image163.png"/><Relationship Id="rId14" Type="http://schemas.openxmlformats.org/officeDocument/2006/relationships/image" Target="../media/image162.png"/><Relationship Id="rId13" Type="http://schemas.openxmlformats.org/officeDocument/2006/relationships/image" Target="../media/image161.png"/><Relationship Id="rId12" Type="http://schemas.openxmlformats.org/officeDocument/2006/relationships/image" Target="../media/image160.png"/><Relationship Id="rId11" Type="http://schemas.openxmlformats.org/officeDocument/2006/relationships/image" Target="../media/image159.png"/><Relationship Id="rId10" Type="http://schemas.openxmlformats.org/officeDocument/2006/relationships/image" Target="../media/image158.png"/><Relationship Id="rId1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7.jpeg"/><Relationship Id="rId8" Type="http://schemas.openxmlformats.org/officeDocument/2006/relationships/image" Target="../media/image186.jpeg"/><Relationship Id="rId7" Type="http://schemas.openxmlformats.org/officeDocument/2006/relationships/image" Target="../media/image185.jpeg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Relationship Id="rId33" Type="http://schemas.openxmlformats.org/officeDocument/2006/relationships/notesSlide" Target="../notesSlides/notesSlide16.xml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3.png"/><Relationship Id="rId30" Type="http://schemas.openxmlformats.org/officeDocument/2006/relationships/image" Target="../media/image208.jpeg"/><Relationship Id="rId3" Type="http://schemas.openxmlformats.org/officeDocument/2006/relationships/image" Target="../media/image181.jpeg"/><Relationship Id="rId29" Type="http://schemas.openxmlformats.org/officeDocument/2006/relationships/image" Target="../media/image207.jpeg"/><Relationship Id="rId28" Type="http://schemas.openxmlformats.org/officeDocument/2006/relationships/image" Target="../media/image206.jpeg"/><Relationship Id="rId27" Type="http://schemas.openxmlformats.org/officeDocument/2006/relationships/image" Target="../media/image205.jpeg"/><Relationship Id="rId26" Type="http://schemas.openxmlformats.org/officeDocument/2006/relationships/image" Target="../media/image204.jpeg"/><Relationship Id="rId25" Type="http://schemas.openxmlformats.org/officeDocument/2006/relationships/image" Target="../media/image203.jpeg"/><Relationship Id="rId24" Type="http://schemas.openxmlformats.org/officeDocument/2006/relationships/image" Target="../media/image202.jpeg"/><Relationship Id="rId23" Type="http://schemas.openxmlformats.org/officeDocument/2006/relationships/image" Target="../media/image201.jpeg"/><Relationship Id="rId22" Type="http://schemas.openxmlformats.org/officeDocument/2006/relationships/image" Target="../media/image200.jpeg"/><Relationship Id="rId21" Type="http://schemas.openxmlformats.org/officeDocument/2006/relationships/image" Target="../media/image199.jpeg"/><Relationship Id="rId20" Type="http://schemas.openxmlformats.org/officeDocument/2006/relationships/image" Target="../media/image198.jpeg"/><Relationship Id="rId2" Type="http://schemas.openxmlformats.org/officeDocument/2006/relationships/image" Target="../media/image180.jpeg"/><Relationship Id="rId19" Type="http://schemas.openxmlformats.org/officeDocument/2006/relationships/image" Target="../media/image197.jpeg"/><Relationship Id="rId18" Type="http://schemas.openxmlformats.org/officeDocument/2006/relationships/image" Target="../media/image196.png"/><Relationship Id="rId17" Type="http://schemas.openxmlformats.org/officeDocument/2006/relationships/image" Target="../media/image195.jpeg"/><Relationship Id="rId16" Type="http://schemas.openxmlformats.org/officeDocument/2006/relationships/image" Target="../media/image194.jpeg"/><Relationship Id="rId15" Type="http://schemas.openxmlformats.org/officeDocument/2006/relationships/image" Target="../media/image193.jpeg"/><Relationship Id="rId14" Type="http://schemas.openxmlformats.org/officeDocument/2006/relationships/image" Target="../media/image192.jpeg"/><Relationship Id="rId13" Type="http://schemas.openxmlformats.org/officeDocument/2006/relationships/image" Target="../media/image191.jpeg"/><Relationship Id="rId12" Type="http://schemas.openxmlformats.org/officeDocument/2006/relationships/image" Target="../media/image190.jpeg"/><Relationship Id="rId11" Type="http://schemas.openxmlformats.org/officeDocument/2006/relationships/image" Target="../media/image189.jpeg"/><Relationship Id="rId10" Type="http://schemas.openxmlformats.org/officeDocument/2006/relationships/image" Target="../media/image188.jpeg"/><Relationship Id="rId1" Type="http://schemas.openxmlformats.org/officeDocument/2006/relationships/image" Target="../media/image17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jpeg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1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jpeg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52.jpe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123022" y="-758052"/>
            <a:ext cx="14435506" cy="837283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544281" y="1755932"/>
            <a:ext cx="13963824" cy="982724"/>
          </a:xfrm>
          <a:prstGeom prst="rect">
            <a:avLst/>
          </a:prstGeom>
          <a:solidFill>
            <a:srgbClr val="DB0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2412920" y="1924798"/>
            <a:ext cx="7536341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3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案例分享</a:t>
            </a:r>
            <a:r>
              <a:rPr lang="en-US" altLang="zh-CN" sz="36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endParaRPr lang="en-US" altLang="zh-CN" sz="36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12690" y="3722839"/>
            <a:ext cx="7851635" cy="1745161"/>
            <a:chOff x="3917" y="7289"/>
            <a:chExt cx="12368" cy="2749"/>
          </a:xfrm>
        </p:grpSpPr>
        <p:grpSp>
          <p:nvGrpSpPr>
            <p:cNvPr id="16" name="组合 15"/>
            <p:cNvGrpSpPr/>
            <p:nvPr/>
          </p:nvGrpSpPr>
          <p:grpSpPr>
            <a:xfrm>
              <a:off x="3917" y="7289"/>
              <a:ext cx="12368" cy="1743"/>
              <a:chOff x="3917" y="7289"/>
              <a:chExt cx="12368" cy="1743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3917" y="7301"/>
                <a:ext cx="3098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altLang="zh-CN" sz="2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1.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订单转化</a:t>
                </a:r>
                <a:endPara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12239" y="7289"/>
                <a:ext cx="4046" cy="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altLang="zh-CN" sz="2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3</a:t>
                </a:r>
                <a:r>
                  <a:rPr lang="zh-CN" altLang="en-US" sz="2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.京东造物小红书</a:t>
                </a:r>
                <a:endParaRPr lang="zh-CN" alt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3917" y="8307"/>
                <a:ext cx="2606" cy="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altLang="zh-CN" sz="2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4.</a:t>
                </a:r>
                <a:r>
                  <a:rPr lang="zh-CN" altLang="en-US" sz="2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天猫国际</a:t>
                </a:r>
                <a:endParaRPr lang="zh-CN" alt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7942" y="7393"/>
              <a:ext cx="6423" cy="1639"/>
              <a:chOff x="7942" y="7393"/>
              <a:chExt cx="6423" cy="1639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7944" y="7393"/>
                <a:ext cx="3086" cy="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2.</a:t>
                </a:r>
                <a:r>
                  <a:rPr sz="2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超级品牌日</a:t>
                </a:r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2239" y="8307"/>
                <a:ext cx="2126" cy="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6.美妆类</a:t>
                </a:r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7942" y="8307"/>
                <a:ext cx="2126" cy="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altLang="zh-CN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5.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服饰类</a:t>
                </a:r>
                <a:endPara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3917" y="9313"/>
              <a:ext cx="10929" cy="725"/>
              <a:chOff x="3917" y="9313"/>
              <a:chExt cx="10929" cy="725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3917" y="9313"/>
                <a:ext cx="2126" cy="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altLang="zh-CN" sz="2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7.</a:t>
                </a:r>
                <a:r>
                  <a:rPr lang="zh-CN" altLang="en-US" sz="2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食品类</a:t>
                </a:r>
                <a:endParaRPr lang="zh-CN" alt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7944" y="9313"/>
                <a:ext cx="2126" cy="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zh-CN" altLang="en-US" sz="2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8.短视频</a:t>
                </a:r>
                <a:endParaRPr lang="zh-CN" alt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2240" y="9313"/>
                <a:ext cx="2606" cy="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zh-CN" altLang="en-US" sz="2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9.视觉设计</a:t>
                </a:r>
                <a:endParaRPr lang="zh-CN" alt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06" y="146892"/>
            <a:ext cx="4561792" cy="1690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6045214" y="1855245"/>
            <a:ext cx="4534624" cy="1799756"/>
          </a:xfrm>
          <a:prstGeom prst="rect">
            <a:avLst/>
          </a:prstGeom>
          <a:solidFill>
            <a:srgbClr val="0005FF">
              <a:alpha val="0"/>
            </a:srgbClr>
          </a:solidFill>
          <a:ln w="19050">
            <a:solidFill>
              <a:srgbClr val="DB0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1276336" y="1850801"/>
            <a:ext cx="4534624" cy="1799756"/>
          </a:xfrm>
          <a:prstGeom prst="rect">
            <a:avLst/>
          </a:prstGeom>
          <a:solidFill>
            <a:srgbClr val="0005FF">
              <a:alpha val="0"/>
            </a:srgbClr>
          </a:solidFill>
          <a:ln w="19050">
            <a:solidFill>
              <a:srgbClr val="DB0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180205" y="564626"/>
            <a:ext cx="583286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食品类产品内容案例</a:t>
            </a:r>
            <a:r>
              <a:rPr lang="zh-CN" altLang="en-US" sz="36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合辑</a:t>
            </a:r>
            <a:endParaRPr lang="zh-CN" altLang="en-US" sz="3600" b="1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8" t="5799" b="11389"/>
          <a:stretch>
            <a:fillRect/>
          </a:stretch>
        </p:blipFill>
        <p:spPr>
          <a:xfrm>
            <a:off x="2421577" y="1940313"/>
            <a:ext cx="3318281" cy="1595340"/>
          </a:xfrm>
          <a:prstGeom prst="rect">
            <a:avLst/>
          </a:prstGeom>
          <a:effectLst/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9" y="1955549"/>
            <a:ext cx="921145" cy="159534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/>
          <a:srcRect t="10739" b="6730"/>
          <a:stretch>
            <a:fillRect/>
          </a:stretch>
        </p:blipFill>
        <p:spPr>
          <a:xfrm>
            <a:off x="7158714" y="1940313"/>
            <a:ext cx="3325264" cy="1595340"/>
          </a:xfrm>
          <a:prstGeom prst="rect">
            <a:avLst/>
          </a:prstGeom>
          <a:effectLst/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7596" y="4626933"/>
            <a:ext cx="3227500" cy="1641048"/>
          </a:xfrm>
          <a:prstGeom prst="rect">
            <a:avLst/>
          </a:prstGeom>
          <a:effectLst/>
        </p:spPr>
      </p:pic>
      <p:sp>
        <p:nvSpPr>
          <p:cNvPr id="70" name="矩形 69"/>
          <p:cNvSpPr/>
          <p:nvPr/>
        </p:nvSpPr>
        <p:spPr>
          <a:xfrm>
            <a:off x="6048388" y="4524090"/>
            <a:ext cx="4534624" cy="1824515"/>
          </a:xfrm>
          <a:prstGeom prst="rect">
            <a:avLst/>
          </a:prstGeom>
          <a:solidFill>
            <a:srgbClr val="0005FF">
              <a:alpha val="0"/>
            </a:srgbClr>
          </a:solidFill>
          <a:ln w="19050">
            <a:solidFill>
              <a:srgbClr val="DB0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1275701" y="4548848"/>
            <a:ext cx="4534624" cy="1799756"/>
          </a:xfrm>
          <a:prstGeom prst="rect">
            <a:avLst/>
          </a:prstGeom>
          <a:solidFill>
            <a:srgbClr val="0005FF">
              <a:alpha val="0"/>
            </a:srgbClr>
          </a:solidFill>
          <a:ln w="19050">
            <a:solidFill>
              <a:srgbClr val="DB0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2029" y="1940313"/>
            <a:ext cx="909718" cy="160676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 cstate="print"/>
          <a:srcRect t="4761"/>
          <a:stretch>
            <a:fillRect/>
          </a:stretch>
        </p:blipFill>
        <p:spPr>
          <a:xfrm>
            <a:off x="1356960" y="4647883"/>
            <a:ext cx="866549" cy="160549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7" cstate="print"/>
          <a:srcRect t="4371"/>
          <a:stretch>
            <a:fillRect/>
          </a:stretch>
        </p:blipFill>
        <p:spPr>
          <a:xfrm>
            <a:off x="6210271" y="4640899"/>
            <a:ext cx="781481" cy="1620098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449011" y="3675902"/>
            <a:ext cx="4187370" cy="377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6" tIns="50786" rIns="50786" bIns="50786" numCol="1" spcCol="3810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实际阅读：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75W+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引导进店：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10W+</a:t>
            </a:r>
            <a:endParaRPr lang="en-US" altLang="zh-CN" b="1" dirty="0">
              <a:solidFill>
                <a:srgbClr val="DB0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275701" y="1440698"/>
            <a:ext cx="4534624" cy="410103"/>
          </a:xfrm>
          <a:prstGeom prst="rect">
            <a:avLst/>
          </a:prstGeom>
          <a:solidFill>
            <a:srgbClr val="DB0052"/>
          </a:solidFill>
          <a:ln w="19050" cmpd="sng">
            <a:solidFill>
              <a:srgbClr val="DB005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2538439" y="1461647"/>
            <a:ext cx="20427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多力（6.18合作）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2335875" y="1958088"/>
            <a:ext cx="0" cy="1599783"/>
          </a:xfrm>
          <a:prstGeom prst="line">
            <a:avLst/>
          </a:prstGeom>
          <a:ln w="12700">
            <a:solidFill>
              <a:srgbClr val="DB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6219158" y="3675902"/>
            <a:ext cx="4187370" cy="377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6" tIns="50786" rIns="50786" bIns="50786" numCol="1" spcCol="3810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实际阅读：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55W+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引导进店：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7W+</a:t>
            </a:r>
            <a:endParaRPr lang="en-US" altLang="zh-CN" b="1" dirty="0">
              <a:solidFill>
                <a:srgbClr val="DB0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045849" y="1440698"/>
            <a:ext cx="4534624" cy="410103"/>
          </a:xfrm>
          <a:prstGeom prst="rect">
            <a:avLst/>
          </a:prstGeom>
          <a:solidFill>
            <a:srgbClr val="DB0052"/>
          </a:solidFill>
          <a:ln w="19050" cmpd="sng">
            <a:solidFill>
              <a:srgbClr val="DB005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6966960" y="1461647"/>
            <a:ext cx="2697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金龙鱼（年框合作伙伴）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095230" y="1951105"/>
            <a:ext cx="0" cy="1599783"/>
          </a:xfrm>
          <a:prstGeom prst="line">
            <a:avLst/>
          </a:prstGeom>
          <a:ln w="12700">
            <a:solidFill>
              <a:srgbClr val="DB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1448376" y="6360617"/>
            <a:ext cx="4187370" cy="377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6" tIns="50786" rIns="50786" bIns="50786" numCol="1" spcCol="3810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实际阅读：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40W+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引导进店：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5W+</a:t>
            </a:r>
            <a:endParaRPr lang="en-US" altLang="zh-CN" b="1" dirty="0">
              <a:solidFill>
                <a:srgbClr val="DB0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275066" y="4125414"/>
            <a:ext cx="4534624" cy="410103"/>
          </a:xfrm>
          <a:prstGeom prst="rect">
            <a:avLst/>
          </a:prstGeom>
          <a:solidFill>
            <a:srgbClr val="DB0052"/>
          </a:solidFill>
          <a:ln w="19050" cmpd="sng">
            <a:solidFill>
              <a:srgbClr val="DB005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3109308" y="4146363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五芳斋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2335875" y="4647883"/>
            <a:ext cx="0" cy="1599783"/>
          </a:xfrm>
          <a:prstGeom prst="line">
            <a:avLst/>
          </a:prstGeom>
          <a:ln w="12700">
            <a:solidFill>
              <a:srgbClr val="DB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6220428" y="6360617"/>
            <a:ext cx="4187370" cy="377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6" tIns="50786" rIns="50786" bIns="50786" numCol="1" spcCol="3810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实际阅读：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180W+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引导进店：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30W+</a:t>
            </a:r>
            <a:endParaRPr lang="en-US" altLang="zh-CN" b="1" dirty="0">
              <a:solidFill>
                <a:srgbClr val="DB0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6047118" y="4125414"/>
            <a:ext cx="4534624" cy="410103"/>
          </a:xfrm>
          <a:prstGeom prst="rect">
            <a:avLst/>
          </a:prstGeom>
          <a:solidFill>
            <a:srgbClr val="DB0052"/>
          </a:solidFill>
          <a:ln w="19050" cmpd="sng">
            <a:solidFill>
              <a:srgbClr val="DB005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7881043" y="4146363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皇上皇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76" name="直接连接符 75"/>
          <p:cNvCxnSpPr/>
          <p:nvPr/>
        </p:nvCxnSpPr>
        <p:spPr>
          <a:xfrm>
            <a:off x="7095230" y="4636456"/>
            <a:ext cx="0" cy="1599783"/>
          </a:xfrm>
          <a:prstGeom prst="line">
            <a:avLst/>
          </a:prstGeom>
          <a:ln w="12700">
            <a:solidFill>
              <a:srgbClr val="DB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/>
          <a:srcRect b="9044"/>
          <a:stretch>
            <a:fillRect/>
          </a:stretch>
        </p:blipFill>
        <p:spPr>
          <a:xfrm>
            <a:off x="2466016" y="4647883"/>
            <a:ext cx="3229404" cy="1609941"/>
          </a:xfrm>
          <a:prstGeom prst="rect">
            <a:avLst/>
          </a:prstGeom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业务范围…"/>
          <p:cNvSpPr txBox="1"/>
          <p:nvPr/>
        </p:nvSpPr>
        <p:spPr>
          <a:xfrm>
            <a:off x="4315924" y="603351"/>
            <a:ext cx="3560153" cy="6451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2800" b="1">
                <a:solidFill>
                  <a:srgbClr val="D0045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短</a:t>
            </a:r>
            <a:r>
              <a:rPr sz="3600" dirty="0" err="1">
                <a:solidFill>
                  <a:schemeClr val="bg2">
                    <a:lumMod val="25000"/>
                  </a:schemeClr>
                </a:solidFill>
                <a:sym typeface="+mn-ea"/>
              </a:rPr>
              <a:t>视频样片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sym typeface="+mn-ea"/>
              </a:rPr>
              <a:t>(</a:t>
            </a:r>
            <a:r>
              <a:rPr lang="zh-CN" altLang="en-US" sz="3600" dirty="0" err="1">
                <a:solidFill>
                  <a:schemeClr val="bg2">
                    <a:lumMod val="25000"/>
                  </a:schemeClr>
                </a:solidFill>
                <a:sym typeface="+mn-ea"/>
              </a:rPr>
              <a:t>一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sym typeface="+mn-ea"/>
              </a:rPr>
              <a:t>)</a:t>
            </a:r>
            <a:endParaRPr sz="3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3589038" y="6042614"/>
            <a:ext cx="501392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打开手机淘宝</a:t>
            </a:r>
            <a:r>
              <a:rPr lang="en-US" altLang="zh-CN" sz="16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6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手机京东扫描二维码查看视频内容。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499933" y="1429271"/>
            <a:ext cx="11264507" cy="4315606"/>
            <a:chOff x="785" y="2250"/>
            <a:chExt cx="17744" cy="6798"/>
          </a:xfrm>
        </p:grpSpPr>
        <p:grpSp>
          <p:nvGrpSpPr>
            <p:cNvPr id="85" name="组合 84"/>
            <p:cNvGrpSpPr/>
            <p:nvPr/>
          </p:nvGrpSpPr>
          <p:grpSpPr>
            <a:xfrm>
              <a:off x="785" y="2250"/>
              <a:ext cx="4280" cy="6791"/>
              <a:chOff x="1109" y="2250"/>
              <a:chExt cx="4280" cy="6791"/>
            </a:xfrm>
          </p:grpSpPr>
          <p:pic>
            <p:nvPicPr>
              <p:cNvPr id="73" name="图片 72" descr="电脑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1109" y="2961"/>
                <a:ext cx="4266" cy="3549"/>
              </a:xfrm>
              <a:prstGeom prst="rect">
                <a:avLst/>
              </a:prstGeom>
              <a:effectLst>
                <a:reflection stA="16000" endA="300" endPos="17000" dir="5400000" sy="-100000" algn="bl" rotWithShape="0"/>
              </a:effectLst>
            </p:spPr>
          </p:pic>
          <p:grpSp>
            <p:nvGrpSpPr>
              <p:cNvPr id="75" name="组合 74"/>
              <p:cNvGrpSpPr/>
              <p:nvPr/>
            </p:nvGrpSpPr>
            <p:grpSpPr>
              <a:xfrm>
                <a:off x="1283" y="3140"/>
                <a:ext cx="3920" cy="2292"/>
                <a:chOff x="-1072" y="15691"/>
                <a:chExt cx="3920" cy="2292"/>
              </a:xfrm>
            </p:grpSpPr>
            <p:pic>
              <p:nvPicPr>
                <p:cNvPr id="5" name="图片 4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-1072" y="15700"/>
                  <a:ext cx="3920" cy="2275"/>
                </a:xfrm>
                <a:prstGeom prst="rect">
                  <a:avLst/>
                </a:prstGeom>
              </p:spPr>
            </p:pic>
            <p:sp>
              <p:nvSpPr>
                <p:cNvPr id="9" name="矩形 8"/>
                <p:cNvSpPr/>
                <p:nvPr/>
              </p:nvSpPr>
              <p:spPr>
                <a:xfrm>
                  <a:off x="-1072" y="15691"/>
                  <a:ext cx="3920" cy="2293"/>
                </a:xfrm>
                <a:prstGeom prst="rect">
                  <a:avLst/>
                </a:prstGeom>
                <a:solidFill>
                  <a:schemeClr val="bg2">
                    <a:lumMod val="10000"/>
                    <a:alpha val="66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0" name="组合 9"/>
                <p:cNvGrpSpPr/>
                <p:nvPr/>
              </p:nvGrpSpPr>
              <p:grpSpPr>
                <a:xfrm>
                  <a:off x="411" y="16367"/>
                  <a:ext cx="952" cy="940"/>
                  <a:chOff x="3710" y="2862"/>
                  <a:chExt cx="1064" cy="1050"/>
                </a:xfrm>
              </p:grpSpPr>
              <p:sp>
                <p:nvSpPr>
                  <p:cNvPr id="13" name="椭圆 12"/>
                  <p:cNvSpPr/>
                  <p:nvPr/>
                </p:nvSpPr>
                <p:spPr>
                  <a:xfrm>
                    <a:off x="3710" y="2862"/>
                    <a:ext cx="1065" cy="1050"/>
                  </a:xfrm>
                  <a:prstGeom prst="ellips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流程图: 摘录 15"/>
                  <p:cNvSpPr/>
                  <p:nvPr/>
                </p:nvSpPr>
                <p:spPr>
                  <a:xfrm rot="5400000">
                    <a:off x="4066" y="3144"/>
                    <a:ext cx="458" cy="510"/>
                  </a:xfrm>
                  <a:prstGeom prst="flowChartExtra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125" y="6797"/>
                <a:ext cx="2235" cy="2244"/>
              </a:xfrm>
              <a:prstGeom prst="rect">
                <a:avLst/>
              </a:prstGeom>
            </p:spPr>
          </p:pic>
          <p:sp>
            <p:nvSpPr>
              <p:cNvPr id="58" name="文本框 4"/>
              <p:cNvSpPr txBox="1"/>
              <p:nvPr/>
            </p:nvSpPr>
            <p:spPr>
              <a:xfrm>
                <a:off x="1189" y="2250"/>
                <a:ext cx="4200" cy="63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46977" tIns="46977" rIns="46977" bIns="46977" anchor="ctr">
                <a:spAutoFit/>
              </a:bodyPr>
              <a:lstStyle>
                <a:lvl1pPr>
                  <a:defRPr b="1">
                    <a:latin typeface="Calibri Light" panose="020F0302020204030204"/>
                    <a:ea typeface="Calibri Light" panose="020F0302020204030204"/>
                    <a:cs typeface="Calibri Light" panose="020F0302020204030204"/>
                    <a:sym typeface="Calibri Light" panose="020F0302020204030204"/>
                  </a:defRPr>
                </a:lvl1pPr>
              </a:lstStyle>
              <a:p>
                <a:pPr algn="ctr">
                  <a:defRPr b="0"/>
                </a:pPr>
                <a:r>
                  <a:rPr lang="zh-CN" altLang="zh-CN" sz="2000" b="1" dirty="0">
                    <a:solidFill>
                      <a:srgbClr val="D0045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戴森</a:t>
                </a:r>
                <a:r>
                  <a:rPr sz="2000" b="1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空气净化暖风扇</a:t>
                </a:r>
                <a:endParaRPr sz="20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79" y="6817"/>
              <a:ext cx="2204" cy="2224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91" y="6817"/>
              <a:ext cx="2276" cy="2231"/>
            </a:xfrm>
            <a:prstGeom prst="rect">
              <a:avLst/>
            </a:prstGeom>
          </p:spPr>
        </p:pic>
        <p:pic>
          <p:nvPicPr>
            <p:cNvPr id="87" name="图片 86" descr="电脑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60" y="2961"/>
              <a:ext cx="4266" cy="3549"/>
            </a:xfrm>
            <a:prstGeom prst="rect">
              <a:avLst/>
            </a:prstGeom>
            <a:effectLst>
              <a:reflection stA="16000" endA="300" endPos="17000" dir="5400000" sy="-100000" algn="bl" rotWithShape="0"/>
            </a:effectLst>
          </p:spPr>
        </p:pic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5" y="6797"/>
              <a:ext cx="2235" cy="2244"/>
            </a:xfrm>
            <a:prstGeom prst="rect">
              <a:avLst/>
            </a:prstGeom>
          </p:spPr>
        </p:pic>
        <p:sp>
          <p:nvSpPr>
            <p:cNvPr id="95" name="文本框 4"/>
            <p:cNvSpPr txBox="1"/>
            <p:nvPr/>
          </p:nvSpPr>
          <p:spPr>
            <a:xfrm>
              <a:off x="5353" y="2250"/>
              <a:ext cx="4200" cy="63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6977" tIns="46977" rIns="46977" bIns="46977" anchor="ctr">
              <a:spAutoFit/>
            </a:bodyPr>
            <a:lstStyle>
              <a:lvl1pPr>
                <a:defRPr b="1">
                  <a:latin typeface="Calibri Light" panose="020F0302020204030204"/>
                  <a:ea typeface="Calibri Light" panose="020F0302020204030204"/>
                  <a:cs typeface="Calibri Light" panose="020F0302020204030204"/>
                  <a:sym typeface="Calibri Light" panose="020F0302020204030204"/>
                </a:defRPr>
              </a:lvl1pPr>
            </a:lstStyle>
            <a:p>
              <a:pPr algn="ctr">
                <a:defRPr b="0"/>
              </a:pPr>
              <a:r>
                <a:rPr lang="zh-CN" altLang="zh-CN" sz="2000" b="1" dirty="0">
                  <a:solidFill>
                    <a:srgbClr val="D0045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戴森</a:t>
              </a:r>
              <a:r>
                <a:rPr sz="20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吸尘器视频</a:t>
              </a:r>
              <a:endParaRPr sz="2000" b="1" dirty="0">
                <a:solidFill>
                  <a:schemeClr val="bg2">
                    <a:lumMod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97" name="图片 96" descr="电脑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748" y="2961"/>
              <a:ext cx="4266" cy="3549"/>
            </a:xfrm>
            <a:prstGeom prst="rect">
              <a:avLst/>
            </a:prstGeom>
            <a:effectLst>
              <a:reflection stA="16000" endA="300" endPos="17000" dir="5400000" sy="-100000" algn="bl" rotWithShape="0"/>
            </a:effectLst>
          </p:spPr>
        </p:pic>
        <p:sp>
          <p:nvSpPr>
            <p:cNvPr id="105" name="文本框 4"/>
            <p:cNvSpPr txBox="1"/>
            <p:nvPr/>
          </p:nvSpPr>
          <p:spPr>
            <a:xfrm>
              <a:off x="9841" y="2250"/>
              <a:ext cx="4200" cy="63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6977" tIns="46977" rIns="46977" bIns="46977" anchor="ctr">
              <a:spAutoFit/>
            </a:bodyPr>
            <a:lstStyle>
              <a:lvl1pPr>
                <a:defRPr b="1">
                  <a:latin typeface="Calibri Light" panose="020F0302020204030204"/>
                  <a:ea typeface="Calibri Light" panose="020F0302020204030204"/>
                  <a:cs typeface="Calibri Light" panose="020F0302020204030204"/>
                  <a:sym typeface="Calibri Light" panose="020F0302020204030204"/>
                </a:defRPr>
              </a:lvl1pPr>
            </a:lstStyle>
            <a:p>
              <a:pPr algn="ctr">
                <a:defRPr b="0"/>
              </a:pPr>
              <a:r>
                <a:rPr lang="zh-CN" altLang="zh-CN" sz="2000" b="1" dirty="0">
                  <a:solidFill>
                    <a:srgbClr val="D0045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飞利浦</a:t>
              </a:r>
              <a:r>
                <a:rPr sz="20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电动牙刷</a:t>
              </a:r>
              <a:endParaRPr sz="2000" b="1" dirty="0">
                <a:solidFill>
                  <a:schemeClr val="bg2">
                    <a:lumMod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7" name="图片 106" descr="电脑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236" y="2961"/>
              <a:ext cx="4266" cy="3549"/>
            </a:xfrm>
            <a:prstGeom prst="rect">
              <a:avLst/>
            </a:prstGeom>
            <a:effectLst>
              <a:reflection stA="16000" endA="300" endPos="17000" dir="5400000" sy="-100000" algn="bl" rotWithShape="0"/>
            </a:effectLst>
          </p:spPr>
        </p:pic>
        <p:sp>
          <p:nvSpPr>
            <p:cNvPr id="115" name="文本框 4"/>
            <p:cNvSpPr txBox="1"/>
            <p:nvPr/>
          </p:nvSpPr>
          <p:spPr>
            <a:xfrm>
              <a:off x="14329" y="2251"/>
              <a:ext cx="4200" cy="63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6977" tIns="46977" rIns="46977" bIns="46977" anchor="ctr">
              <a:spAutoFit/>
            </a:bodyPr>
            <a:lstStyle>
              <a:lvl1pPr>
                <a:defRPr b="1">
                  <a:latin typeface="Calibri Light" panose="020F0302020204030204"/>
                  <a:ea typeface="Calibri Light" panose="020F0302020204030204"/>
                  <a:cs typeface="Calibri Light" panose="020F0302020204030204"/>
                  <a:sym typeface="Calibri Light" panose="020F0302020204030204"/>
                </a:defRPr>
              </a:lvl1pPr>
            </a:lstStyle>
            <a:p>
              <a:pPr algn="ctr">
                <a:defRPr b="0"/>
              </a:pPr>
              <a:r>
                <a:rPr lang="zh-CN" altLang="zh-CN" sz="2000" b="1" dirty="0">
                  <a:solidFill>
                    <a:srgbClr val="D0045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袋鼠爸爸</a:t>
              </a:r>
              <a:r>
                <a:rPr sz="20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婴儿车</a:t>
              </a:r>
              <a:endParaRPr sz="2000" b="1" dirty="0">
                <a:solidFill>
                  <a:schemeClr val="bg2">
                    <a:lumMod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5439" y="3124"/>
              <a:ext cx="3908" cy="2285"/>
              <a:chOff x="10355" y="2109"/>
              <a:chExt cx="4380" cy="2560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356" y="2119"/>
                <a:ext cx="4379" cy="2540"/>
              </a:xfrm>
              <a:prstGeom prst="rect">
                <a:avLst/>
              </a:prstGeom>
            </p:spPr>
          </p:pic>
          <p:sp>
            <p:nvSpPr>
              <p:cNvPr id="25" name="矩形 24"/>
              <p:cNvSpPr/>
              <p:nvPr/>
            </p:nvSpPr>
            <p:spPr>
              <a:xfrm>
                <a:off x="10355" y="2109"/>
                <a:ext cx="4380" cy="2561"/>
              </a:xfrm>
              <a:prstGeom prst="rect">
                <a:avLst/>
              </a:prstGeom>
              <a:solidFill>
                <a:schemeClr val="bg2">
                  <a:lumMod val="10000"/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>
                <a:off x="12013" y="2864"/>
                <a:ext cx="1064" cy="1050"/>
                <a:chOff x="3710" y="2862"/>
                <a:chExt cx="1064" cy="1050"/>
              </a:xfrm>
            </p:grpSpPr>
            <p:sp>
              <p:nvSpPr>
                <p:cNvPr id="30" name="椭圆 29"/>
                <p:cNvSpPr/>
                <p:nvPr/>
              </p:nvSpPr>
              <p:spPr>
                <a:xfrm>
                  <a:off x="3710" y="2862"/>
                  <a:ext cx="1065" cy="1050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流程图: 摘录 40"/>
                <p:cNvSpPr/>
                <p:nvPr/>
              </p:nvSpPr>
              <p:spPr>
                <a:xfrm rot="5400000">
                  <a:off x="4066" y="3144"/>
                  <a:ext cx="458" cy="510"/>
                </a:xfrm>
                <a:prstGeom prst="flowChartExtra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2" name="组合 41"/>
            <p:cNvGrpSpPr/>
            <p:nvPr/>
          </p:nvGrpSpPr>
          <p:grpSpPr>
            <a:xfrm>
              <a:off x="9921" y="3124"/>
              <a:ext cx="3948" cy="2308"/>
              <a:chOff x="2052" y="5856"/>
              <a:chExt cx="4380" cy="2560"/>
            </a:xfrm>
          </p:grpSpPr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053" y="5882"/>
                <a:ext cx="4379" cy="2508"/>
              </a:xfrm>
              <a:prstGeom prst="rect">
                <a:avLst/>
              </a:prstGeom>
            </p:spPr>
          </p:pic>
          <p:sp>
            <p:nvSpPr>
              <p:cNvPr id="44" name="矩形 43"/>
              <p:cNvSpPr/>
              <p:nvPr/>
            </p:nvSpPr>
            <p:spPr>
              <a:xfrm>
                <a:off x="2052" y="5856"/>
                <a:ext cx="4380" cy="2561"/>
              </a:xfrm>
              <a:prstGeom prst="rect">
                <a:avLst/>
              </a:prstGeom>
              <a:solidFill>
                <a:schemeClr val="bg2">
                  <a:lumMod val="10000"/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5" name="组合 44"/>
              <p:cNvGrpSpPr/>
              <p:nvPr/>
            </p:nvGrpSpPr>
            <p:grpSpPr>
              <a:xfrm>
                <a:off x="3710" y="6611"/>
                <a:ext cx="1064" cy="1050"/>
                <a:chOff x="3710" y="2862"/>
                <a:chExt cx="1064" cy="1050"/>
              </a:xfrm>
            </p:grpSpPr>
            <p:sp>
              <p:nvSpPr>
                <p:cNvPr id="46" name="椭圆 45"/>
                <p:cNvSpPr/>
                <p:nvPr/>
              </p:nvSpPr>
              <p:spPr>
                <a:xfrm>
                  <a:off x="3710" y="2862"/>
                  <a:ext cx="1065" cy="1050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流程图: 摘录 46"/>
                <p:cNvSpPr/>
                <p:nvPr/>
              </p:nvSpPr>
              <p:spPr>
                <a:xfrm rot="5400000">
                  <a:off x="4066" y="3144"/>
                  <a:ext cx="458" cy="510"/>
                </a:xfrm>
                <a:prstGeom prst="flowChartExtra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22" y="3115"/>
              <a:ext cx="3921" cy="2308"/>
            </a:xfrm>
            <a:prstGeom prst="rect">
              <a:avLst/>
            </a:prstGeom>
          </p:spPr>
        </p:pic>
        <p:sp>
          <p:nvSpPr>
            <p:cNvPr id="51" name="矩形 50"/>
            <p:cNvSpPr/>
            <p:nvPr/>
          </p:nvSpPr>
          <p:spPr>
            <a:xfrm>
              <a:off x="14422" y="3114"/>
              <a:ext cx="3921" cy="2319"/>
            </a:xfrm>
            <a:prstGeom prst="rect">
              <a:avLst/>
            </a:prstGeom>
            <a:solidFill>
              <a:schemeClr val="bg2">
                <a:lumMod val="1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15906" y="3799"/>
              <a:ext cx="952" cy="940"/>
              <a:chOff x="3710" y="2862"/>
              <a:chExt cx="1064" cy="1050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3710" y="2862"/>
                <a:ext cx="1065" cy="105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流程图: 摘录 53"/>
              <p:cNvSpPr/>
              <p:nvPr/>
            </p:nvSpPr>
            <p:spPr>
              <a:xfrm rot="5400000">
                <a:off x="4066" y="3144"/>
                <a:ext cx="458" cy="510"/>
              </a:xfrm>
              <a:prstGeom prst="flowChartExtra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组合 118"/>
          <p:cNvGrpSpPr/>
          <p:nvPr/>
        </p:nvGrpSpPr>
        <p:grpSpPr>
          <a:xfrm>
            <a:off x="459621" y="1380388"/>
            <a:ext cx="11272759" cy="4670479"/>
            <a:chOff x="573" y="11126"/>
            <a:chExt cx="17757" cy="735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607" y="16291"/>
              <a:ext cx="2236" cy="2191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3" y="16293"/>
              <a:ext cx="2205" cy="219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80" y="16293"/>
              <a:ext cx="2205" cy="2189"/>
            </a:xfrm>
            <a:prstGeom prst="rect">
              <a:avLst/>
            </a:prstGeom>
          </p:spPr>
        </p:pic>
        <p:pic>
          <p:nvPicPr>
            <p:cNvPr id="64" name="图片 63" descr="电脑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" y="12279"/>
              <a:ext cx="4266" cy="3550"/>
            </a:xfrm>
            <a:prstGeom prst="rect">
              <a:avLst/>
            </a:prstGeom>
            <a:effectLst>
              <a:reflection stA="16000" endA="300" endPos="17000" dir="5400000" sy="-100000" algn="bl" rotWithShape="0"/>
            </a:effectLst>
          </p:spPr>
        </p:pic>
        <p:sp>
          <p:nvSpPr>
            <p:cNvPr id="80" name="文本框 4"/>
            <p:cNvSpPr txBox="1"/>
            <p:nvPr/>
          </p:nvSpPr>
          <p:spPr>
            <a:xfrm>
              <a:off x="666" y="11126"/>
              <a:ext cx="4200" cy="106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6977" tIns="46977" rIns="46977" bIns="46977" anchor="ctr">
              <a:spAutoFit/>
            </a:bodyPr>
            <a:lstStyle>
              <a:lvl1pPr>
                <a:defRPr b="1">
                  <a:latin typeface="Calibri Light" panose="020F0302020204030204"/>
                  <a:ea typeface="Calibri Light" panose="020F0302020204030204"/>
                  <a:cs typeface="Calibri Light" panose="020F0302020204030204"/>
                  <a:sym typeface="Calibri Light" panose="020F0302020204030204"/>
                </a:defRPr>
              </a:lvl1pPr>
            </a:lstStyle>
            <a:p>
              <a:pPr algn="ctr">
                <a:defRPr b="0"/>
              </a:pPr>
              <a:r>
                <a:rPr lang="zh-CN" altLang="zh-CN" sz="2000" b="1" dirty="0">
                  <a:solidFill>
                    <a:srgbClr val="D0045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黑人牙膏</a:t>
              </a:r>
              <a:endParaRPr lang="zh-CN" altLang="zh-CN" sz="2000" b="1" dirty="0">
                <a:solidFill>
                  <a:srgbClr val="D0045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 b="0"/>
              </a:pPr>
              <a:r>
                <a:rPr lang="zh-CN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双</a:t>
              </a:r>
              <a:r>
                <a:rPr lang="en-US" altLang="zh-CN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预售视频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83" name="图片 82" descr="电脑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61" y="12279"/>
              <a:ext cx="4266" cy="3549"/>
            </a:xfrm>
            <a:prstGeom prst="rect">
              <a:avLst/>
            </a:prstGeom>
            <a:effectLst>
              <a:reflection stA="16000" endA="300" endPos="17000" dir="5400000" sy="-100000" algn="bl" rotWithShape="0"/>
            </a:effectLst>
          </p:spPr>
        </p:pic>
        <p:sp>
          <p:nvSpPr>
            <p:cNvPr id="86" name="文本框 4"/>
            <p:cNvSpPr txBox="1"/>
            <p:nvPr/>
          </p:nvSpPr>
          <p:spPr>
            <a:xfrm>
              <a:off x="4859" y="11126"/>
              <a:ext cx="4790" cy="106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6977" tIns="46977" rIns="46977" bIns="46977" anchor="ctr">
              <a:spAutoFit/>
            </a:bodyPr>
            <a:lstStyle>
              <a:lvl1pPr>
                <a:defRPr b="1">
                  <a:latin typeface="Calibri Light" panose="020F0302020204030204"/>
                  <a:ea typeface="Calibri Light" panose="020F0302020204030204"/>
                  <a:cs typeface="Calibri Light" panose="020F0302020204030204"/>
                  <a:sym typeface="Calibri Light" panose="020F0302020204030204"/>
                </a:defRPr>
              </a:lvl1pPr>
            </a:lstStyle>
            <a:p>
              <a:pPr algn="ctr">
                <a:defRPr b="0"/>
              </a:pPr>
              <a:r>
                <a:rPr lang="zh-CN" altLang="zh-CN" sz="2000" b="1" dirty="0">
                  <a:solidFill>
                    <a:srgbClr val="D0045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欧舒丹</a:t>
              </a:r>
              <a:endParaRPr lang="zh-CN" altLang="zh-CN" sz="2000" b="1" dirty="0">
                <a:solidFill>
                  <a:srgbClr val="D0045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 b="0"/>
              </a:pPr>
              <a:r>
                <a:rPr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吸</a:t>
              </a:r>
              <a:r>
                <a:rPr lang="zh-CN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超品日产品宣传</a:t>
              </a:r>
              <a:r>
                <a:rPr lang="en-US" altLang="zh-CN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京东</a:t>
              </a:r>
              <a:r>
                <a:rPr lang="en-US" altLang="zh-CN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endParaRPr lang="en-US" altLang="zh-CN" dirty="0">
                <a:solidFill>
                  <a:schemeClr val="bg2">
                    <a:lumMod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88" name="图片 87" descr="电脑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49" y="12279"/>
              <a:ext cx="4266" cy="3549"/>
            </a:xfrm>
            <a:prstGeom prst="rect">
              <a:avLst/>
            </a:prstGeom>
            <a:effectLst>
              <a:reflection stA="16000" endA="300" endPos="17000" dir="5400000" sy="-100000" algn="bl" rotWithShape="0"/>
            </a:effectLst>
          </p:spPr>
        </p:pic>
        <p:sp>
          <p:nvSpPr>
            <p:cNvPr id="89" name="文本框 4"/>
            <p:cNvSpPr txBox="1"/>
            <p:nvPr/>
          </p:nvSpPr>
          <p:spPr>
            <a:xfrm>
              <a:off x="9643" y="11126"/>
              <a:ext cx="4200" cy="106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6977" tIns="46977" rIns="46977" bIns="46977" anchor="ctr">
              <a:spAutoFit/>
            </a:bodyPr>
            <a:lstStyle>
              <a:lvl1pPr>
                <a:defRPr b="1">
                  <a:latin typeface="Calibri Light" panose="020F0302020204030204"/>
                  <a:ea typeface="Calibri Light" panose="020F0302020204030204"/>
                  <a:cs typeface="Calibri Light" panose="020F0302020204030204"/>
                  <a:sym typeface="Calibri Light" panose="020F0302020204030204"/>
                </a:defRPr>
              </a:lvl1pPr>
            </a:lstStyle>
            <a:p>
              <a:pPr algn="ctr">
                <a:defRPr b="0"/>
              </a:pPr>
              <a:r>
                <a:rPr lang="zh-CN" altLang="zh-CN" sz="2000" b="1" dirty="0">
                  <a:solidFill>
                    <a:srgbClr val="D0045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京润珍珠</a:t>
              </a:r>
              <a:endParaRPr lang="zh-CN" altLang="zh-CN" sz="2000" b="1" dirty="0">
                <a:solidFill>
                  <a:srgbClr val="D0045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 b="0"/>
              </a:pPr>
              <a:r>
                <a:rPr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电</a:t>
              </a:r>
              <a:r>
                <a:rPr lang="zh-CN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淘宝头条视频</a:t>
              </a:r>
              <a:endParaRPr lang="zh-CN" dirty="0">
                <a:solidFill>
                  <a:schemeClr val="bg2">
                    <a:lumMod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90" name="图片 89" descr="电脑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37" y="12279"/>
              <a:ext cx="4266" cy="3549"/>
            </a:xfrm>
            <a:prstGeom prst="rect">
              <a:avLst/>
            </a:prstGeom>
            <a:effectLst>
              <a:reflection stA="16000" endA="300" endPos="17000" dir="5400000" sy="-100000" algn="bl" rotWithShape="0"/>
            </a:effectLst>
          </p:spPr>
        </p:pic>
        <p:sp>
          <p:nvSpPr>
            <p:cNvPr id="91" name="文本框 4"/>
            <p:cNvSpPr txBox="1"/>
            <p:nvPr/>
          </p:nvSpPr>
          <p:spPr>
            <a:xfrm>
              <a:off x="14130" y="11126"/>
              <a:ext cx="4200" cy="106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6977" tIns="46977" rIns="46977" bIns="46977" anchor="ctr">
              <a:spAutoFit/>
            </a:bodyPr>
            <a:lstStyle>
              <a:lvl1pPr>
                <a:defRPr b="1">
                  <a:latin typeface="Calibri Light" panose="020F0302020204030204"/>
                  <a:ea typeface="Calibri Light" panose="020F0302020204030204"/>
                  <a:cs typeface="Calibri Light" panose="020F0302020204030204"/>
                  <a:sym typeface="Calibri Light" panose="020F0302020204030204"/>
                </a:defRPr>
              </a:lvl1pPr>
            </a:lstStyle>
            <a:p>
              <a:pPr algn="ctr">
                <a:defRPr b="0"/>
              </a:pPr>
              <a:r>
                <a:rPr lang="zh-CN" altLang="zh-CN" sz="2000" b="1" dirty="0">
                  <a:solidFill>
                    <a:srgbClr val="D0045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凌美</a:t>
              </a:r>
              <a:endParaRPr lang="zh-CN" altLang="zh-CN" sz="2000" b="1" dirty="0">
                <a:solidFill>
                  <a:srgbClr val="D0045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 b="0"/>
              </a:pPr>
              <a:r>
                <a:rPr lang="zh-CN" dirty="0">
                  <a:solidFill>
                    <a:schemeClr val="bg2">
                      <a:lumMod val="2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淘宝头条视频</a:t>
              </a:r>
              <a:endParaRPr lang="zh-CN" dirty="0">
                <a:solidFill>
                  <a:schemeClr val="bg2">
                    <a:lumMod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2" name="组合 111"/>
            <p:cNvGrpSpPr/>
            <p:nvPr/>
          </p:nvGrpSpPr>
          <p:grpSpPr>
            <a:xfrm>
              <a:off x="15707" y="13117"/>
              <a:ext cx="952" cy="940"/>
              <a:chOff x="3710" y="2862"/>
              <a:chExt cx="1064" cy="1050"/>
            </a:xfrm>
          </p:grpSpPr>
          <p:sp>
            <p:nvSpPr>
              <p:cNvPr id="113" name="椭圆 112"/>
              <p:cNvSpPr/>
              <p:nvPr/>
            </p:nvSpPr>
            <p:spPr>
              <a:xfrm>
                <a:off x="3710" y="2862"/>
                <a:ext cx="1065" cy="105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流程图: 摘录 117"/>
              <p:cNvSpPr/>
              <p:nvPr/>
            </p:nvSpPr>
            <p:spPr>
              <a:xfrm rot="5400000">
                <a:off x="4066" y="3144"/>
                <a:ext cx="458" cy="510"/>
              </a:xfrm>
              <a:prstGeom prst="flowChartExtra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" y="12452"/>
              <a:ext cx="4024" cy="2266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693" y="12432"/>
              <a:ext cx="4025" cy="2309"/>
            </a:xfrm>
            <a:prstGeom prst="rect">
              <a:avLst/>
            </a:prstGeom>
            <a:solidFill>
              <a:schemeClr val="bg2">
                <a:lumMod val="1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2204" y="13108"/>
              <a:ext cx="949" cy="936"/>
              <a:chOff x="3710" y="2862"/>
              <a:chExt cx="1064" cy="1050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3710" y="2862"/>
                <a:ext cx="1065" cy="105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流程图: 摘录 27"/>
              <p:cNvSpPr/>
              <p:nvPr/>
            </p:nvSpPr>
            <p:spPr>
              <a:xfrm rot="5400000">
                <a:off x="4066" y="3144"/>
                <a:ext cx="458" cy="510"/>
              </a:xfrm>
              <a:prstGeom prst="flowChartExtra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0" y="12452"/>
              <a:ext cx="4041" cy="2253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168" y="12452"/>
              <a:ext cx="4053" cy="2265"/>
            </a:xfrm>
            <a:prstGeom prst="rect">
              <a:avLst/>
            </a:prstGeom>
            <a:solidFill>
              <a:schemeClr val="bg2">
                <a:lumMod val="1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6713" y="13121"/>
              <a:ext cx="953" cy="929"/>
              <a:chOff x="3710" y="2862"/>
              <a:chExt cx="1064" cy="1050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3710" y="2862"/>
                <a:ext cx="1065" cy="105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流程图: 摘录 17"/>
              <p:cNvSpPr/>
              <p:nvPr/>
            </p:nvSpPr>
            <p:spPr>
              <a:xfrm rot="5400000">
                <a:off x="4066" y="3144"/>
                <a:ext cx="458" cy="510"/>
              </a:xfrm>
              <a:prstGeom prst="flowChartExtra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7" y="12432"/>
              <a:ext cx="4051" cy="2273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9636" y="12431"/>
              <a:ext cx="4094" cy="2274"/>
            </a:xfrm>
            <a:prstGeom prst="rect">
              <a:avLst/>
            </a:prstGeom>
            <a:solidFill>
              <a:schemeClr val="bg2">
                <a:lumMod val="1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1260" y="13092"/>
              <a:ext cx="965" cy="953"/>
              <a:chOff x="3710" y="2862"/>
              <a:chExt cx="1064" cy="1050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3710" y="2862"/>
                <a:ext cx="1065" cy="105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流程图: 摘录 33"/>
              <p:cNvSpPr/>
              <p:nvPr/>
            </p:nvSpPr>
            <p:spPr>
              <a:xfrm rot="5400000">
                <a:off x="4066" y="3144"/>
                <a:ext cx="458" cy="510"/>
              </a:xfrm>
              <a:prstGeom prst="flowChartExtra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130" y="12431"/>
              <a:ext cx="4072" cy="2261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14130" y="12345"/>
              <a:ext cx="4071" cy="2347"/>
              <a:chOff x="1926" y="5846"/>
              <a:chExt cx="4513" cy="2506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1926" y="5846"/>
                <a:ext cx="4513" cy="2506"/>
              </a:xfrm>
              <a:prstGeom prst="rect">
                <a:avLst/>
              </a:prstGeom>
              <a:solidFill>
                <a:schemeClr val="bg2">
                  <a:lumMod val="10000"/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3651" y="6574"/>
                <a:ext cx="1065" cy="1050"/>
                <a:chOff x="3710" y="2862"/>
                <a:chExt cx="1065" cy="1050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3710" y="2862"/>
                  <a:ext cx="1065" cy="1050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流程图: 摘录 22"/>
                <p:cNvSpPr/>
                <p:nvPr/>
              </p:nvSpPr>
              <p:spPr>
                <a:xfrm rot="5400000">
                  <a:off x="4066" y="3144"/>
                  <a:ext cx="458" cy="510"/>
                </a:xfrm>
                <a:prstGeom prst="flowChartExtra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8" name="业务范围…"/>
          <p:cNvSpPr txBox="1"/>
          <p:nvPr/>
        </p:nvSpPr>
        <p:spPr>
          <a:xfrm>
            <a:off x="4519071" y="575418"/>
            <a:ext cx="3153859" cy="6451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2800" b="1">
                <a:solidFill>
                  <a:srgbClr val="D0045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</a:rPr>
              <a:t>短</a:t>
            </a:r>
            <a:r>
              <a:rPr sz="3600" dirty="0" err="1">
                <a:solidFill>
                  <a:schemeClr val="bg2">
                    <a:lumMod val="25000"/>
                  </a:schemeClr>
                </a:solidFill>
              </a:rPr>
              <a:t>视频样片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zh-CN" altLang="en-US" sz="3600" dirty="0" err="1">
                <a:solidFill>
                  <a:schemeClr val="bg2">
                    <a:lumMod val="25000"/>
                  </a:schemeClr>
                </a:solidFill>
              </a:rPr>
              <a:t>二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en-US" sz="3600" dirty="0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945951" y="6287026"/>
            <a:ext cx="630009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打开手机淘宝</a:t>
            </a:r>
            <a:r>
              <a:rPr lang="en-US" altLang="zh-CN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手机京东扫描二维码查看视频内容。</a:t>
            </a:r>
            <a:endParaRPr lang="zh-CN" altLang="en-US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8040" y="4659310"/>
            <a:ext cx="1471547" cy="1448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102391" y="781739"/>
            <a:ext cx="10071017" cy="5346578"/>
            <a:chOff x="845" y="1420"/>
            <a:chExt cx="15864" cy="8422"/>
          </a:xfrm>
        </p:grpSpPr>
        <p:sp>
          <p:nvSpPr>
            <p:cNvPr id="17" name="文本框 16"/>
            <p:cNvSpPr txBox="1"/>
            <p:nvPr/>
          </p:nvSpPr>
          <p:spPr>
            <a:xfrm>
              <a:off x="7948" y="2493"/>
              <a:ext cx="7683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直播数据：观看数 </a:t>
              </a:r>
              <a:r>
                <a:rPr kumimoji="1" lang="zh-CN" altLang="en-US" b="1" dirty="0">
                  <a:solidFill>
                    <a:srgbClr val="DB00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83.4W</a:t>
              </a:r>
              <a:r>
                <a:rPr kumimoji="1" lang="zh-CN" altLang="en-US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/ 点赞数 </a:t>
              </a:r>
              <a:r>
                <a:rPr kumimoji="1" lang="zh-CN" altLang="en-US" b="1" dirty="0">
                  <a:solidFill>
                    <a:srgbClr val="DB00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440.5W</a:t>
              </a:r>
              <a:endParaRPr kumimoji="1"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kumimoji="1" lang="zh-CN" altLang="en-US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京东站内：观看数</a:t>
              </a:r>
              <a:r>
                <a:rPr kumimoji="1" lang="zh-CN" altLang="en-US" b="1" dirty="0">
                  <a:solidFill>
                    <a:srgbClr val="DB00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42.3W</a:t>
              </a:r>
              <a:r>
                <a:rPr kumimoji="1" lang="zh-CN" altLang="en-US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/ 点赞数</a:t>
              </a:r>
              <a:r>
                <a:rPr kumimoji="1" lang="zh-CN" altLang="en-US" b="1" dirty="0">
                  <a:solidFill>
                    <a:srgbClr val="DB00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220.5W</a:t>
              </a:r>
              <a:endParaRPr kumimoji="1" lang="zh-CN" altLang="en-US" b="1" spc="300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45" y="1420"/>
              <a:ext cx="6912" cy="8422"/>
              <a:chOff x="2146" y="1800"/>
              <a:chExt cx="6224" cy="7583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2146" y="1800"/>
                <a:ext cx="5992" cy="66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2889" y="2832"/>
                <a:ext cx="5481" cy="6550"/>
                <a:chOff x="1942" y="2570"/>
                <a:chExt cx="5787" cy="7346"/>
              </a:xfrm>
            </p:grpSpPr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>
                <a:blip r:embed="rId1" cstate="print"/>
                <a:stretch>
                  <a:fillRect/>
                </a:stretch>
              </p:blipFill>
              <p:spPr>
                <a:xfrm>
                  <a:off x="1942" y="2570"/>
                  <a:ext cx="5786" cy="3340"/>
                </a:xfrm>
                <a:prstGeom prst="rect">
                  <a:avLst/>
                </a:prstGeom>
                <a:ln w="38100" cmpd="sng">
                  <a:solidFill>
                    <a:srgbClr val="DB0052"/>
                  </a:solidFill>
                  <a:prstDash val="solid"/>
                </a:ln>
              </p:spPr>
            </p:pic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942" y="6414"/>
                  <a:ext cx="5787" cy="3502"/>
                </a:xfrm>
                <a:prstGeom prst="rect">
                  <a:avLst/>
                </a:prstGeom>
                <a:ln w="38100" cmpd="sng">
                  <a:solidFill>
                    <a:srgbClr val="DB0052"/>
                  </a:solidFill>
                  <a:prstDash val="solid"/>
                </a:ln>
              </p:spPr>
            </p:pic>
          </p:grpSp>
        </p:grpSp>
        <p:grpSp>
          <p:nvGrpSpPr>
            <p:cNvPr id="3" name="组合 2"/>
            <p:cNvGrpSpPr/>
            <p:nvPr/>
          </p:nvGrpSpPr>
          <p:grpSpPr>
            <a:xfrm>
              <a:off x="8008" y="4552"/>
              <a:ext cx="8701" cy="5234"/>
              <a:chOff x="8963" y="1884"/>
              <a:chExt cx="8701" cy="5234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9279" y="1884"/>
                <a:ext cx="8385" cy="5234"/>
              </a:xfrm>
              <a:prstGeom prst="rect">
                <a:avLst/>
              </a:prstGeom>
              <a:noFill/>
              <a:ln w="12700">
                <a:noFill/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zh-CN" altLang="en-US" sz="14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直播时间：</a:t>
                </a:r>
                <a:r>
                  <a:rPr kumimoji="1" lang="zh-CN" altLang="en-US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2017.5.23</a:t>
                </a:r>
                <a:endParaRPr kumimoji="1" lang="zh-CN" altLang="en-US" sz="14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4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直播地点：</a:t>
                </a:r>
                <a:r>
                  <a:rPr kumimoji="1" lang="zh-CN" altLang="en-US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北京东六环宋庄美术馆NADA咖啡厅</a:t>
                </a:r>
                <a:endParaRPr kumimoji="1" lang="zh-CN" altLang="en-US" sz="14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4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直播达人：</a:t>
                </a:r>
                <a:r>
                  <a:rPr kumimoji="1" lang="zh-CN" altLang="en-US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马萧晗</a:t>
                </a:r>
                <a:endParaRPr kumimoji="1" lang="zh-CN" altLang="en-US" sz="14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0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（全网粉丝300W，总观看量1000W）</a:t>
                </a:r>
                <a:endParaRPr kumimoji="1" lang="zh-CN" altLang="en-US" sz="14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kumimoji="1" lang="zh-CN" altLang="en-US" sz="14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直播形式：</a:t>
                </a:r>
                <a:r>
                  <a:rPr kumimoji="1" lang="zh-CN" altLang="en-US" b="1" spc="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三</a:t>
                </a:r>
                <a:endParaRPr kumimoji="1" lang="zh-CN" altLang="en-US" sz="1400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kumimoji="1" lang="en-US" altLang="zh-CN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1.</a:t>
                </a:r>
                <a:r>
                  <a:rPr kumimoji="1" lang="zh-CN" altLang="en-US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从女性最关注的美妆入手将勃艮第红带入；</a:t>
                </a:r>
                <a:endParaRPr kumimoji="1" lang="zh-CN" altLang="en-US" sz="14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kumimoji="1" lang="en-US" altLang="zh-CN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2.</a:t>
                </a:r>
                <a:r>
                  <a:rPr kumimoji="1" lang="zh-CN" altLang="en-US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使用互动的方式达人将专业“小</a:t>
                </a:r>
                <a:r>
                  <a:rPr kumimoji="1" lang="en-US" altLang="zh-CN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M</a:t>
                </a:r>
                <a:r>
                  <a:rPr kumimoji="1" lang="zh-CN" altLang="en-US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”老师介绍给大家；</a:t>
                </a:r>
                <a:endParaRPr kumimoji="1" lang="zh-CN" altLang="en-US" sz="14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  <a:p>
                <a:pPr algn="l">
                  <a:lnSpc>
                    <a:spcPct val="150000"/>
                  </a:lnSpc>
                  <a:buNone/>
                </a:pPr>
                <a:r>
                  <a:rPr kumimoji="1" lang="en-US" altLang="zh-CN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3.</a:t>
                </a:r>
                <a:r>
                  <a:rPr kumimoji="1" lang="zh-CN" altLang="en-US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将用户的主要诉求与产品关联刺激消费者兴趣；</a:t>
                </a:r>
                <a:endParaRPr kumimoji="1" lang="zh-CN" altLang="en-US" sz="14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  <a:p>
                <a:pPr algn="l">
                  <a:lnSpc>
                    <a:spcPct val="150000"/>
                  </a:lnSpc>
                  <a:buNone/>
                </a:pPr>
                <a:r>
                  <a:rPr kumimoji="1" lang="en-US" altLang="zh-CN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4.</a:t>
                </a:r>
                <a:r>
                  <a:rPr kumimoji="1" lang="zh-CN" altLang="en-US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互动问答，让S9勃艮第红款彰显你的个性生活；</a:t>
                </a:r>
                <a:endParaRPr kumimoji="1" lang="zh-CN" altLang="en-US" sz="14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  <a:p>
                <a:pPr algn="l">
                  <a:lnSpc>
                    <a:spcPct val="150000"/>
                  </a:lnSpc>
                  <a:buNone/>
                </a:pPr>
                <a:r>
                  <a:rPr kumimoji="1" lang="zh-CN" altLang="en-US" sz="1400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5.奖品介绍刺激互动；</a:t>
                </a:r>
                <a:endParaRPr kumimoji="1" lang="zh-CN" altLang="en-US" spc="300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8963" y="2077"/>
                <a:ext cx="240" cy="270"/>
              </a:xfrm>
              <a:prstGeom prst="roundRect">
                <a:avLst/>
              </a:prstGeom>
              <a:solidFill>
                <a:srgbClr val="DB00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8963" y="2548"/>
                <a:ext cx="240" cy="270"/>
              </a:xfrm>
              <a:prstGeom prst="roundRect">
                <a:avLst/>
              </a:prstGeom>
              <a:solidFill>
                <a:srgbClr val="DB00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圆角矩形 25"/>
              <p:cNvSpPr/>
              <p:nvPr/>
            </p:nvSpPr>
            <p:spPr>
              <a:xfrm>
                <a:off x="8963" y="3119"/>
                <a:ext cx="240" cy="270"/>
              </a:xfrm>
              <a:prstGeom prst="roundRect">
                <a:avLst/>
              </a:prstGeom>
              <a:solidFill>
                <a:srgbClr val="DB00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8963" y="4131"/>
                <a:ext cx="240" cy="270"/>
              </a:xfrm>
              <a:prstGeom prst="roundRect">
                <a:avLst/>
              </a:prstGeom>
              <a:solidFill>
                <a:srgbClr val="DB00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4142614" y="322119"/>
            <a:ext cx="390677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PGC</a:t>
            </a:r>
            <a:r>
              <a:rPr kumimoji="1" lang="zh-CN" altLang="en-US" sz="3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专场直播案例</a:t>
            </a:r>
            <a:endParaRPr kumimoji="1" lang="zh-CN" altLang="en-US" sz="36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101985" y="532884"/>
            <a:ext cx="398930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</a:t>
            </a:r>
            <a:r>
              <a:rPr kumimoji="1" lang="en-US" altLang="zh-CN" sz="3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kumimoji="1" lang="zh-CN" altLang="en-US" sz="3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直播案例</a:t>
            </a:r>
            <a:endParaRPr kumimoji="1" lang="zh-CN" altLang="en-US" sz="36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46856" y="1871751"/>
            <a:ext cx="10442396" cy="3534759"/>
            <a:chOff x="1094" y="2947"/>
            <a:chExt cx="16449" cy="5568"/>
          </a:xfrm>
        </p:grpSpPr>
        <p:grpSp>
          <p:nvGrpSpPr>
            <p:cNvPr id="2" name="组合 1"/>
            <p:cNvGrpSpPr/>
            <p:nvPr/>
          </p:nvGrpSpPr>
          <p:grpSpPr>
            <a:xfrm>
              <a:off x="1094" y="2947"/>
              <a:ext cx="9637" cy="5568"/>
              <a:chOff x="1094" y="2886"/>
              <a:chExt cx="9637" cy="5568"/>
            </a:xfrm>
          </p:grpSpPr>
          <p:pic>
            <p:nvPicPr>
              <p:cNvPr id="3" name="图片 2" descr="749745151301158064"/>
              <p:cNvPicPr>
                <a:picLocks noChangeAspect="1"/>
              </p:cNvPicPr>
              <p:nvPr/>
            </p:nvPicPr>
            <p:blipFill>
              <a:blip r:embed="rId1" cstate="print"/>
              <a:srcRect b="6726"/>
              <a:stretch>
                <a:fillRect/>
              </a:stretch>
            </p:blipFill>
            <p:spPr>
              <a:xfrm>
                <a:off x="1094" y="2886"/>
                <a:ext cx="3073" cy="5568"/>
              </a:xfrm>
              <a:prstGeom prst="rect">
                <a:avLst/>
              </a:prstGeom>
            </p:spPr>
          </p:pic>
          <p:pic>
            <p:nvPicPr>
              <p:cNvPr id="67" name="图片 66" descr="1542092823"/>
              <p:cNvPicPr>
                <a:picLocks noChangeAspect="1"/>
              </p:cNvPicPr>
              <p:nvPr/>
            </p:nvPicPr>
            <p:blipFill>
              <a:blip r:embed="rId2" cstate="email"/>
              <a:srcRect b="6648"/>
              <a:stretch>
                <a:fillRect/>
              </a:stretch>
            </p:blipFill>
            <p:spPr>
              <a:xfrm>
                <a:off x="7721" y="2886"/>
                <a:ext cx="3010" cy="5568"/>
              </a:xfrm>
              <a:prstGeom prst="rect">
                <a:avLst/>
              </a:prstGeom>
            </p:spPr>
          </p:pic>
          <p:pic>
            <p:nvPicPr>
              <p:cNvPr id="68" name="图片 67" descr="1542092846"/>
              <p:cNvPicPr>
                <a:picLocks noChangeAspect="1"/>
              </p:cNvPicPr>
              <p:nvPr/>
            </p:nvPicPr>
            <p:blipFill>
              <a:blip r:embed="rId3" cstate="email"/>
              <a:stretch>
                <a:fillRect/>
              </a:stretch>
            </p:blipFill>
            <p:spPr>
              <a:xfrm>
                <a:off x="4376" y="2887"/>
                <a:ext cx="3128" cy="5567"/>
              </a:xfrm>
              <a:prstGeom prst="rect">
                <a:avLst/>
              </a:prstGeom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11042" y="3228"/>
              <a:ext cx="6501" cy="4922"/>
              <a:chOff x="11042" y="2987"/>
              <a:chExt cx="6501" cy="4922"/>
            </a:xfrm>
          </p:grpSpPr>
          <p:pic>
            <p:nvPicPr>
              <p:cNvPr id="10" name="图片 3" descr="DARLIE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903" y="3229"/>
                <a:ext cx="2659" cy="1114"/>
              </a:xfrm>
              <a:prstGeom prst="rect">
                <a:avLst/>
              </a:prstGeom>
              <a:effectLst/>
            </p:spPr>
          </p:pic>
          <p:pic>
            <p:nvPicPr>
              <p:cNvPr id="4" name="图片 3" descr="d7857a8b688be2f9a27155514883a09f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1867" y="2987"/>
                <a:ext cx="1638" cy="1638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1042" y="4861"/>
                <a:ext cx="6195" cy="1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zh-CN" altLang="zh-CN" sz="2800" b="1">
                    <a:solidFill>
                      <a:srgbClr val="DE046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数十名</a:t>
                </a:r>
                <a:r>
                  <a:rPr lang="zh-CN" altLang="zh-CN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天团主播助力黑人牙膏双</a:t>
                </a:r>
                <a:r>
                  <a:rPr lang="en-US" altLang="zh-CN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11</a:t>
                </a:r>
                <a:r>
                  <a:rPr lang="zh-CN" altLang="en-US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大促</a:t>
                </a:r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1209" y="6505"/>
                <a:ext cx="6334" cy="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zh-CN" altLang="en-US"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直播场次</a:t>
                </a:r>
                <a:r>
                  <a:rPr lang="en-US" altLang="zh-CN" sz="2400" b="1">
                    <a:solidFill>
                      <a:srgbClr val="DB005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72</a:t>
                </a:r>
                <a:r>
                  <a:rPr lang="zh-CN" altLang="en-US" sz="1600" b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场，</a:t>
                </a:r>
                <a:r>
                  <a:rPr lang="zh-CN" altLang="en-US"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累计观看人数</a:t>
                </a:r>
                <a:r>
                  <a:rPr lang="en-US" altLang="zh-CN" sz="2400" b="1">
                    <a:solidFill>
                      <a:srgbClr val="DB005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2000W</a:t>
                </a:r>
                <a:r>
                  <a:rPr lang="en-US" altLang="zh-CN" sz="2800" b="1">
                    <a:solidFill>
                      <a:srgbClr val="DB005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+</a:t>
                </a:r>
                <a:r>
                  <a:rPr lang="en-US" altLang="zh-CN"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, </a:t>
                </a:r>
                <a:r>
                  <a:rPr lang="zh-CN" altLang="en-US"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引导进店</a:t>
                </a:r>
                <a:r>
                  <a:rPr lang="en-US" altLang="zh-CN" sz="2400" b="1">
                    <a:solidFill>
                      <a:srgbClr val="DB005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100W</a:t>
                </a:r>
                <a:r>
                  <a:rPr lang="en-US" altLang="zh-CN" sz="2800" b="1">
                    <a:solidFill>
                      <a:srgbClr val="DB005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+</a:t>
                </a:r>
                <a:endParaRPr lang="en-US" altLang="zh-CN" sz="2800" b="1">
                  <a:solidFill>
                    <a:srgbClr val="DB005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946856" y="5464327"/>
            <a:ext cx="219462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峰值观看量</a:t>
            </a:r>
            <a:r>
              <a:rPr lang="zh-CN" altLang="zh-CN" sz="1600" b="1" dirty="0">
                <a:solidFill>
                  <a:srgbClr val="DE04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dirty="0">
                <a:solidFill>
                  <a:srgbClr val="DE04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100W+</a:t>
            </a:r>
            <a:endParaRPr lang="en-US" altLang="zh-CN" sz="1600" b="1" dirty="0">
              <a:solidFill>
                <a:srgbClr val="DE046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30384" y="5464280"/>
            <a:ext cx="212352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峰值观看量</a:t>
            </a:r>
            <a:r>
              <a:rPr lang="zh-CN" altLang="zh-CN" sz="1600">
                <a:solidFill>
                  <a:srgbClr val="DE04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>
                <a:solidFill>
                  <a:srgbClr val="DE04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100W+</a:t>
            </a:r>
            <a:endParaRPr lang="en-US" altLang="zh-CN" sz="1600" b="1">
              <a:solidFill>
                <a:srgbClr val="DE046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38670" y="5464280"/>
            <a:ext cx="212352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峰值观看量</a:t>
            </a:r>
            <a:r>
              <a:rPr lang="zh-CN" altLang="zh-CN" sz="1600">
                <a:solidFill>
                  <a:srgbClr val="DE04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>
                <a:solidFill>
                  <a:srgbClr val="DE04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150W+</a:t>
            </a:r>
            <a:endParaRPr lang="en-US" altLang="zh-CN" sz="1600" b="1">
              <a:solidFill>
                <a:srgbClr val="DE046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09020" y="5713770"/>
            <a:ext cx="21367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单场费用：6W元</a:t>
            </a:r>
            <a:endParaRPr lang="zh-CN" altLang="en-US" sz="20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260329" y="913150"/>
            <a:ext cx="9287631" cy="5031700"/>
            <a:chOff x="2884" y="1642"/>
            <a:chExt cx="14630" cy="7926"/>
          </a:xfrm>
        </p:grpSpPr>
        <p:grpSp>
          <p:nvGrpSpPr>
            <p:cNvPr id="4" name="组合 3"/>
            <p:cNvGrpSpPr/>
            <p:nvPr/>
          </p:nvGrpSpPr>
          <p:grpSpPr>
            <a:xfrm>
              <a:off x="2884" y="1642"/>
              <a:ext cx="5506" cy="7926"/>
              <a:chOff x="765" y="10555"/>
              <a:chExt cx="8344" cy="12011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765" y="14104"/>
                <a:ext cx="8344" cy="8463"/>
                <a:chOff x="601" y="5486"/>
                <a:chExt cx="8525" cy="8552"/>
              </a:xfrm>
            </p:grpSpPr>
            <p:grpSp>
              <p:nvGrpSpPr>
                <p:cNvPr id="26" name="组 25"/>
                <p:cNvGrpSpPr/>
                <p:nvPr/>
              </p:nvGrpSpPr>
              <p:grpSpPr>
                <a:xfrm>
                  <a:off x="601" y="5486"/>
                  <a:ext cx="4281" cy="8552"/>
                  <a:chOff x="4039940" y="832027"/>
                  <a:chExt cx="2038826" cy="4072941"/>
                </a:xfrm>
              </p:grpSpPr>
              <p:pic>
                <p:nvPicPr>
                  <p:cNvPr id="3" name="图片 2" descr="21535599708_.pic.jpg"/>
                  <p:cNvPicPr>
                    <a:picLocks noChangeAspect="1"/>
                  </p:cNvPicPr>
                  <p:nvPr/>
                </p:nvPicPr>
                <p:blipFill>
                  <a:blip r:embed="rId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39952" y="832027"/>
                    <a:ext cx="1880623" cy="4072941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15" name="图片 14" descr="屏幕快照 2018-08-30 上午11.16.40.png"/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594"/>
                  <a:stretch>
                    <a:fillRect/>
                  </a:stretch>
                </p:blipFill>
                <p:spPr>
                  <a:xfrm>
                    <a:off x="4175542" y="2811477"/>
                    <a:ext cx="1809442" cy="909623"/>
                  </a:xfrm>
                  <a:prstGeom prst="rect">
                    <a:avLst/>
                  </a:prstGeom>
                </p:spPr>
              </p:pic>
              <p:sp>
                <p:nvSpPr>
                  <p:cNvPr id="14" name="矩形 13"/>
                  <p:cNvSpPr/>
                  <p:nvPr/>
                </p:nvSpPr>
                <p:spPr>
                  <a:xfrm>
                    <a:off x="4039940" y="2847993"/>
                    <a:ext cx="2038826" cy="872966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D30457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sz="2400"/>
                  </a:p>
                </p:txBody>
              </p:sp>
            </p:grpSp>
            <p:grpSp>
              <p:nvGrpSpPr>
                <p:cNvPr id="25" name="组 24"/>
                <p:cNvGrpSpPr/>
                <p:nvPr/>
              </p:nvGrpSpPr>
              <p:grpSpPr>
                <a:xfrm>
                  <a:off x="4902" y="5486"/>
                  <a:ext cx="4225" cy="8552"/>
                  <a:chOff x="6087998" y="832027"/>
                  <a:chExt cx="2012394" cy="4072941"/>
                </a:xfrm>
              </p:grpSpPr>
              <p:pic>
                <p:nvPicPr>
                  <p:cNvPr id="21" name="图片 20" descr="IMG_1066.PN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38848" y="832027"/>
                    <a:ext cx="1880977" cy="4072941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22" name="图片 21" descr="屏幕快照 2018-08-30 上午11.16.40.png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488" r="16115"/>
                  <a:stretch>
                    <a:fillRect/>
                  </a:stretch>
                </p:blipFill>
                <p:spPr>
                  <a:xfrm>
                    <a:off x="6138848" y="1481163"/>
                    <a:ext cx="1880977" cy="1584176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2" descr="https://timgsa.baidu.com/timg?image&amp;quality=80&amp;size=b9999_10000&amp;sec=1531044002071&amp;di=00ffe557d061c3e2d898fd2f7ba4e4ee&amp;imgtype=0&amp;src=http%3A%2F%2Fpic.qiantucdn.com%2F01%2F30%2F22%2F50bOOOPIC72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14" t="3303" r="2724" b="47575"/>
                  <a:stretch>
                    <a:fillRect/>
                  </a:stretch>
                </p:blipFill>
                <p:spPr bwMode="auto">
                  <a:xfrm>
                    <a:off x="6162589" y="1488138"/>
                    <a:ext cx="498681" cy="136735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4" name="矩形 23"/>
                  <p:cNvSpPr/>
                  <p:nvPr/>
                </p:nvSpPr>
                <p:spPr>
                  <a:xfrm>
                    <a:off x="6087998" y="1489807"/>
                    <a:ext cx="2012394" cy="1575532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D30457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sz="2400"/>
                  </a:p>
                </p:txBody>
              </p:sp>
            </p:grpSp>
          </p:grpSp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6" cstate="print"/>
              <a:srcRect b="7943"/>
              <a:stretch>
                <a:fillRect/>
              </a:stretch>
            </p:blipFill>
            <p:spPr>
              <a:xfrm>
                <a:off x="955" y="10555"/>
                <a:ext cx="7979" cy="340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" name="组合 4"/>
            <p:cNvGrpSpPr/>
            <p:nvPr/>
          </p:nvGrpSpPr>
          <p:grpSpPr>
            <a:xfrm>
              <a:off x="9280" y="3396"/>
              <a:ext cx="8234" cy="4419"/>
              <a:chOff x="9280" y="4236"/>
              <a:chExt cx="8234" cy="4419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9280" y="5216"/>
                <a:ext cx="8234" cy="1224"/>
              </a:xfrm>
              <a:prstGeom prst="rect">
                <a:avLst/>
              </a:prstGeom>
              <a:noFill/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6" tIns="45708" rIns="91416" bIns="45708" rtlCol="0" anchor="ctr"/>
              <a:lstStyle/>
              <a:p>
                <a:pPr algn="l">
                  <a:lnSpc>
                    <a:spcPct val="100000"/>
                  </a:lnSpc>
                </a:pPr>
                <a:r>
                  <a:rPr lang="zh-CN" altLang="en-US" sz="20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京东首屏 直播频道导购流量齐聚发力</a:t>
                </a:r>
                <a:endParaRPr lang="zh-CN" altLang="en-US" sz="20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9280" y="6039"/>
                <a:ext cx="6913" cy="2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1"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组织京东头部直播网红，结合电商节点属性开展以导购为目的的直播内容，同时时代飞鹰将为美申请了</a:t>
                </a:r>
                <a:r>
                  <a:rPr kumimoji="1" lang="zh-CN" altLang="en-US" sz="2000" b="1" dirty="0">
                    <a:solidFill>
                      <a:srgbClr val="DE046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京东首屏、直播频道顶部</a:t>
                </a:r>
                <a:r>
                  <a:rPr kumimoji="1"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的优质资源为直播内容进行引流。</a:t>
                </a:r>
                <a:endParaRPr kumimoji="1"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9280" y="4236"/>
                <a:ext cx="5380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zh-CN" altLang="en-US" sz="3600" b="1" dirty="0">
                    <a:solidFill>
                      <a:schemeClr val="bg2">
                        <a:lumMod val="1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双</a:t>
                </a:r>
                <a:r>
                  <a:rPr kumimoji="1" lang="en-US" altLang="zh-CN" sz="3600" b="1" dirty="0">
                    <a:solidFill>
                      <a:schemeClr val="bg2">
                        <a:lumMod val="1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11</a:t>
                </a:r>
                <a:r>
                  <a:rPr kumimoji="1" lang="zh-CN" altLang="en-US" sz="3600" b="1" dirty="0">
                    <a:solidFill>
                      <a:schemeClr val="bg2">
                        <a:lumMod val="1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直播案例</a:t>
                </a:r>
                <a:endParaRPr kumimoji="1" lang="zh-CN" altLang="en-US" sz="3600" b="1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649847" y="1002662"/>
            <a:ext cx="2892307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美图</a:t>
            </a:r>
            <a:r>
              <a:rPr kumimoji="1" lang="en-US" altLang="zh-CN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T9</a:t>
            </a:r>
            <a:r>
              <a:rPr kumimoji="1"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手机视觉海报分享</a:t>
            </a:r>
            <a:endParaRPr kumimoji="1" lang="zh-CN" altLang="en-US" sz="14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76019" y="1469265"/>
            <a:ext cx="9639965" cy="4636832"/>
            <a:chOff x="1805" y="2489"/>
            <a:chExt cx="15185" cy="73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805" y="2490"/>
              <a:ext cx="4854" cy="7302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36" y="2489"/>
              <a:ext cx="4855" cy="7304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2" y="2489"/>
              <a:ext cx="5371" cy="3664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2" y="6222"/>
              <a:ext cx="5371" cy="3571"/>
            </a:xfrm>
            <a:prstGeom prst="rect">
              <a:avLst/>
            </a:prstGeom>
            <a:ln w="25400">
              <a:noFill/>
            </a:ln>
          </p:spPr>
        </p:pic>
      </p:grpSp>
      <p:sp>
        <p:nvSpPr>
          <p:cNvPr id="3" name="文本框 2"/>
          <p:cNvSpPr txBox="1"/>
          <p:nvPr/>
        </p:nvSpPr>
        <p:spPr>
          <a:xfrm>
            <a:off x="4914573" y="429406"/>
            <a:ext cx="2362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海报案例</a:t>
            </a:r>
            <a:endParaRPr kumimoji="1" lang="zh-CN" altLang="en-US" sz="36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792685" y="984886"/>
            <a:ext cx="260663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三星</a:t>
            </a:r>
            <a:r>
              <a:rPr kumimoji="1" lang="en-US" altLang="zh-CN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6.18</a:t>
            </a:r>
            <a:r>
              <a:rPr kumimoji="1" lang="zh-CN" alt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视觉海报分享</a:t>
            </a:r>
            <a:endParaRPr kumimoji="1" lang="zh-CN" altLang="en-US" sz="14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89931" y="1613373"/>
            <a:ext cx="8812140" cy="4596203"/>
            <a:chOff x="2333" y="3026"/>
            <a:chExt cx="13881" cy="724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333" y="3026"/>
              <a:ext cx="4288" cy="724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29" y="3026"/>
              <a:ext cx="4289" cy="72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26" y="3026"/>
              <a:ext cx="4289" cy="7241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724758" y="411631"/>
            <a:ext cx="274248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海报案例</a:t>
            </a:r>
            <a:endParaRPr kumimoji="1" lang="zh-CN" altLang="en-US" sz="36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802" r="6239" b="-802"/>
          <a:stretch>
            <a:fillRect/>
          </a:stretch>
        </p:blipFill>
        <p:spPr>
          <a:xfrm>
            <a:off x="1033829" y="1737166"/>
            <a:ext cx="1856257" cy="3805199"/>
          </a:xfrm>
          <a:prstGeom prst="rect">
            <a:avLst/>
          </a:prstGeom>
        </p:spPr>
      </p:pic>
      <p:pic>
        <p:nvPicPr>
          <p:cNvPr id="14" name="图片 13" descr="101085ec73ca5b10c2243ebd1ac8bba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675" y="1486406"/>
            <a:ext cx="2860565" cy="43981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45" y="1648924"/>
            <a:ext cx="1902600" cy="38051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121" y="1054083"/>
            <a:ext cx="1357911" cy="5086295"/>
          </a:xfrm>
          <a:prstGeom prst="rect">
            <a:avLst/>
          </a:prstGeom>
        </p:spPr>
      </p:pic>
      <p:pic>
        <p:nvPicPr>
          <p:cNvPr id="5" name="图片 4" descr="101085ec73ca5b10c2243ebd1ac8bba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6945" y="1398164"/>
            <a:ext cx="2860565" cy="43981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14" y="1142325"/>
            <a:ext cx="1357911" cy="50862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10406" y="260540"/>
            <a:ext cx="178325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长图案例</a:t>
            </a:r>
            <a:endParaRPr kumimoji="1" lang="zh-CN" altLang="en-US" sz="28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65015" y="720795"/>
            <a:ext cx="1874032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专题页设计案例</a:t>
            </a:r>
            <a:endParaRPr kumimoji="1" lang="zh-CN" altLang="en-US" sz="1400" spc="3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96198" y="5108138"/>
            <a:ext cx="196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专题页制作费用</a:t>
            </a:r>
            <a:endParaRPr lang="zh-CN" altLang="en-US" sz="20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8000</a:t>
            </a:r>
            <a:r>
              <a: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zh-CN" altLang="en-US" sz="20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5" y="893"/>
            <a:ext cx="12216124" cy="6879069"/>
          </a:xfrm>
          <a:prstGeom prst="rect">
            <a:avLst/>
          </a:prstGeom>
          <a:effectLst>
            <a:outerShdw blurRad="50800" dist="50800" dir="5400000" algn="ctr" rotWithShape="0">
              <a:schemeClr val="tx2">
                <a:lumMod val="60000"/>
                <a:lumOff val="40000"/>
                <a:alpha val="94000"/>
              </a:scheme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1588" y="893"/>
            <a:ext cx="12188826" cy="6856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VCG21gic19810376"/>
          <p:cNvPicPr>
            <a:picLocks noChangeAspect="1"/>
          </p:cNvPicPr>
          <p:nvPr/>
        </p:nvPicPr>
        <p:blipFill>
          <a:blip r:embed="rId2"/>
          <a:srcRect t="41015" b="10798"/>
          <a:stretch>
            <a:fillRect/>
          </a:stretch>
        </p:blipFill>
        <p:spPr>
          <a:xfrm>
            <a:off x="1588" y="1007741"/>
            <a:ext cx="12188826" cy="15185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1" y="1872385"/>
            <a:ext cx="4019138" cy="5273572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4195532" y="1444259"/>
            <a:ext cx="362590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关于飞鹰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3302" y="2526265"/>
            <a:ext cx="11725397" cy="439991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2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北京时代飞鹰科技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有限公司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成立于2012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一直以来，我们从事于为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淘宝、京东、苏宁、小红书、抖音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品牌商家提供服务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目前，公司专注于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内容创作、内容传播、内容策划、网红孵化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为核心的泛内容运营提供商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打造优质内容创造者聚集地和泛娱乐孵化平台，也是微信、微博等站外公众平台内容提供商以及今日头条内容提供商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PUGC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领域行业早期的弄潮儿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旗下达人主要以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图文、短视频、直播模块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内容输出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现公司内部员工全职编辑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写手达人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150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余名</a:t>
            </a:r>
            <a:r>
              <a:rPr lang="zh-CN" altLang="en-US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自有达人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多个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致力于为各大品牌在京东、淘宝提供创新、实效的整合数字营销传播服务平台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公司专注于提供电子商务精准营销近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一直秉承着</a:t>
            </a:r>
            <a:r>
              <a:rPr lang="en-US" altLang="zh-CN" sz="14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“速度、激情、坚持、勤奋”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的宗旨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842" y="-82905"/>
            <a:ext cx="1921645" cy="80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-24441" y="127225"/>
            <a:ext cx="3761395" cy="590396"/>
            <a:chOff x="-2" y="278"/>
            <a:chExt cx="5925" cy="930"/>
          </a:xfrm>
        </p:grpSpPr>
        <p:sp>
          <p:nvSpPr>
            <p:cNvPr id="7" name="矩形 6"/>
            <p:cNvSpPr/>
            <p:nvPr/>
          </p:nvSpPr>
          <p:spPr>
            <a:xfrm>
              <a:off x="-2" y="278"/>
              <a:ext cx="379" cy="93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00" y="332"/>
              <a:ext cx="542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chemeClr val="bg2">
                      <a:lumMod val="25000"/>
                    </a:schemeClr>
                  </a:solidFill>
                </a:rPr>
                <a:t>公司简介</a:t>
              </a:r>
              <a:endParaRPr lang="zh-CN" altLang="en-US" sz="28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6" y="894"/>
            <a:ext cx="12203427" cy="6879069"/>
          </a:xfrm>
          <a:prstGeom prst="rect">
            <a:avLst/>
          </a:prstGeom>
          <a:effectLst>
            <a:outerShdw blurRad="50800" dist="50800" dir="5400000" algn="ctr" rotWithShape="0">
              <a:schemeClr val="tx2">
                <a:lumMod val="60000"/>
                <a:lumOff val="40000"/>
                <a:alpha val="94000"/>
              </a:schemeClr>
            </a:outerShdw>
          </a:effectLst>
        </p:spPr>
      </p:pic>
      <p:graphicFrame>
        <p:nvGraphicFramePr>
          <p:cNvPr id="19" name="表格 18"/>
          <p:cNvGraphicFramePr/>
          <p:nvPr/>
        </p:nvGraphicFramePr>
        <p:xfrm>
          <a:off x="4980597" y="1806998"/>
          <a:ext cx="7021195" cy="3965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5850"/>
                <a:gridCol w="1084580"/>
                <a:gridCol w="1410970"/>
                <a:gridCol w="1016635"/>
                <a:gridCol w="912495"/>
                <a:gridCol w="755015"/>
                <a:gridCol w="755650"/>
              </a:tblGrid>
              <a:tr h="4794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00" b="0" dirty="0">
                          <a:solidFill>
                            <a:sysClr val="windowText" lastClr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投放平台</a:t>
                      </a:r>
                      <a:endParaRPr lang="zh-CN" altLang="en-US" sz="1300" b="0" dirty="0">
                        <a:solidFill>
                          <a:sysClr val="windowText" lastClr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93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00" b="0" dirty="0">
                          <a:solidFill>
                            <a:sysClr val="windowText" lastClr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投放周期</a:t>
                      </a:r>
                      <a:endParaRPr lang="zh-CN" altLang="en-US" sz="1300" b="0" dirty="0">
                        <a:solidFill>
                          <a:sysClr val="windowText" lastClr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93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00" b="0" dirty="0">
                          <a:solidFill>
                            <a:sysClr val="windowText" lastClr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推广渠道</a:t>
                      </a:r>
                      <a:endParaRPr lang="zh-CN" altLang="en-US" sz="1300" b="0" dirty="0">
                        <a:solidFill>
                          <a:sysClr val="windowText" lastClr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93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00" b="0" dirty="0">
                          <a:solidFill>
                            <a:sysClr val="windowText" lastClr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预计投放量</a:t>
                      </a:r>
                      <a:endParaRPr lang="zh-CN" altLang="en-US" sz="1300" b="0" dirty="0">
                        <a:solidFill>
                          <a:sysClr val="windowText" lastClr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93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00" b="0" dirty="0">
                          <a:solidFill>
                            <a:sysClr val="windowText" lastClr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实际投放量</a:t>
                      </a:r>
                      <a:endParaRPr lang="zh-CN" altLang="en-US" sz="1300" b="0" dirty="0">
                        <a:solidFill>
                          <a:sysClr val="windowText" lastClr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93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 dirty="0">
                          <a:solidFill>
                            <a:sysClr val="windowText" lastClr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PV</a:t>
                      </a:r>
                      <a:r>
                        <a:rPr lang="zh-CN" altLang="en-US" sz="1300" b="0" dirty="0">
                          <a:solidFill>
                            <a:sysClr val="windowText" lastClr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合计</a:t>
                      </a:r>
                      <a:endParaRPr lang="zh-CN" altLang="en-US" sz="1300" b="0" dirty="0">
                        <a:solidFill>
                          <a:sysClr val="windowText" lastClr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937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00" b="0" dirty="0">
                          <a:solidFill>
                            <a:sysClr val="windowText" lastClr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订单金额</a:t>
                      </a:r>
                      <a:endParaRPr lang="zh-CN" altLang="en-US" sz="1300" b="0" dirty="0">
                        <a:solidFill>
                          <a:sysClr val="windowText" lastClr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937"/>
                    </a:solidFill>
                  </a:tcPr>
                </a:tc>
              </a:tr>
              <a:tr h="377190">
                <a:tc rowSpan="9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京东</a:t>
                      </a:r>
                      <a:endParaRPr lang="zh-CN" altLang="en-US" sz="13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937"/>
                    </a:solidFill>
                  </a:tcPr>
                </a:tc>
                <a:tc rowSpan="9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12.27—1.28</a:t>
                      </a:r>
                      <a:endParaRPr lang="zh-CN" altLang="en-US" sz="13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13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（</a:t>
                      </a:r>
                      <a:r>
                        <a:rPr lang="en-US" altLang="zh-CN" sz="13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30</a:t>
                      </a:r>
                      <a:r>
                        <a:rPr lang="zh-CN" altLang="en-US" sz="13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天）</a:t>
                      </a:r>
                      <a:endParaRPr lang="zh-CN" altLang="en-US" sz="13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发现好货</a:t>
                      </a:r>
                      <a:endParaRPr lang="zh-CN" altLang="en-US" sz="13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charset="0"/>
                        </a:rPr>
                        <a:t> 5</a:t>
                      </a:r>
                      <a:endParaRPr lang="en-US" altLang="zh-CN" sz="13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charset="0"/>
                        </a:rPr>
                        <a:t>5</a:t>
                      </a:r>
                      <a:endParaRPr lang="en-US" altLang="zh-CN" sz="13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9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charset="0"/>
                        </a:rPr>
                        <a:t>859,746</a:t>
                      </a:r>
                      <a:endParaRPr lang="en-US" altLang="zh-CN" sz="13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9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charset="0"/>
                        </a:rPr>
                        <a:t>678,355</a:t>
                      </a:r>
                      <a:endParaRPr lang="en-US" altLang="zh-CN" sz="13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460"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charset="0"/>
                        </a:rPr>
                        <a:t> </a:t>
                      </a:r>
                      <a:r>
                        <a:rPr lang="zh-CN" altLang="en-US" sz="13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charset="0"/>
                        </a:rPr>
                        <a:t>会买专辑</a:t>
                      </a:r>
                      <a:endParaRPr lang="zh-CN" altLang="en-US" sz="13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charset="0"/>
                        </a:rPr>
                        <a:t>12 </a:t>
                      </a:r>
                      <a:endParaRPr lang="en-US" altLang="zh-CN" sz="13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charset="0"/>
                        </a:rPr>
                        <a:t>12</a:t>
                      </a:r>
                      <a:endParaRPr lang="en-US" altLang="zh-CN" sz="13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</a:tr>
              <a:tr h="361950"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3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charset="0"/>
                        </a:rPr>
                        <a:t>会买清单</a:t>
                      </a:r>
                      <a:endParaRPr lang="zh-CN" altLang="en-US" sz="13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charset="0"/>
                        </a:rPr>
                        <a:t>19 </a:t>
                      </a:r>
                      <a:endParaRPr lang="en-US" altLang="zh-CN" sz="13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charset="0"/>
                        </a:rPr>
                        <a:t>19</a:t>
                      </a:r>
                      <a:endParaRPr lang="en-US" altLang="zh-CN" sz="13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Calibri" panose="020F0502020204030204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</a:tr>
              <a:tr h="377825"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视频购</a:t>
                      </a:r>
                      <a:endParaRPr lang="zh-CN" altLang="en-US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5</a:t>
                      </a:r>
                      <a:endParaRPr lang="en-US" altLang="zh-CN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5</a:t>
                      </a:r>
                      <a:endParaRPr lang="en-US" altLang="zh-CN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</a:tr>
              <a:tr h="377825"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购物圈</a:t>
                      </a:r>
                      <a:endParaRPr lang="zh-CN" altLang="en-US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3</a:t>
                      </a:r>
                      <a:endParaRPr lang="en-US" altLang="zh-CN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3</a:t>
                      </a:r>
                      <a:endParaRPr lang="en-US" altLang="zh-CN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</a:tr>
              <a:tr h="478790"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京东快报</a:t>
                      </a: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发现资讯</a:t>
                      </a:r>
                      <a:endParaRPr lang="zh-CN" altLang="en-US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40</a:t>
                      </a:r>
                      <a:endParaRPr lang="en-US" altLang="zh-CN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43</a:t>
                      </a:r>
                      <a:endParaRPr lang="en-US" altLang="zh-CN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</a:tr>
              <a:tr h="377190"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排行榜</a:t>
                      </a:r>
                      <a:endParaRPr lang="zh-CN" altLang="en-US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6</a:t>
                      </a:r>
                      <a:endParaRPr lang="en-US" altLang="zh-CN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8</a:t>
                      </a:r>
                      <a:endParaRPr lang="en-US" altLang="zh-CN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</a:tr>
              <a:tr h="378460"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发现评测</a:t>
                      </a:r>
                      <a:endParaRPr lang="zh-CN" altLang="en-US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endParaRPr lang="en-US" altLang="zh-CN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endParaRPr lang="en-US" altLang="zh-CN" sz="13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</a:tr>
              <a:tr h="37846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京挑细选</a:t>
                      </a:r>
                      <a:endParaRPr lang="zh-CN" altLang="en-US" sz="13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3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</a:t>
                      </a:r>
                      <a:endParaRPr lang="en-US" altLang="zh-CN" sz="13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上线</a:t>
                      </a:r>
                      <a:r>
                        <a:rPr lang="en-US" altLang="zh-CN" sz="13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5+</a:t>
                      </a:r>
                      <a:endParaRPr lang="en-US" altLang="zh-CN" sz="13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/>
                </a:tc>
              </a:tr>
            </a:tbl>
          </a:graphicData>
        </a:graphic>
      </p:graphicFrame>
      <p:pic>
        <p:nvPicPr>
          <p:cNvPr id="1026" name="Picture 2" descr="http://f11.baidu.com/it/u=3794715504,4065129665&amp;fm=7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6"/>
          <a:stretch>
            <a:fillRect/>
          </a:stretch>
        </p:blipFill>
        <p:spPr bwMode="auto">
          <a:xfrm>
            <a:off x="5062492" y="1226759"/>
            <a:ext cx="2659322" cy="472952"/>
          </a:xfrm>
          <a:prstGeom prst="rect">
            <a:avLst/>
          </a:prstGeom>
          <a:noFill/>
        </p:spPr>
      </p:pic>
      <p:grpSp>
        <p:nvGrpSpPr>
          <p:cNvPr id="7" name="组合 6"/>
          <p:cNvGrpSpPr/>
          <p:nvPr/>
        </p:nvGrpSpPr>
        <p:grpSpPr>
          <a:xfrm>
            <a:off x="496124" y="1303573"/>
            <a:ext cx="4269899" cy="4469236"/>
            <a:chOff x="524" y="1768"/>
            <a:chExt cx="6981" cy="73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" y="1768"/>
              <a:ext cx="3382" cy="732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" y="1768"/>
              <a:ext cx="3382" cy="7324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3655378" y="311327"/>
            <a:ext cx="6260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海信家电类</a:t>
            </a:r>
            <a:r>
              <a:rPr kumimoji="1" lang="zh-CN" altLang="en-US" sz="3200" b="1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产品内容推广</a:t>
            </a:r>
            <a:endParaRPr kumimoji="1" lang="zh-CN" altLang="en-US" sz="3200" b="1" spc="3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947560" y="1124769"/>
            <a:ext cx="208026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6385" indent="-28638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 dirty="0"/>
              <a:t>项目</a:t>
            </a:r>
            <a:r>
              <a:rPr kumimoji="1"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ROI&gt;3.5</a:t>
            </a:r>
            <a:endParaRPr kumimoji="1"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5" y="893"/>
            <a:ext cx="12216124" cy="6879069"/>
          </a:xfrm>
          <a:prstGeom prst="rect">
            <a:avLst/>
          </a:prstGeom>
          <a:effectLst>
            <a:outerShdw blurRad="50800" dist="50800" dir="5400000" algn="ctr" rotWithShape="0">
              <a:schemeClr val="tx2">
                <a:lumMod val="60000"/>
                <a:lumOff val="40000"/>
                <a:alpha val="94000"/>
              </a:scheme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1" y="1872385"/>
            <a:ext cx="4019138" cy="5273572"/>
          </a:xfrm>
          <a:prstGeom prst="rect">
            <a:avLst/>
          </a:prstGeom>
        </p:spPr>
      </p:pic>
      <p:sp>
        <p:nvSpPr>
          <p:cNvPr id="157" name="Rectangle 31"/>
          <p:cNvSpPr/>
          <p:nvPr/>
        </p:nvSpPr>
        <p:spPr>
          <a:xfrm>
            <a:off x="484062" y="3418420"/>
            <a:ext cx="3523333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sz="1200" spc="19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专</a:t>
            </a:r>
            <a:r>
              <a:rPr sz="1200" spc="23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业运营团队负责，</a:t>
            </a:r>
            <a:r>
              <a:rPr lang="zh-CN" altLang="en-US" sz="1200" spc="23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从百人资深写团队中，</a:t>
            </a:r>
            <a:r>
              <a:rPr sz="1200" spc="23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匹配优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质</a:t>
            </a:r>
            <a:r>
              <a:rPr sz="1200" spc="19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sz="1200" spc="23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达人去创作内容。</a:t>
            </a:r>
            <a:endParaRPr lang="zh-CN" altLang="en-US" sz="1200" spc="23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8" name="Rectangle 32"/>
          <p:cNvSpPr/>
          <p:nvPr/>
        </p:nvSpPr>
        <p:spPr>
          <a:xfrm>
            <a:off x="2224314" y="3037519"/>
            <a:ext cx="17830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顶尖写手、内容产出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654" name="Rectangle 33"/>
          <p:cNvSpPr>
            <a:spLocks noChangeArrowheads="1"/>
          </p:cNvSpPr>
          <p:nvPr/>
        </p:nvSpPr>
        <p:spPr bwMode="auto">
          <a:xfrm>
            <a:off x="484062" y="4942023"/>
            <a:ext cx="3523333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Lao UI" panose="020B0502040204020203" charset="0"/>
              </a:rPr>
              <a:t>文章成功发布后，专人团队进行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Lao UI" panose="020B0502040204020203" charset="0"/>
              </a:rPr>
              <a:t>7X24hr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Lao UI" panose="020B0502040204020203" charset="0"/>
              </a:rPr>
              <a:t>全时段行程监控，并将实际效果，实时把控，可使企业随时随地了解发布效果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Lao UI" panose="020B0502040204020203" charset="0"/>
            </a:endParaRPr>
          </a:p>
        </p:txBody>
      </p:sp>
      <p:sp>
        <p:nvSpPr>
          <p:cNvPr id="161" name="Rectangle 34"/>
          <p:cNvSpPr/>
          <p:nvPr/>
        </p:nvSpPr>
        <p:spPr>
          <a:xfrm>
            <a:off x="2147329" y="4546309"/>
            <a:ext cx="17830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行程把控、效果跟踪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7656" name="图片 161" descr="pexels-photo-1364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76" y="1376368"/>
            <a:ext cx="4024852" cy="470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" name="矩形 162"/>
          <p:cNvSpPr/>
          <p:nvPr/>
        </p:nvSpPr>
        <p:spPr>
          <a:xfrm>
            <a:off x="4083576" y="1376368"/>
            <a:ext cx="4024852" cy="4718938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1400"/>
          </a:p>
        </p:txBody>
      </p:sp>
      <p:cxnSp>
        <p:nvCxnSpPr>
          <p:cNvPr id="164" name="Straight Connector 48"/>
          <p:cNvCxnSpPr/>
          <p:nvPr/>
        </p:nvCxnSpPr>
        <p:spPr>
          <a:xfrm>
            <a:off x="5329967" y="3619450"/>
            <a:ext cx="1532068" cy="0"/>
          </a:xfrm>
          <a:prstGeom prst="line">
            <a:avLst/>
          </a:prstGeom>
          <a:ln w="317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45"/>
          <p:cNvCxnSpPr/>
          <p:nvPr/>
        </p:nvCxnSpPr>
        <p:spPr>
          <a:xfrm>
            <a:off x="5329967" y="2191073"/>
            <a:ext cx="153206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50"/>
          <p:cNvCxnSpPr/>
          <p:nvPr/>
        </p:nvCxnSpPr>
        <p:spPr>
          <a:xfrm>
            <a:off x="5329967" y="5143054"/>
            <a:ext cx="153206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1" name="Rectangle 29"/>
          <p:cNvSpPr>
            <a:spLocks noChangeArrowheads="1"/>
          </p:cNvSpPr>
          <p:nvPr/>
        </p:nvSpPr>
        <p:spPr bwMode="auto">
          <a:xfrm>
            <a:off x="484062" y="1990042"/>
            <a:ext cx="3523333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前期</a:t>
            </a:r>
            <a:r>
              <a:rPr lang="zh-CN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企业</a:t>
            </a:r>
            <a:r>
              <a:rPr lang="zh-CN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协商沟通，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了解企业品牌及产品，并初步</a:t>
            </a:r>
            <a:r>
              <a:rPr lang="zh-CN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确定合作方案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9" name="Rectangle 30"/>
          <p:cNvSpPr/>
          <p:nvPr/>
        </p:nvSpPr>
        <p:spPr>
          <a:xfrm>
            <a:off x="2171609" y="1604908"/>
            <a:ext cx="183578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前期对接、了解需求 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1" name="Rectangle 39"/>
          <p:cNvSpPr/>
          <p:nvPr/>
        </p:nvSpPr>
        <p:spPr>
          <a:xfrm>
            <a:off x="8195187" y="4942023"/>
            <a:ext cx="3523333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200" spc="79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发布</a:t>
            </a:r>
            <a:r>
              <a:rPr sz="1200" spc="79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结束后</a:t>
            </a:r>
            <a:r>
              <a:rPr lang="zh-CN" altLang="en-US" sz="1200" spc="79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仍将</a:t>
            </a:r>
            <a:r>
              <a:rPr sz="1200" spc="79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持续跟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</a:t>
            </a:r>
            <a:r>
              <a:rPr sz="1200" spc="75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文章的总体</a:t>
            </a:r>
            <a:r>
              <a:rPr sz="1200" spc="79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情况。跟进时间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 3</a:t>
            </a:r>
            <a:r>
              <a:rPr sz="1200" spc="8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sz="1200" spc="4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sz="1200" spc="8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个月，提炼总体有效信息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，供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企业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下次合作参考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2" name="Rectangle 40"/>
          <p:cNvSpPr/>
          <p:nvPr/>
        </p:nvSpPr>
        <p:spPr>
          <a:xfrm>
            <a:off x="8274541" y="4546521"/>
            <a:ext cx="17830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项目结案、数据分析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65" name="Rectangle 35"/>
          <p:cNvSpPr>
            <a:spLocks noChangeArrowheads="1"/>
          </p:cNvSpPr>
          <p:nvPr/>
        </p:nvSpPr>
        <p:spPr bwMode="auto">
          <a:xfrm>
            <a:off x="8195187" y="1990042"/>
            <a:ext cx="3523333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专业策划团队，为企业打造专属创意，并制定</a:t>
            </a:r>
            <a:r>
              <a:rPr lang="zh-CN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推广的 形式、渠道、以及次数跟费用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5" name="Rectangle 36"/>
          <p:cNvSpPr/>
          <p:nvPr/>
        </p:nvSpPr>
        <p:spPr>
          <a:xfrm>
            <a:off x="8274289" y="1604908"/>
            <a:ext cx="17830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提交创意、制定计划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7" name="Rectangle 37"/>
          <p:cNvSpPr/>
          <p:nvPr/>
        </p:nvSpPr>
        <p:spPr>
          <a:xfrm>
            <a:off x="8195187" y="3418420"/>
            <a:ext cx="3525449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sz="1200" spc="23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文章发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布</a:t>
            </a:r>
            <a:r>
              <a:rPr sz="1200" spc="19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前</a:t>
            </a:r>
            <a:r>
              <a:rPr sz="1200" spc="23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文章</a:t>
            </a:r>
            <a:r>
              <a:rPr lang="zh-CN" altLang="en-US" sz="1200" spc="23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提交至企业</a:t>
            </a:r>
            <a:r>
              <a:rPr sz="1200" spc="23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审核，审核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</a:t>
            </a:r>
            <a:r>
              <a:rPr sz="1200" spc="19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过</a:t>
            </a:r>
            <a:r>
              <a:rPr lang="zh-CN" altLang="en-US" sz="1200" spc="19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后及时</a:t>
            </a:r>
            <a:r>
              <a:rPr sz="1200" spc="23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发布</a:t>
            </a:r>
            <a:r>
              <a:rPr lang="zh-CN" altLang="en-US" sz="1200" spc="23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200" spc="23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发布后随时跟进</a:t>
            </a:r>
            <a:r>
              <a:rPr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文章情况，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并及时进行反馈。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8" name="Rectangle 38"/>
          <p:cNvSpPr/>
          <p:nvPr/>
        </p:nvSpPr>
        <p:spPr>
          <a:xfrm>
            <a:off x="8274289" y="3037519"/>
            <a:ext cx="1783080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逐步投放、及时反馈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669" name="文本框 178"/>
          <p:cNvSpPr txBox="1">
            <a:spLocks noChangeArrowheads="1"/>
          </p:cNvSpPr>
          <p:nvPr/>
        </p:nvSpPr>
        <p:spPr bwMode="auto">
          <a:xfrm>
            <a:off x="4980807" y="1869423"/>
            <a:ext cx="2230386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前期</a:t>
            </a:r>
            <a:endParaRPr lang="zh-CN" altLang="zh-CN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70" name="文本框 179"/>
          <p:cNvSpPr txBox="1">
            <a:spLocks noChangeArrowheads="1"/>
          </p:cNvSpPr>
          <p:nvPr/>
        </p:nvSpPr>
        <p:spPr bwMode="auto">
          <a:xfrm>
            <a:off x="4618951" y="3295686"/>
            <a:ext cx="295409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中期</a:t>
            </a:r>
            <a:endParaRPr lang="zh-CN" altLang="zh-CN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671" name="文本框 180"/>
          <p:cNvSpPr txBox="1">
            <a:spLocks noChangeArrowheads="1"/>
          </p:cNvSpPr>
          <p:nvPr/>
        </p:nvSpPr>
        <p:spPr bwMode="auto">
          <a:xfrm>
            <a:off x="4980807" y="4819289"/>
            <a:ext cx="2230386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后期</a:t>
            </a:r>
            <a:endParaRPr lang="zh-CN" altLang="zh-CN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842" y="-82905"/>
            <a:ext cx="1921645" cy="80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-24441" y="127225"/>
            <a:ext cx="3761395" cy="590396"/>
            <a:chOff x="-2" y="278"/>
            <a:chExt cx="5925" cy="930"/>
          </a:xfrm>
        </p:grpSpPr>
        <p:sp>
          <p:nvSpPr>
            <p:cNvPr id="8" name="矩形 7"/>
            <p:cNvSpPr/>
            <p:nvPr/>
          </p:nvSpPr>
          <p:spPr>
            <a:xfrm>
              <a:off x="-2" y="278"/>
              <a:ext cx="379" cy="93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00" y="332"/>
              <a:ext cx="542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2">
                      <a:lumMod val="25000"/>
                    </a:schemeClr>
                  </a:solidFill>
                </a:rPr>
                <a:t>标准化服务优势</a:t>
              </a:r>
              <a:endParaRPr lang="zh-CN" altLang="zh-CN" sz="28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9" y="-10534"/>
            <a:ext cx="12216124" cy="6879069"/>
          </a:xfrm>
          <a:prstGeom prst="rect">
            <a:avLst/>
          </a:prstGeom>
          <a:effectLst>
            <a:outerShdw blurRad="50800" dist="50800" dir="5400000" algn="ctr" rotWithShape="0">
              <a:schemeClr val="tx2">
                <a:lumMod val="60000"/>
                <a:lumOff val="40000"/>
                <a:alpha val="94000"/>
              </a:schemeClr>
            </a:outerShdw>
          </a:effectLst>
        </p:spPr>
      </p:pic>
      <p:pic>
        <p:nvPicPr>
          <p:cNvPr id="138" name="图片 1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1" y="1872385"/>
            <a:ext cx="4019138" cy="5273572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2468555" y="1434984"/>
            <a:ext cx="8464886" cy="4144836"/>
            <a:chOff x="1328" y="2089"/>
            <a:chExt cx="15997" cy="8162"/>
          </a:xfrm>
        </p:grpSpPr>
        <p:grpSp>
          <p:nvGrpSpPr>
            <p:cNvPr id="101" name="组合 100"/>
            <p:cNvGrpSpPr/>
            <p:nvPr/>
          </p:nvGrpSpPr>
          <p:grpSpPr>
            <a:xfrm>
              <a:off x="1328" y="2155"/>
              <a:ext cx="4028" cy="4028"/>
              <a:chOff x="843373" y="1368705"/>
              <a:chExt cx="2557654" cy="2557654"/>
            </a:xfrm>
          </p:grpSpPr>
          <p:grpSp>
            <p:nvGrpSpPr>
              <p:cNvPr id="102" name="组合 101"/>
              <p:cNvGrpSpPr/>
              <p:nvPr/>
            </p:nvGrpSpPr>
            <p:grpSpPr>
              <a:xfrm>
                <a:off x="843373" y="1368705"/>
                <a:ext cx="2557654" cy="2557654"/>
                <a:chOff x="1051718" y="1519176"/>
                <a:chExt cx="2557654" cy="2557654"/>
              </a:xfrm>
            </p:grpSpPr>
            <p:sp>
              <p:nvSpPr>
                <p:cNvPr id="103" name="椭圆 102"/>
                <p:cNvSpPr/>
                <p:nvPr/>
              </p:nvSpPr>
              <p:spPr>
                <a:xfrm>
                  <a:off x="1051718" y="1519176"/>
                  <a:ext cx="2557654" cy="2557654"/>
                </a:xfrm>
                <a:prstGeom prst="ellipse">
                  <a:avLst/>
                </a:prstGeom>
                <a:solidFill>
                  <a:schemeClr val="accent1">
                    <a:lumMod val="50000"/>
                    <a:alpha val="88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4" name="椭圆 103"/>
                <p:cNvSpPr/>
                <p:nvPr/>
              </p:nvSpPr>
              <p:spPr>
                <a:xfrm>
                  <a:off x="1180618" y="1636501"/>
                  <a:ext cx="2310466" cy="2310466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5" name="grocery-shop-cart_17867"/>
              <p:cNvSpPr>
                <a:spLocks noChangeAspect="1"/>
              </p:cNvSpPr>
              <p:nvPr/>
            </p:nvSpPr>
            <p:spPr bwMode="auto">
              <a:xfrm>
                <a:off x="1847837" y="1832937"/>
                <a:ext cx="609685" cy="470628"/>
              </a:xfrm>
              <a:custGeom>
                <a:avLst/>
                <a:gdLst>
                  <a:gd name="T0" fmla="*/ 4066 w 4783"/>
                  <a:gd name="T1" fmla="*/ 0 h 3698"/>
                  <a:gd name="T2" fmla="*/ 3436 w 4783"/>
                  <a:gd name="T3" fmla="*/ 630 h 3698"/>
                  <a:gd name="T4" fmla="*/ 0 w 4783"/>
                  <a:gd name="T5" fmla="*/ 630 h 3698"/>
                  <a:gd name="T6" fmla="*/ 584 w 4783"/>
                  <a:gd name="T7" fmla="*/ 1490 h 3698"/>
                  <a:gd name="T8" fmla="*/ 2600 w 4783"/>
                  <a:gd name="T9" fmla="*/ 1490 h 3698"/>
                  <a:gd name="T10" fmla="*/ 2600 w 4783"/>
                  <a:gd name="T11" fmla="*/ 1651 h 3698"/>
                  <a:gd name="T12" fmla="*/ 693 w 4783"/>
                  <a:gd name="T13" fmla="*/ 1651 h 3698"/>
                  <a:gd name="T14" fmla="*/ 1239 w 4783"/>
                  <a:gd name="T15" fmla="*/ 2450 h 3698"/>
                  <a:gd name="T16" fmla="*/ 2878 w 4783"/>
                  <a:gd name="T17" fmla="*/ 2450 h 3698"/>
                  <a:gd name="T18" fmla="*/ 2709 w 4783"/>
                  <a:gd name="T19" fmla="*/ 2999 h 3698"/>
                  <a:gd name="T20" fmla="*/ 1377 w 4783"/>
                  <a:gd name="T21" fmla="*/ 2999 h 3698"/>
                  <a:gd name="T22" fmla="*/ 1377 w 4783"/>
                  <a:gd name="T23" fmla="*/ 3001 h 3698"/>
                  <a:gd name="T24" fmla="*/ 1054 w 4783"/>
                  <a:gd name="T25" fmla="*/ 3348 h 3698"/>
                  <a:gd name="T26" fmla="*/ 1404 w 4783"/>
                  <a:gd name="T27" fmla="*/ 3698 h 3698"/>
                  <a:gd name="T28" fmla="*/ 1753 w 4783"/>
                  <a:gd name="T29" fmla="*/ 3348 h 3698"/>
                  <a:gd name="T30" fmla="*/ 1697 w 4783"/>
                  <a:gd name="T31" fmla="*/ 3160 h 3698"/>
                  <a:gd name="T32" fmla="*/ 2282 w 4783"/>
                  <a:gd name="T33" fmla="*/ 3160 h 3698"/>
                  <a:gd name="T34" fmla="*/ 2226 w 4783"/>
                  <a:gd name="T35" fmla="*/ 3348 h 3698"/>
                  <a:gd name="T36" fmla="*/ 2576 w 4783"/>
                  <a:gd name="T37" fmla="*/ 3698 h 3698"/>
                  <a:gd name="T38" fmla="*/ 2925 w 4783"/>
                  <a:gd name="T39" fmla="*/ 3348 h 3698"/>
                  <a:gd name="T40" fmla="*/ 2840 w 4783"/>
                  <a:gd name="T41" fmla="*/ 3122 h 3698"/>
                  <a:gd name="T42" fmla="*/ 3582 w 4783"/>
                  <a:gd name="T43" fmla="*/ 713 h 3698"/>
                  <a:gd name="T44" fmla="*/ 4133 w 4783"/>
                  <a:gd name="T45" fmla="*/ 162 h 3698"/>
                  <a:gd name="T46" fmla="*/ 4783 w 4783"/>
                  <a:gd name="T47" fmla="*/ 162 h 3698"/>
                  <a:gd name="T48" fmla="*/ 4783 w 4783"/>
                  <a:gd name="T49" fmla="*/ 0 h 3698"/>
                  <a:gd name="T50" fmla="*/ 4066 w 4783"/>
                  <a:gd name="T51" fmla="*/ 0 h 3698"/>
                  <a:gd name="T52" fmla="*/ 1404 w 4783"/>
                  <a:gd name="T53" fmla="*/ 3537 h 3698"/>
                  <a:gd name="T54" fmla="*/ 1215 w 4783"/>
                  <a:gd name="T55" fmla="*/ 3348 h 3698"/>
                  <a:gd name="T56" fmla="*/ 1404 w 4783"/>
                  <a:gd name="T57" fmla="*/ 3160 h 3698"/>
                  <a:gd name="T58" fmla="*/ 1592 w 4783"/>
                  <a:gd name="T59" fmla="*/ 3348 h 3698"/>
                  <a:gd name="T60" fmla="*/ 1404 w 4783"/>
                  <a:gd name="T61" fmla="*/ 3537 h 3698"/>
                  <a:gd name="T62" fmla="*/ 2575 w 4783"/>
                  <a:gd name="T63" fmla="*/ 3537 h 3698"/>
                  <a:gd name="T64" fmla="*/ 2387 w 4783"/>
                  <a:gd name="T65" fmla="*/ 3348 h 3698"/>
                  <a:gd name="T66" fmla="*/ 2575 w 4783"/>
                  <a:gd name="T67" fmla="*/ 3160 h 3698"/>
                  <a:gd name="T68" fmla="*/ 2764 w 4783"/>
                  <a:gd name="T69" fmla="*/ 3348 h 3698"/>
                  <a:gd name="T70" fmla="*/ 2575 w 4783"/>
                  <a:gd name="T71" fmla="*/ 3537 h 3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83" h="3698">
                    <a:moveTo>
                      <a:pt x="4066" y="0"/>
                    </a:moveTo>
                    <a:lnTo>
                      <a:pt x="3436" y="630"/>
                    </a:lnTo>
                    <a:lnTo>
                      <a:pt x="0" y="630"/>
                    </a:lnTo>
                    <a:lnTo>
                      <a:pt x="584" y="1490"/>
                    </a:lnTo>
                    <a:lnTo>
                      <a:pt x="2600" y="1490"/>
                    </a:lnTo>
                    <a:lnTo>
                      <a:pt x="2600" y="1651"/>
                    </a:lnTo>
                    <a:lnTo>
                      <a:pt x="693" y="1651"/>
                    </a:lnTo>
                    <a:lnTo>
                      <a:pt x="1239" y="2450"/>
                    </a:lnTo>
                    <a:lnTo>
                      <a:pt x="2878" y="2450"/>
                    </a:lnTo>
                    <a:lnTo>
                      <a:pt x="2709" y="2999"/>
                    </a:lnTo>
                    <a:lnTo>
                      <a:pt x="1377" y="2999"/>
                    </a:lnTo>
                    <a:lnTo>
                      <a:pt x="1377" y="3001"/>
                    </a:lnTo>
                    <a:cubicBezTo>
                      <a:pt x="1196" y="3015"/>
                      <a:pt x="1054" y="3165"/>
                      <a:pt x="1054" y="3348"/>
                    </a:cubicBezTo>
                    <a:cubicBezTo>
                      <a:pt x="1054" y="3541"/>
                      <a:pt x="1211" y="3698"/>
                      <a:pt x="1404" y="3698"/>
                    </a:cubicBezTo>
                    <a:cubicBezTo>
                      <a:pt x="1596" y="3698"/>
                      <a:pt x="1753" y="3541"/>
                      <a:pt x="1753" y="3348"/>
                    </a:cubicBezTo>
                    <a:cubicBezTo>
                      <a:pt x="1753" y="3279"/>
                      <a:pt x="1732" y="3214"/>
                      <a:pt x="1697" y="3160"/>
                    </a:cubicBezTo>
                    <a:lnTo>
                      <a:pt x="2282" y="3160"/>
                    </a:lnTo>
                    <a:cubicBezTo>
                      <a:pt x="2247" y="3214"/>
                      <a:pt x="2226" y="3279"/>
                      <a:pt x="2226" y="3348"/>
                    </a:cubicBezTo>
                    <a:cubicBezTo>
                      <a:pt x="2226" y="3541"/>
                      <a:pt x="2383" y="3698"/>
                      <a:pt x="2576" y="3698"/>
                    </a:cubicBezTo>
                    <a:cubicBezTo>
                      <a:pt x="2768" y="3698"/>
                      <a:pt x="2925" y="3541"/>
                      <a:pt x="2925" y="3348"/>
                    </a:cubicBezTo>
                    <a:cubicBezTo>
                      <a:pt x="2925" y="3262"/>
                      <a:pt x="2893" y="3183"/>
                      <a:pt x="2840" y="3122"/>
                    </a:cubicBezTo>
                    <a:lnTo>
                      <a:pt x="3582" y="713"/>
                    </a:lnTo>
                    <a:lnTo>
                      <a:pt x="4133" y="162"/>
                    </a:lnTo>
                    <a:lnTo>
                      <a:pt x="4783" y="162"/>
                    </a:lnTo>
                    <a:lnTo>
                      <a:pt x="4783" y="0"/>
                    </a:lnTo>
                    <a:lnTo>
                      <a:pt x="4066" y="0"/>
                    </a:lnTo>
                    <a:close/>
                    <a:moveTo>
                      <a:pt x="1404" y="3537"/>
                    </a:moveTo>
                    <a:cubicBezTo>
                      <a:pt x="1300" y="3537"/>
                      <a:pt x="1215" y="3452"/>
                      <a:pt x="1215" y="3348"/>
                    </a:cubicBezTo>
                    <a:cubicBezTo>
                      <a:pt x="1215" y="3245"/>
                      <a:pt x="1300" y="3160"/>
                      <a:pt x="1404" y="3160"/>
                    </a:cubicBezTo>
                    <a:cubicBezTo>
                      <a:pt x="1507" y="3160"/>
                      <a:pt x="1592" y="3245"/>
                      <a:pt x="1592" y="3348"/>
                    </a:cubicBezTo>
                    <a:cubicBezTo>
                      <a:pt x="1592" y="3452"/>
                      <a:pt x="1507" y="3537"/>
                      <a:pt x="1404" y="3537"/>
                    </a:cubicBezTo>
                    <a:close/>
                    <a:moveTo>
                      <a:pt x="2575" y="3537"/>
                    </a:moveTo>
                    <a:cubicBezTo>
                      <a:pt x="2472" y="3537"/>
                      <a:pt x="2387" y="3452"/>
                      <a:pt x="2387" y="3348"/>
                    </a:cubicBezTo>
                    <a:cubicBezTo>
                      <a:pt x="2387" y="3245"/>
                      <a:pt x="2472" y="3160"/>
                      <a:pt x="2575" y="3160"/>
                    </a:cubicBezTo>
                    <a:cubicBezTo>
                      <a:pt x="2679" y="3160"/>
                      <a:pt x="2764" y="3245"/>
                      <a:pt x="2764" y="3348"/>
                    </a:cubicBezTo>
                    <a:cubicBezTo>
                      <a:pt x="2764" y="3452"/>
                      <a:pt x="2679" y="3537"/>
                      <a:pt x="2575" y="35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  <p:sp>
            <p:nvSpPr>
              <p:cNvPr id="106" name="文本框 105"/>
              <p:cNvSpPr txBox="1"/>
              <p:nvPr/>
            </p:nvSpPr>
            <p:spPr>
              <a:xfrm>
                <a:off x="1056724" y="2456380"/>
                <a:ext cx="2293872" cy="421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覆盖电商购物群体</a:t>
                </a:r>
                <a:endPara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1585986" y="2882451"/>
                <a:ext cx="1484473" cy="6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60%</a:t>
                </a:r>
                <a:endPara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8" name="组合 107"/>
            <p:cNvGrpSpPr/>
            <p:nvPr/>
          </p:nvGrpSpPr>
          <p:grpSpPr>
            <a:xfrm>
              <a:off x="7313" y="2089"/>
              <a:ext cx="4028" cy="4028"/>
              <a:chOff x="4643639" y="1326487"/>
              <a:chExt cx="2557654" cy="2557654"/>
            </a:xfrm>
          </p:grpSpPr>
          <p:grpSp>
            <p:nvGrpSpPr>
              <p:cNvPr id="109" name="组合 108"/>
              <p:cNvGrpSpPr/>
              <p:nvPr/>
            </p:nvGrpSpPr>
            <p:grpSpPr>
              <a:xfrm>
                <a:off x="4643639" y="1326487"/>
                <a:ext cx="2557654" cy="2557654"/>
                <a:chOff x="1051718" y="1519176"/>
                <a:chExt cx="2557654" cy="2557654"/>
              </a:xfrm>
            </p:grpSpPr>
            <p:sp>
              <p:nvSpPr>
                <p:cNvPr id="110" name="椭圆 109"/>
                <p:cNvSpPr/>
                <p:nvPr/>
              </p:nvSpPr>
              <p:spPr>
                <a:xfrm>
                  <a:off x="1051718" y="1519176"/>
                  <a:ext cx="2557654" cy="2557654"/>
                </a:xfrm>
                <a:prstGeom prst="ellipse">
                  <a:avLst/>
                </a:prstGeom>
                <a:solidFill>
                  <a:schemeClr val="accent1">
                    <a:lumMod val="50000"/>
                    <a:alpha val="8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1" name="椭圆 110"/>
                <p:cNvSpPr/>
                <p:nvPr/>
              </p:nvSpPr>
              <p:spPr>
                <a:xfrm>
                  <a:off x="1180618" y="1636501"/>
                  <a:ext cx="2310466" cy="2310466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2" name="mouse_283310"/>
              <p:cNvSpPr>
                <a:spLocks noChangeAspect="1"/>
              </p:cNvSpPr>
              <p:nvPr/>
            </p:nvSpPr>
            <p:spPr bwMode="auto">
              <a:xfrm>
                <a:off x="5759621" y="1693880"/>
                <a:ext cx="325689" cy="609685"/>
              </a:xfrm>
              <a:custGeom>
                <a:avLst/>
                <a:gdLst>
                  <a:gd name="connsiteX0" fmla="*/ 0 w 324107"/>
                  <a:gd name="connsiteY0" fmla="*/ 384300 h 606722"/>
                  <a:gd name="connsiteX1" fmla="*/ 324107 w 324107"/>
                  <a:gd name="connsiteY1" fmla="*/ 384300 h 606722"/>
                  <a:gd name="connsiteX2" fmla="*/ 324107 w 324107"/>
                  <a:gd name="connsiteY2" fmla="*/ 485336 h 606722"/>
                  <a:gd name="connsiteX3" fmla="*/ 202511 w 324107"/>
                  <a:gd name="connsiteY3" fmla="*/ 606722 h 606722"/>
                  <a:gd name="connsiteX4" fmla="*/ 121507 w 324107"/>
                  <a:gd name="connsiteY4" fmla="*/ 606722 h 606722"/>
                  <a:gd name="connsiteX5" fmla="*/ 0 w 324107"/>
                  <a:gd name="connsiteY5" fmla="*/ 485336 h 606722"/>
                  <a:gd name="connsiteX6" fmla="*/ 121476 w 324107"/>
                  <a:gd name="connsiteY6" fmla="*/ 161736 h 606722"/>
                  <a:gd name="connsiteX7" fmla="*/ 141766 w 324107"/>
                  <a:gd name="connsiteY7" fmla="*/ 161736 h 606722"/>
                  <a:gd name="connsiteX8" fmla="*/ 141766 w 324107"/>
                  <a:gd name="connsiteY8" fmla="*/ 343795 h 606722"/>
                  <a:gd name="connsiteX9" fmla="*/ 0 w 324107"/>
                  <a:gd name="connsiteY9" fmla="*/ 343795 h 606722"/>
                  <a:gd name="connsiteX10" fmla="*/ 0 w 324107"/>
                  <a:gd name="connsiteY10" fmla="*/ 283168 h 606722"/>
                  <a:gd name="connsiteX11" fmla="*/ 121476 w 324107"/>
                  <a:gd name="connsiteY11" fmla="*/ 161736 h 606722"/>
                  <a:gd name="connsiteX12" fmla="*/ 195842 w 324107"/>
                  <a:gd name="connsiteY12" fmla="*/ 0 h 606722"/>
                  <a:gd name="connsiteX13" fmla="*/ 236324 w 324107"/>
                  <a:gd name="connsiteY13" fmla="*/ 0 h 606722"/>
                  <a:gd name="connsiteX14" fmla="*/ 205718 w 324107"/>
                  <a:gd name="connsiteY14" fmla="*/ 92421 h 606722"/>
                  <a:gd name="connsiteX15" fmla="*/ 182319 w 324107"/>
                  <a:gd name="connsiteY15" fmla="*/ 161736 h 606722"/>
                  <a:gd name="connsiteX16" fmla="*/ 202482 w 324107"/>
                  <a:gd name="connsiteY16" fmla="*/ 161736 h 606722"/>
                  <a:gd name="connsiteX17" fmla="*/ 324107 w 324107"/>
                  <a:gd name="connsiteY17" fmla="*/ 283168 h 606722"/>
                  <a:gd name="connsiteX18" fmla="*/ 324107 w 324107"/>
                  <a:gd name="connsiteY18" fmla="*/ 343795 h 606722"/>
                  <a:gd name="connsiteX19" fmla="*/ 182270 w 324107"/>
                  <a:gd name="connsiteY19" fmla="*/ 343795 h 606722"/>
                  <a:gd name="connsiteX20" fmla="*/ 182270 w 324107"/>
                  <a:gd name="connsiteY20" fmla="*/ 161736 h 606722"/>
                  <a:gd name="connsiteX21" fmla="*/ 141837 w 324107"/>
                  <a:gd name="connsiteY21" fmla="*/ 161736 h 606722"/>
                  <a:gd name="connsiteX22" fmla="*/ 172443 w 324107"/>
                  <a:gd name="connsiteY22" fmla="*/ 69315 h 606722"/>
                  <a:gd name="connsiteX23" fmla="*/ 195842 w 324107"/>
                  <a:gd name="connsiteY23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24107" h="606722">
                    <a:moveTo>
                      <a:pt x="0" y="384300"/>
                    </a:moveTo>
                    <a:lnTo>
                      <a:pt x="324107" y="384300"/>
                    </a:lnTo>
                    <a:lnTo>
                      <a:pt x="324107" y="485336"/>
                    </a:lnTo>
                    <a:cubicBezTo>
                      <a:pt x="324107" y="552338"/>
                      <a:pt x="269718" y="606722"/>
                      <a:pt x="202511" y="606722"/>
                    </a:cubicBezTo>
                    <a:lnTo>
                      <a:pt x="121507" y="606722"/>
                    </a:lnTo>
                    <a:cubicBezTo>
                      <a:pt x="54389" y="606722"/>
                      <a:pt x="0" y="552338"/>
                      <a:pt x="0" y="485336"/>
                    </a:cubicBezTo>
                    <a:close/>
                    <a:moveTo>
                      <a:pt x="121476" y="161736"/>
                    </a:moveTo>
                    <a:lnTo>
                      <a:pt x="141766" y="161736"/>
                    </a:lnTo>
                    <a:lnTo>
                      <a:pt x="141766" y="343795"/>
                    </a:lnTo>
                    <a:lnTo>
                      <a:pt x="0" y="343795"/>
                    </a:lnTo>
                    <a:lnTo>
                      <a:pt x="0" y="283168"/>
                    </a:lnTo>
                    <a:cubicBezTo>
                      <a:pt x="0" y="216140"/>
                      <a:pt x="54375" y="161736"/>
                      <a:pt x="121476" y="161736"/>
                    </a:cubicBezTo>
                    <a:close/>
                    <a:moveTo>
                      <a:pt x="195842" y="0"/>
                    </a:moveTo>
                    <a:lnTo>
                      <a:pt x="236324" y="0"/>
                    </a:lnTo>
                    <a:cubicBezTo>
                      <a:pt x="236324" y="48432"/>
                      <a:pt x="220042" y="71804"/>
                      <a:pt x="205718" y="92421"/>
                    </a:cubicBezTo>
                    <a:cubicBezTo>
                      <a:pt x="193173" y="110460"/>
                      <a:pt x="182319" y="126012"/>
                      <a:pt x="182319" y="161736"/>
                    </a:cubicBezTo>
                    <a:lnTo>
                      <a:pt x="202482" y="161736"/>
                    </a:lnTo>
                    <a:cubicBezTo>
                      <a:pt x="269705" y="161736"/>
                      <a:pt x="324107" y="216140"/>
                      <a:pt x="324107" y="283168"/>
                    </a:cubicBezTo>
                    <a:lnTo>
                      <a:pt x="324107" y="343795"/>
                    </a:lnTo>
                    <a:lnTo>
                      <a:pt x="182270" y="343795"/>
                    </a:lnTo>
                    <a:lnTo>
                      <a:pt x="182270" y="161736"/>
                    </a:lnTo>
                    <a:lnTo>
                      <a:pt x="141837" y="161736"/>
                    </a:lnTo>
                    <a:cubicBezTo>
                      <a:pt x="141837" y="113304"/>
                      <a:pt x="158119" y="89932"/>
                      <a:pt x="172443" y="69315"/>
                    </a:cubicBezTo>
                    <a:cubicBezTo>
                      <a:pt x="184988" y="51365"/>
                      <a:pt x="195842" y="35813"/>
                      <a:pt x="19584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  <p:sp>
            <p:nvSpPr>
              <p:cNvPr id="113" name="文本框 112"/>
              <p:cNvSpPr txBox="1"/>
              <p:nvPr/>
            </p:nvSpPr>
            <p:spPr>
              <a:xfrm>
                <a:off x="5021923" y="2447995"/>
                <a:ext cx="2061550" cy="421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日均内容点击超</a:t>
                </a:r>
                <a:endPara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14" name="文本框 113"/>
              <p:cNvSpPr txBox="1"/>
              <p:nvPr/>
            </p:nvSpPr>
            <p:spPr>
              <a:xfrm>
                <a:off x="5021482" y="2801337"/>
                <a:ext cx="1929593" cy="729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1000</a:t>
                </a:r>
                <a:r>
                  <a:rPr lang="zh-CN" alt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万</a:t>
                </a:r>
                <a:endPara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5" name="组合 114"/>
            <p:cNvGrpSpPr/>
            <p:nvPr/>
          </p:nvGrpSpPr>
          <p:grpSpPr>
            <a:xfrm>
              <a:off x="13297" y="2155"/>
              <a:ext cx="4028" cy="4028"/>
              <a:chOff x="8443906" y="1368705"/>
              <a:chExt cx="2557654" cy="2557654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8443906" y="1368705"/>
                <a:ext cx="2557654" cy="2557654"/>
                <a:chOff x="1051718" y="1519176"/>
                <a:chExt cx="2557654" cy="2557654"/>
              </a:xfrm>
            </p:grpSpPr>
            <p:sp>
              <p:nvSpPr>
                <p:cNvPr id="117" name="椭圆 116"/>
                <p:cNvSpPr/>
                <p:nvPr/>
              </p:nvSpPr>
              <p:spPr>
                <a:xfrm>
                  <a:off x="1051718" y="1519176"/>
                  <a:ext cx="2557654" cy="2557654"/>
                </a:xfrm>
                <a:prstGeom prst="ellipse">
                  <a:avLst/>
                </a:prstGeom>
                <a:solidFill>
                  <a:schemeClr val="accent1">
                    <a:lumMod val="50000"/>
                    <a:alpha val="8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8" name="椭圆 117"/>
                <p:cNvSpPr/>
                <p:nvPr/>
              </p:nvSpPr>
              <p:spPr>
                <a:xfrm>
                  <a:off x="1180618" y="1636501"/>
                  <a:ext cx="2310466" cy="2310466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9" name="handshake_65865"/>
              <p:cNvSpPr>
                <a:spLocks noChangeAspect="1"/>
              </p:cNvSpPr>
              <p:nvPr/>
            </p:nvSpPr>
            <p:spPr bwMode="auto">
              <a:xfrm>
                <a:off x="9417890" y="1779542"/>
                <a:ext cx="609685" cy="505408"/>
              </a:xfrm>
              <a:custGeom>
                <a:avLst/>
                <a:gdLst>
                  <a:gd name="connsiteX0" fmla="*/ 520008 w 577671"/>
                  <a:gd name="connsiteY0" fmla="*/ 113759 h 478870"/>
                  <a:gd name="connsiteX1" fmla="*/ 499710 w 577671"/>
                  <a:gd name="connsiteY1" fmla="*/ 134024 h 478870"/>
                  <a:gd name="connsiteX2" fmla="*/ 520008 w 577671"/>
                  <a:gd name="connsiteY2" fmla="*/ 153368 h 478870"/>
                  <a:gd name="connsiteX3" fmla="*/ 539383 w 577671"/>
                  <a:gd name="connsiteY3" fmla="*/ 134024 h 478870"/>
                  <a:gd name="connsiteX4" fmla="*/ 520008 w 577671"/>
                  <a:gd name="connsiteY4" fmla="*/ 113759 h 478870"/>
                  <a:gd name="connsiteX5" fmla="*/ 244475 w 577671"/>
                  <a:gd name="connsiteY5" fmla="*/ 35937 h 478870"/>
                  <a:gd name="connsiteX6" fmla="*/ 274656 w 577671"/>
                  <a:gd name="connsiteY6" fmla="*/ 40067 h 478870"/>
                  <a:gd name="connsiteX7" fmla="*/ 385348 w 577671"/>
                  <a:gd name="connsiteY7" fmla="*/ 74147 h 478870"/>
                  <a:gd name="connsiteX8" fmla="*/ 389960 w 577671"/>
                  <a:gd name="connsiteY8" fmla="*/ 76910 h 478870"/>
                  <a:gd name="connsiteX9" fmla="*/ 500653 w 577671"/>
                  <a:gd name="connsiteY9" fmla="*/ 187440 h 478870"/>
                  <a:gd name="connsiteX10" fmla="*/ 500653 w 577671"/>
                  <a:gd name="connsiteY10" fmla="*/ 204941 h 478870"/>
                  <a:gd name="connsiteX11" fmla="*/ 424091 w 577671"/>
                  <a:gd name="connsiteY11" fmla="*/ 280469 h 478870"/>
                  <a:gd name="connsiteX12" fmla="*/ 442539 w 577671"/>
                  <a:gd name="connsiteY12" fmla="*/ 298891 h 478870"/>
                  <a:gd name="connsiteX13" fmla="*/ 440694 w 577671"/>
                  <a:gd name="connsiteY13" fmla="*/ 352314 h 478870"/>
                  <a:gd name="connsiteX14" fmla="*/ 413944 w 577671"/>
                  <a:gd name="connsiteY14" fmla="*/ 364288 h 478870"/>
                  <a:gd name="connsiteX15" fmla="*/ 402874 w 577671"/>
                  <a:gd name="connsiteY15" fmla="*/ 390078 h 478870"/>
                  <a:gd name="connsiteX16" fmla="*/ 376124 w 577671"/>
                  <a:gd name="connsiteY16" fmla="*/ 402052 h 478870"/>
                  <a:gd name="connsiteX17" fmla="*/ 364132 w 577671"/>
                  <a:gd name="connsiteY17" fmla="*/ 428763 h 478870"/>
                  <a:gd name="connsiteX18" fmla="*/ 338304 w 577671"/>
                  <a:gd name="connsiteY18" fmla="*/ 440737 h 478870"/>
                  <a:gd name="connsiteX19" fmla="*/ 326312 w 577671"/>
                  <a:gd name="connsiteY19" fmla="*/ 466528 h 478870"/>
                  <a:gd name="connsiteX20" fmla="*/ 272811 w 577671"/>
                  <a:gd name="connsiteY20" fmla="*/ 468370 h 478870"/>
                  <a:gd name="connsiteX21" fmla="*/ 228534 w 577671"/>
                  <a:gd name="connsiteY21" fmla="*/ 425079 h 478870"/>
                  <a:gd name="connsiteX22" fmla="*/ 206395 w 577671"/>
                  <a:gd name="connsiteY22" fmla="*/ 447185 h 478870"/>
                  <a:gd name="connsiteX23" fmla="*/ 170420 w 577671"/>
                  <a:gd name="connsiteY23" fmla="*/ 445343 h 478870"/>
                  <a:gd name="connsiteX24" fmla="*/ 168575 w 577671"/>
                  <a:gd name="connsiteY24" fmla="*/ 409421 h 478870"/>
                  <a:gd name="connsiteX25" fmla="*/ 132600 w 577671"/>
                  <a:gd name="connsiteY25" fmla="*/ 406657 h 478870"/>
                  <a:gd name="connsiteX26" fmla="*/ 129833 w 577671"/>
                  <a:gd name="connsiteY26" fmla="*/ 370735 h 478870"/>
                  <a:gd name="connsiteX27" fmla="*/ 93858 w 577671"/>
                  <a:gd name="connsiteY27" fmla="*/ 368893 h 478870"/>
                  <a:gd name="connsiteX28" fmla="*/ 92013 w 577671"/>
                  <a:gd name="connsiteY28" fmla="*/ 332971 h 478870"/>
                  <a:gd name="connsiteX29" fmla="*/ 56038 w 577671"/>
                  <a:gd name="connsiteY29" fmla="*/ 330208 h 478870"/>
                  <a:gd name="connsiteX30" fmla="*/ 53271 w 577671"/>
                  <a:gd name="connsiteY30" fmla="*/ 294285 h 478870"/>
                  <a:gd name="connsiteX31" fmla="*/ 74487 w 577671"/>
                  <a:gd name="connsiteY31" fmla="*/ 273101 h 478870"/>
                  <a:gd name="connsiteX32" fmla="*/ 3459 w 577671"/>
                  <a:gd name="connsiteY32" fmla="*/ 202177 h 478870"/>
                  <a:gd name="connsiteX33" fmla="*/ 3459 w 577671"/>
                  <a:gd name="connsiteY33" fmla="*/ 184677 h 478870"/>
                  <a:gd name="connsiteX34" fmla="*/ 20063 w 577671"/>
                  <a:gd name="connsiteY34" fmla="*/ 184677 h 478870"/>
                  <a:gd name="connsiteX35" fmla="*/ 92013 w 577671"/>
                  <a:gd name="connsiteY35" fmla="*/ 256521 h 478870"/>
                  <a:gd name="connsiteX36" fmla="*/ 126143 w 577671"/>
                  <a:gd name="connsiteY36" fmla="*/ 260205 h 478870"/>
                  <a:gd name="connsiteX37" fmla="*/ 127988 w 577671"/>
                  <a:gd name="connsiteY37" fmla="*/ 296128 h 478870"/>
                  <a:gd name="connsiteX38" fmla="*/ 163963 w 577671"/>
                  <a:gd name="connsiteY38" fmla="*/ 298891 h 478870"/>
                  <a:gd name="connsiteX39" fmla="*/ 166731 w 577671"/>
                  <a:gd name="connsiteY39" fmla="*/ 334813 h 478870"/>
                  <a:gd name="connsiteX40" fmla="*/ 202706 w 577671"/>
                  <a:gd name="connsiteY40" fmla="*/ 336655 h 478870"/>
                  <a:gd name="connsiteX41" fmla="*/ 204550 w 577671"/>
                  <a:gd name="connsiteY41" fmla="*/ 372577 h 478870"/>
                  <a:gd name="connsiteX42" fmla="*/ 240526 w 577671"/>
                  <a:gd name="connsiteY42" fmla="*/ 374419 h 478870"/>
                  <a:gd name="connsiteX43" fmla="*/ 245138 w 577671"/>
                  <a:gd name="connsiteY43" fmla="*/ 407578 h 478870"/>
                  <a:gd name="connsiteX44" fmla="*/ 290337 w 577671"/>
                  <a:gd name="connsiteY44" fmla="*/ 451790 h 478870"/>
                  <a:gd name="connsiteX45" fmla="*/ 308786 w 577671"/>
                  <a:gd name="connsiteY45" fmla="*/ 449948 h 478870"/>
                  <a:gd name="connsiteX46" fmla="*/ 311553 w 577671"/>
                  <a:gd name="connsiteY46" fmla="*/ 430605 h 478870"/>
                  <a:gd name="connsiteX47" fmla="*/ 274656 w 577671"/>
                  <a:gd name="connsiteY47" fmla="*/ 393762 h 478870"/>
                  <a:gd name="connsiteX48" fmla="*/ 274656 w 577671"/>
                  <a:gd name="connsiteY48" fmla="*/ 377183 h 478870"/>
                  <a:gd name="connsiteX49" fmla="*/ 291260 w 577671"/>
                  <a:gd name="connsiteY49" fmla="*/ 377183 h 478870"/>
                  <a:gd name="connsiteX50" fmla="*/ 328157 w 577671"/>
                  <a:gd name="connsiteY50" fmla="*/ 414026 h 478870"/>
                  <a:gd name="connsiteX51" fmla="*/ 347528 w 577671"/>
                  <a:gd name="connsiteY51" fmla="*/ 411263 h 478870"/>
                  <a:gd name="connsiteX52" fmla="*/ 349373 w 577671"/>
                  <a:gd name="connsiteY52" fmla="*/ 392841 h 478870"/>
                  <a:gd name="connsiteX53" fmla="*/ 312476 w 577671"/>
                  <a:gd name="connsiteY53" fmla="*/ 355998 h 478870"/>
                  <a:gd name="connsiteX54" fmla="*/ 312476 w 577671"/>
                  <a:gd name="connsiteY54" fmla="*/ 339418 h 478870"/>
                  <a:gd name="connsiteX55" fmla="*/ 330002 w 577671"/>
                  <a:gd name="connsiteY55" fmla="*/ 339418 h 478870"/>
                  <a:gd name="connsiteX56" fmla="*/ 365977 w 577671"/>
                  <a:gd name="connsiteY56" fmla="*/ 375341 h 478870"/>
                  <a:gd name="connsiteX57" fmla="*/ 385348 w 577671"/>
                  <a:gd name="connsiteY57" fmla="*/ 373498 h 478870"/>
                  <a:gd name="connsiteX58" fmla="*/ 387193 w 577671"/>
                  <a:gd name="connsiteY58" fmla="*/ 354156 h 478870"/>
                  <a:gd name="connsiteX59" fmla="*/ 351218 w 577671"/>
                  <a:gd name="connsiteY59" fmla="*/ 318234 h 478870"/>
                  <a:gd name="connsiteX60" fmla="*/ 351218 w 577671"/>
                  <a:gd name="connsiteY60" fmla="*/ 300733 h 478870"/>
                  <a:gd name="connsiteX61" fmla="*/ 367822 w 577671"/>
                  <a:gd name="connsiteY61" fmla="*/ 300733 h 478870"/>
                  <a:gd name="connsiteX62" fmla="*/ 404719 w 577671"/>
                  <a:gd name="connsiteY62" fmla="*/ 337576 h 478870"/>
                  <a:gd name="connsiteX63" fmla="*/ 424091 w 577671"/>
                  <a:gd name="connsiteY63" fmla="*/ 334813 h 478870"/>
                  <a:gd name="connsiteX64" fmla="*/ 425935 w 577671"/>
                  <a:gd name="connsiteY64" fmla="*/ 316391 h 478870"/>
                  <a:gd name="connsiteX65" fmla="*/ 270966 w 577671"/>
                  <a:gd name="connsiteY65" fmla="*/ 162571 h 478870"/>
                  <a:gd name="connsiteX66" fmla="*/ 247905 w 577671"/>
                  <a:gd name="connsiteY66" fmla="*/ 167176 h 478870"/>
                  <a:gd name="connsiteX67" fmla="*/ 236836 w 577671"/>
                  <a:gd name="connsiteY67" fmla="*/ 181914 h 478870"/>
                  <a:gd name="connsiteX68" fmla="*/ 220232 w 577671"/>
                  <a:gd name="connsiteY68" fmla="*/ 212309 h 478870"/>
                  <a:gd name="connsiteX69" fmla="*/ 212852 w 577671"/>
                  <a:gd name="connsiteY69" fmla="*/ 222441 h 478870"/>
                  <a:gd name="connsiteX70" fmla="*/ 169498 w 577671"/>
                  <a:gd name="connsiteY70" fmla="*/ 235336 h 478870"/>
                  <a:gd name="connsiteX71" fmla="*/ 138135 w 577671"/>
                  <a:gd name="connsiteY71" fmla="*/ 210467 h 478870"/>
                  <a:gd name="connsiteX72" fmla="*/ 135368 w 577671"/>
                  <a:gd name="connsiteY72" fmla="*/ 186519 h 478870"/>
                  <a:gd name="connsiteX73" fmla="*/ 184257 w 577671"/>
                  <a:gd name="connsiteY73" fmla="*/ 71384 h 478870"/>
                  <a:gd name="connsiteX74" fmla="*/ 194404 w 577671"/>
                  <a:gd name="connsiteY74" fmla="*/ 57568 h 478870"/>
                  <a:gd name="connsiteX75" fmla="*/ 244475 w 577671"/>
                  <a:gd name="connsiteY75" fmla="*/ 35937 h 478870"/>
                  <a:gd name="connsiteX76" fmla="*/ 456809 w 577671"/>
                  <a:gd name="connsiteY76" fmla="*/ 0 h 478870"/>
                  <a:gd name="connsiteX77" fmla="*/ 473877 w 577671"/>
                  <a:gd name="connsiteY77" fmla="*/ 6908 h 478870"/>
                  <a:gd name="connsiteX78" fmla="*/ 570752 w 577671"/>
                  <a:gd name="connsiteY78" fmla="*/ 104548 h 478870"/>
                  <a:gd name="connsiteX79" fmla="*/ 570752 w 577671"/>
                  <a:gd name="connsiteY79" fmla="*/ 137709 h 478870"/>
                  <a:gd name="connsiteX80" fmla="*/ 536615 w 577671"/>
                  <a:gd name="connsiteY80" fmla="*/ 171791 h 478870"/>
                  <a:gd name="connsiteX81" fmla="*/ 502478 w 577671"/>
                  <a:gd name="connsiteY81" fmla="*/ 171791 h 478870"/>
                  <a:gd name="connsiteX82" fmla="*/ 405603 w 577671"/>
                  <a:gd name="connsiteY82" fmla="*/ 75072 h 478870"/>
                  <a:gd name="connsiteX83" fmla="*/ 405603 w 577671"/>
                  <a:gd name="connsiteY83" fmla="*/ 40990 h 478870"/>
                  <a:gd name="connsiteX84" fmla="*/ 439740 w 577671"/>
                  <a:gd name="connsiteY84" fmla="*/ 6908 h 478870"/>
                  <a:gd name="connsiteX85" fmla="*/ 456809 w 577671"/>
                  <a:gd name="connsiteY85" fmla="*/ 0 h 478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577671" h="478870">
                    <a:moveTo>
                      <a:pt x="520008" y="113759"/>
                    </a:moveTo>
                    <a:cubicBezTo>
                      <a:pt x="508936" y="113759"/>
                      <a:pt x="499710" y="122971"/>
                      <a:pt x="499710" y="134024"/>
                    </a:cubicBezTo>
                    <a:cubicBezTo>
                      <a:pt x="499710" y="145078"/>
                      <a:pt x="508936" y="153368"/>
                      <a:pt x="520008" y="153368"/>
                    </a:cubicBezTo>
                    <a:cubicBezTo>
                      <a:pt x="531079" y="153368"/>
                      <a:pt x="539383" y="145078"/>
                      <a:pt x="539383" y="134024"/>
                    </a:cubicBezTo>
                    <a:cubicBezTo>
                      <a:pt x="539383" y="122971"/>
                      <a:pt x="531079" y="113759"/>
                      <a:pt x="520008" y="113759"/>
                    </a:cubicBezTo>
                    <a:close/>
                    <a:moveTo>
                      <a:pt x="244475" y="35937"/>
                    </a:moveTo>
                    <a:cubicBezTo>
                      <a:pt x="253498" y="35519"/>
                      <a:pt x="263587" y="36613"/>
                      <a:pt x="274656" y="40067"/>
                    </a:cubicBezTo>
                    <a:lnTo>
                      <a:pt x="385348" y="74147"/>
                    </a:lnTo>
                    <a:cubicBezTo>
                      <a:pt x="387193" y="75068"/>
                      <a:pt x="389038" y="75989"/>
                      <a:pt x="389960" y="76910"/>
                    </a:cubicBezTo>
                    <a:lnTo>
                      <a:pt x="500653" y="187440"/>
                    </a:lnTo>
                    <a:cubicBezTo>
                      <a:pt x="505265" y="192046"/>
                      <a:pt x="505265" y="199414"/>
                      <a:pt x="500653" y="204941"/>
                    </a:cubicBezTo>
                    <a:lnTo>
                      <a:pt x="424091" y="280469"/>
                    </a:lnTo>
                    <a:lnTo>
                      <a:pt x="442539" y="298891"/>
                    </a:lnTo>
                    <a:cubicBezTo>
                      <a:pt x="456376" y="313628"/>
                      <a:pt x="455453" y="336655"/>
                      <a:pt x="440694" y="352314"/>
                    </a:cubicBezTo>
                    <a:cubicBezTo>
                      <a:pt x="433315" y="359682"/>
                      <a:pt x="424091" y="363367"/>
                      <a:pt x="413944" y="364288"/>
                    </a:cubicBezTo>
                    <a:cubicBezTo>
                      <a:pt x="413944" y="373498"/>
                      <a:pt x="410254" y="382709"/>
                      <a:pt x="402874" y="390078"/>
                    </a:cubicBezTo>
                    <a:cubicBezTo>
                      <a:pt x="394573" y="397447"/>
                      <a:pt x="385348" y="402052"/>
                      <a:pt x="376124" y="402052"/>
                    </a:cubicBezTo>
                    <a:cubicBezTo>
                      <a:pt x="375201" y="411263"/>
                      <a:pt x="371512" y="421395"/>
                      <a:pt x="364132" y="428763"/>
                    </a:cubicBezTo>
                    <a:cubicBezTo>
                      <a:pt x="356753" y="436132"/>
                      <a:pt x="347528" y="439816"/>
                      <a:pt x="338304" y="440737"/>
                    </a:cubicBezTo>
                    <a:cubicBezTo>
                      <a:pt x="337381" y="449948"/>
                      <a:pt x="333692" y="459159"/>
                      <a:pt x="326312" y="466528"/>
                    </a:cubicBezTo>
                    <a:cubicBezTo>
                      <a:pt x="310631" y="482186"/>
                      <a:pt x="286647" y="483107"/>
                      <a:pt x="272811" y="468370"/>
                    </a:cubicBezTo>
                    <a:lnTo>
                      <a:pt x="228534" y="425079"/>
                    </a:lnTo>
                    <a:lnTo>
                      <a:pt x="206395" y="447185"/>
                    </a:lnTo>
                    <a:cubicBezTo>
                      <a:pt x="197171" y="456396"/>
                      <a:pt x="180567" y="455475"/>
                      <a:pt x="170420" y="445343"/>
                    </a:cubicBezTo>
                    <a:cubicBezTo>
                      <a:pt x="160274" y="434290"/>
                      <a:pt x="158429" y="418631"/>
                      <a:pt x="168575" y="409421"/>
                    </a:cubicBezTo>
                    <a:cubicBezTo>
                      <a:pt x="158429" y="418631"/>
                      <a:pt x="142747" y="417710"/>
                      <a:pt x="132600" y="406657"/>
                    </a:cubicBezTo>
                    <a:cubicBezTo>
                      <a:pt x="121531" y="396525"/>
                      <a:pt x="120609" y="379946"/>
                      <a:pt x="129833" y="370735"/>
                    </a:cubicBezTo>
                    <a:cubicBezTo>
                      <a:pt x="120609" y="379946"/>
                      <a:pt x="104927" y="379025"/>
                      <a:pt x="93858" y="368893"/>
                    </a:cubicBezTo>
                    <a:cubicBezTo>
                      <a:pt x="83711" y="357840"/>
                      <a:pt x="82789" y="342182"/>
                      <a:pt x="92013" y="332971"/>
                    </a:cubicBezTo>
                    <a:cubicBezTo>
                      <a:pt x="82789" y="342182"/>
                      <a:pt x="66185" y="341261"/>
                      <a:pt x="56038" y="330208"/>
                    </a:cubicBezTo>
                    <a:cubicBezTo>
                      <a:pt x="44969" y="320076"/>
                      <a:pt x="44046" y="303496"/>
                      <a:pt x="53271" y="294285"/>
                    </a:cubicBezTo>
                    <a:lnTo>
                      <a:pt x="74487" y="273101"/>
                    </a:lnTo>
                    <a:lnTo>
                      <a:pt x="3459" y="202177"/>
                    </a:lnTo>
                    <a:cubicBezTo>
                      <a:pt x="-1153" y="197572"/>
                      <a:pt x="-1153" y="189282"/>
                      <a:pt x="3459" y="184677"/>
                    </a:cubicBezTo>
                    <a:cubicBezTo>
                      <a:pt x="8071" y="180071"/>
                      <a:pt x="15451" y="180071"/>
                      <a:pt x="20063" y="184677"/>
                    </a:cubicBezTo>
                    <a:lnTo>
                      <a:pt x="92013" y="256521"/>
                    </a:lnTo>
                    <a:cubicBezTo>
                      <a:pt x="101238" y="249153"/>
                      <a:pt x="115997" y="250074"/>
                      <a:pt x="126143" y="260205"/>
                    </a:cubicBezTo>
                    <a:cubicBezTo>
                      <a:pt x="136290" y="271258"/>
                      <a:pt x="137213" y="286917"/>
                      <a:pt x="127988" y="296128"/>
                    </a:cubicBezTo>
                    <a:cubicBezTo>
                      <a:pt x="137213" y="286917"/>
                      <a:pt x="153816" y="287838"/>
                      <a:pt x="163963" y="298891"/>
                    </a:cubicBezTo>
                    <a:cubicBezTo>
                      <a:pt x="175032" y="309023"/>
                      <a:pt x="175955" y="324681"/>
                      <a:pt x="166731" y="334813"/>
                    </a:cubicBezTo>
                    <a:cubicBezTo>
                      <a:pt x="175955" y="324681"/>
                      <a:pt x="191636" y="326523"/>
                      <a:pt x="202706" y="336655"/>
                    </a:cubicBezTo>
                    <a:cubicBezTo>
                      <a:pt x="212852" y="346787"/>
                      <a:pt x="213775" y="363367"/>
                      <a:pt x="204550" y="372577"/>
                    </a:cubicBezTo>
                    <a:cubicBezTo>
                      <a:pt x="213775" y="363367"/>
                      <a:pt x="230379" y="364288"/>
                      <a:pt x="240526" y="374419"/>
                    </a:cubicBezTo>
                    <a:cubicBezTo>
                      <a:pt x="249750" y="384551"/>
                      <a:pt x="251595" y="398368"/>
                      <a:pt x="245138" y="407578"/>
                    </a:cubicBezTo>
                    <a:lnTo>
                      <a:pt x="290337" y="451790"/>
                    </a:lnTo>
                    <a:cubicBezTo>
                      <a:pt x="294949" y="456396"/>
                      <a:pt x="303251" y="455475"/>
                      <a:pt x="308786" y="449948"/>
                    </a:cubicBezTo>
                    <a:cubicBezTo>
                      <a:pt x="314320" y="443501"/>
                      <a:pt x="316165" y="435211"/>
                      <a:pt x="311553" y="430605"/>
                    </a:cubicBezTo>
                    <a:lnTo>
                      <a:pt x="274656" y="393762"/>
                    </a:lnTo>
                    <a:cubicBezTo>
                      <a:pt x="270044" y="389157"/>
                      <a:pt x="270044" y="381788"/>
                      <a:pt x="274656" y="377183"/>
                    </a:cubicBezTo>
                    <a:cubicBezTo>
                      <a:pt x="279268" y="372577"/>
                      <a:pt x="286647" y="372577"/>
                      <a:pt x="291260" y="377183"/>
                    </a:cubicBezTo>
                    <a:lnTo>
                      <a:pt x="328157" y="414026"/>
                    </a:lnTo>
                    <a:cubicBezTo>
                      <a:pt x="332769" y="418631"/>
                      <a:pt x="341071" y="416789"/>
                      <a:pt x="347528" y="411263"/>
                    </a:cubicBezTo>
                    <a:cubicBezTo>
                      <a:pt x="353063" y="405736"/>
                      <a:pt x="353985" y="397447"/>
                      <a:pt x="349373" y="392841"/>
                    </a:cubicBezTo>
                    <a:lnTo>
                      <a:pt x="312476" y="355998"/>
                    </a:lnTo>
                    <a:cubicBezTo>
                      <a:pt x="307863" y="351392"/>
                      <a:pt x="307863" y="344024"/>
                      <a:pt x="312476" y="339418"/>
                    </a:cubicBezTo>
                    <a:cubicBezTo>
                      <a:pt x="318010" y="334813"/>
                      <a:pt x="325390" y="334813"/>
                      <a:pt x="330002" y="339418"/>
                    </a:cubicBezTo>
                    <a:lnTo>
                      <a:pt x="365977" y="375341"/>
                    </a:lnTo>
                    <a:cubicBezTo>
                      <a:pt x="370589" y="379946"/>
                      <a:pt x="379814" y="379025"/>
                      <a:pt x="385348" y="373498"/>
                    </a:cubicBezTo>
                    <a:cubicBezTo>
                      <a:pt x="390883" y="367972"/>
                      <a:pt x="391805" y="358761"/>
                      <a:pt x="387193" y="354156"/>
                    </a:cubicBezTo>
                    <a:lnTo>
                      <a:pt x="351218" y="318234"/>
                    </a:lnTo>
                    <a:cubicBezTo>
                      <a:pt x="346606" y="313628"/>
                      <a:pt x="346606" y="305338"/>
                      <a:pt x="351218" y="300733"/>
                    </a:cubicBezTo>
                    <a:cubicBezTo>
                      <a:pt x="355830" y="296128"/>
                      <a:pt x="363210" y="296128"/>
                      <a:pt x="367822" y="300733"/>
                    </a:cubicBezTo>
                    <a:lnTo>
                      <a:pt x="404719" y="337576"/>
                    </a:lnTo>
                    <a:cubicBezTo>
                      <a:pt x="409332" y="342182"/>
                      <a:pt x="417633" y="341261"/>
                      <a:pt x="424091" y="334813"/>
                    </a:cubicBezTo>
                    <a:cubicBezTo>
                      <a:pt x="429625" y="329287"/>
                      <a:pt x="430548" y="320997"/>
                      <a:pt x="425935" y="316391"/>
                    </a:cubicBezTo>
                    <a:cubicBezTo>
                      <a:pt x="425935" y="316391"/>
                      <a:pt x="295872" y="186519"/>
                      <a:pt x="270966" y="162571"/>
                    </a:cubicBezTo>
                    <a:cubicBezTo>
                      <a:pt x="268199" y="159808"/>
                      <a:pt x="261742" y="153360"/>
                      <a:pt x="247905" y="167176"/>
                    </a:cubicBezTo>
                    <a:cubicBezTo>
                      <a:pt x="243293" y="170861"/>
                      <a:pt x="239603" y="176387"/>
                      <a:pt x="236836" y="181914"/>
                    </a:cubicBezTo>
                    <a:lnTo>
                      <a:pt x="220232" y="212309"/>
                    </a:lnTo>
                    <a:cubicBezTo>
                      <a:pt x="218387" y="215073"/>
                      <a:pt x="215620" y="218757"/>
                      <a:pt x="212852" y="222441"/>
                    </a:cubicBezTo>
                    <a:cubicBezTo>
                      <a:pt x="199938" y="234415"/>
                      <a:pt x="184257" y="239021"/>
                      <a:pt x="169498" y="235336"/>
                    </a:cubicBezTo>
                    <a:cubicBezTo>
                      <a:pt x="155661" y="232573"/>
                      <a:pt x="144592" y="223362"/>
                      <a:pt x="138135" y="210467"/>
                    </a:cubicBezTo>
                    <a:cubicBezTo>
                      <a:pt x="133523" y="202177"/>
                      <a:pt x="132600" y="192967"/>
                      <a:pt x="135368" y="186519"/>
                    </a:cubicBezTo>
                    <a:lnTo>
                      <a:pt x="184257" y="71384"/>
                    </a:lnTo>
                    <a:cubicBezTo>
                      <a:pt x="186102" y="66779"/>
                      <a:pt x="189791" y="62173"/>
                      <a:pt x="194404" y="57568"/>
                    </a:cubicBezTo>
                    <a:cubicBezTo>
                      <a:pt x="199938" y="52041"/>
                      <a:pt x="217407" y="37189"/>
                      <a:pt x="244475" y="35937"/>
                    </a:cubicBezTo>
                    <a:close/>
                    <a:moveTo>
                      <a:pt x="456809" y="0"/>
                    </a:moveTo>
                    <a:cubicBezTo>
                      <a:pt x="463036" y="0"/>
                      <a:pt x="469264" y="2303"/>
                      <a:pt x="473877" y="6908"/>
                    </a:cubicBezTo>
                    <a:lnTo>
                      <a:pt x="570752" y="104548"/>
                    </a:lnTo>
                    <a:cubicBezTo>
                      <a:pt x="579978" y="113759"/>
                      <a:pt x="579978" y="128498"/>
                      <a:pt x="570752" y="137709"/>
                    </a:cubicBezTo>
                    <a:lnTo>
                      <a:pt x="536615" y="171791"/>
                    </a:lnTo>
                    <a:cubicBezTo>
                      <a:pt x="527389" y="181002"/>
                      <a:pt x="512627" y="181002"/>
                      <a:pt x="502478" y="171791"/>
                    </a:cubicBezTo>
                    <a:lnTo>
                      <a:pt x="405603" y="75072"/>
                    </a:lnTo>
                    <a:cubicBezTo>
                      <a:pt x="396377" y="65861"/>
                      <a:pt x="396377" y="50201"/>
                      <a:pt x="405603" y="40990"/>
                    </a:cubicBezTo>
                    <a:lnTo>
                      <a:pt x="439740" y="6908"/>
                    </a:lnTo>
                    <a:cubicBezTo>
                      <a:pt x="444353" y="2303"/>
                      <a:pt x="450581" y="0"/>
                      <a:pt x="45680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  <p:sp>
            <p:nvSpPr>
              <p:cNvPr id="120" name="文本框 119"/>
              <p:cNvSpPr txBox="1"/>
              <p:nvPr/>
            </p:nvSpPr>
            <p:spPr>
              <a:xfrm>
                <a:off x="8923667" y="2448234"/>
                <a:ext cx="1781865" cy="421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签约平台达人</a:t>
                </a:r>
                <a:endPara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21" name="文本框 120"/>
              <p:cNvSpPr txBox="1"/>
              <p:nvPr/>
            </p:nvSpPr>
            <p:spPr>
              <a:xfrm>
                <a:off x="8923067" y="2877688"/>
                <a:ext cx="1900645" cy="729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1000+</a:t>
                </a:r>
                <a:endPara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4088" y="6223"/>
              <a:ext cx="4235" cy="4028"/>
              <a:chOff x="2595799" y="3951744"/>
              <a:chExt cx="2689230" cy="2557654"/>
            </a:xfrm>
          </p:grpSpPr>
          <p:grpSp>
            <p:nvGrpSpPr>
              <p:cNvPr id="123" name="组合 122"/>
              <p:cNvGrpSpPr/>
              <p:nvPr/>
            </p:nvGrpSpPr>
            <p:grpSpPr>
              <a:xfrm>
                <a:off x="2595799" y="3951744"/>
                <a:ext cx="2557654" cy="2557654"/>
                <a:chOff x="1051718" y="1519176"/>
                <a:chExt cx="2557654" cy="2557654"/>
              </a:xfrm>
            </p:grpSpPr>
            <p:sp>
              <p:nvSpPr>
                <p:cNvPr id="124" name="椭圆 123"/>
                <p:cNvSpPr/>
                <p:nvPr/>
              </p:nvSpPr>
              <p:spPr>
                <a:xfrm>
                  <a:off x="1051718" y="1519176"/>
                  <a:ext cx="2557654" cy="2557654"/>
                </a:xfrm>
                <a:prstGeom prst="ellipse">
                  <a:avLst/>
                </a:prstGeom>
                <a:solidFill>
                  <a:schemeClr val="accent1">
                    <a:lumMod val="50000"/>
                    <a:alpha val="8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椭圆 124"/>
                <p:cNvSpPr/>
                <p:nvPr/>
              </p:nvSpPr>
              <p:spPr>
                <a:xfrm>
                  <a:off x="1180618" y="1636501"/>
                  <a:ext cx="2310466" cy="2310466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6" name="文本框 125"/>
              <p:cNvSpPr txBox="1"/>
              <p:nvPr/>
            </p:nvSpPr>
            <p:spPr>
              <a:xfrm>
                <a:off x="3070748" y="5239011"/>
                <a:ext cx="2214281" cy="6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8000</a:t>
                </a:r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万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advertiser-megaphone_73071"/>
              <p:cNvSpPr>
                <a:spLocks noChangeAspect="1"/>
              </p:cNvSpPr>
              <p:nvPr/>
            </p:nvSpPr>
            <p:spPr bwMode="auto">
              <a:xfrm>
                <a:off x="3569782" y="4343664"/>
                <a:ext cx="609685" cy="488856"/>
              </a:xfrm>
              <a:custGeom>
                <a:avLst/>
                <a:gdLst>
                  <a:gd name="T0" fmla="*/ 455839 w 606244"/>
                  <a:gd name="T1" fmla="*/ 455839 w 606244"/>
                  <a:gd name="T2" fmla="*/ 600116 w 606244"/>
                  <a:gd name="T3" fmla="*/ 600116 w 606244"/>
                  <a:gd name="T4" fmla="*/ 600116 w 606244"/>
                  <a:gd name="T5" fmla="*/ 600116 w 606244"/>
                  <a:gd name="T6" fmla="*/ 600116 w 606244"/>
                  <a:gd name="T7" fmla="*/ 600116 w 606244"/>
                  <a:gd name="T8" fmla="*/ 600116 w 606244"/>
                  <a:gd name="T9" fmla="*/ 600116 w 606244"/>
                  <a:gd name="T10" fmla="*/ 600116 w 606244"/>
                  <a:gd name="T11" fmla="*/ 600116 w 606244"/>
                  <a:gd name="T12" fmla="*/ 600116 w 606244"/>
                  <a:gd name="T13" fmla="*/ 600116 w 606244"/>
                  <a:gd name="T14" fmla="*/ 600116 w 606244"/>
                  <a:gd name="T15" fmla="*/ 600116 w 606244"/>
                  <a:gd name="T16" fmla="*/ 600116 w 606244"/>
                  <a:gd name="T17" fmla="*/ 600116 w 606244"/>
                  <a:gd name="T18" fmla="*/ 600116 w 606244"/>
                  <a:gd name="T19" fmla="*/ 600116 w 606244"/>
                  <a:gd name="T20" fmla="*/ 600116 w 606244"/>
                  <a:gd name="T21" fmla="*/ 600116 w 606244"/>
                  <a:gd name="T22" fmla="*/ 600116 w 606244"/>
                  <a:gd name="T23" fmla="*/ 600116 w 606244"/>
                  <a:gd name="T24" fmla="*/ 600116 w 606244"/>
                  <a:gd name="T25" fmla="*/ 600116 w 606244"/>
                  <a:gd name="T26" fmla="*/ 600116 w 606244"/>
                  <a:gd name="T27" fmla="*/ 600116 w 606244"/>
                  <a:gd name="T28" fmla="*/ 600116 w 606244"/>
                  <a:gd name="T29" fmla="*/ 600116 w 606244"/>
                  <a:gd name="T30" fmla="*/ 600116 w 606244"/>
                  <a:gd name="T31" fmla="*/ 600116 w 606244"/>
                  <a:gd name="T32" fmla="*/ 600116 w 606244"/>
                  <a:gd name="T33" fmla="*/ 600116 w 606244"/>
                  <a:gd name="T34" fmla="*/ 600116 w 606244"/>
                  <a:gd name="T35" fmla="*/ 600116 w 606244"/>
                  <a:gd name="T36" fmla="*/ 600116 w 606244"/>
                  <a:gd name="T37" fmla="*/ 600116 w 606244"/>
                  <a:gd name="T38" fmla="*/ 600116 w 606244"/>
                  <a:gd name="T39" fmla="*/ 600116 w 606244"/>
                  <a:gd name="T40" fmla="*/ 600116 w 606244"/>
                  <a:gd name="T41" fmla="*/ 600116 w 606244"/>
                  <a:gd name="T42" fmla="*/ 600116 w 606244"/>
                  <a:gd name="T43" fmla="*/ 600116 w 606244"/>
                  <a:gd name="T44" fmla="*/ 600116 w 606244"/>
                  <a:gd name="T45" fmla="*/ 600116 w 606244"/>
                  <a:gd name="T46" fmla="*/ 600116 w 606244"/>
                  <a:gd name="T47" fmla="*/ 600116 w 606244"/>
                  <a:gd name="T48" fmla="*/ 600116 w 606244"/>
                  <a:gd name="T49" fmla="*/ 600116 w 606244"/>
                  <a:gd name="T50" fmla="*/ 600116 w 606244"/>
                  <a:gd name="T51" fmla="*/ 600116 w 606244"/>
                  <a:gd name="T52" fmla="*/ 600116 w 606244"/>
                  <a:gd name="T53" fmla="*/ 600116 w 606244"/>
                  <a:gd name="T54" fmla="*/ 600116 w 606244"/>
                  <a:gd name="T55" fmla="*/ 600116 w 606244"/>
                  <a:gd name="T56" fmla="*/ 600116 w 606244"/>
                  <a:gd name="T57" fmla="*/ 600116 w 606244"/>
                  <a:gd name="T58" fmla="*/ 600116 w 606244"/>
                  <a:gd name="T59" fmla="*/ 600116 w 606244"/>
                  <a:gd name="T60" fmla="*/ 600116 w 606244"/>
                  <a:gd name="T61" fmla="*/ 600116 w 606244"/>
                  <a:gd name="T62" fmla="*/ 600116 w 606244"/>
                  <a:gd name="T63" fmla="*/ 600116 w 606244"/>
                  <a:gd name="T64" fmla="*/ 600116 w 606244"/>
                  <a:gd name="T65" fmla="*/ 600116 w 606244"/>
                  <a:gd name="T66" fmla="*/ 600116 w 606244"/>
                  <a:gd name="T67" fmla="*/ 600116 w 606244"/>
                  <a:gd name="T68" fmla="*/ 600116 w 606244"/>
                  <a:gd name="T69" fmla="*/ 600116 w 606244"/>
                  <a:gd name="T70" fmla="*/ 455839 w 606244"/>
                  <a:gd name="T71" fmla="*/ 455839 w 606244"/>
                  <a:gd name="T72" fmla="*/ 600116 w 606244"/>
                  <a:gd name="T73" fmla="*/ 600116 w 606244"/>
                  <a:gd name="T74" fmla="*/ 600116 w 606244"/>
                  <a:gd name="T75" fmla="*/ 600116 w 606244"/>
                  <a:gd name="T76" fmla="*/ 600116 w 606244"/>
                  <a:gd name="T77" fmla="*/ 600116 w 606244"/>
                  <a:gd name="T78" fmla="*/ 600116 w 606244"/>
                  <a:gd name="T79" fmla="*/ 600116 w 606244"/>
                  <a:gd name="T80" fmla="*/ 600116 w 606244"/>
                  <a:gd name="T81" fmla="*/ 600116 w 606244"/>
                  <a:gd name="T82" fmla="*/ 600116 w 606244"/>
                  <a:gd name="T83" fmla="*/ 600116 w 606244"/>
                  <a:gd name="T84" fmla="*/ 600116 w 606244"/>
                  <a:gd name="T85" fmla="*/ 600116 w 606244"/>
                  <a:gd name="T86" fmla="*/ 600116 w 606244"/>
                  <a:gd name="T87" fmla="*/ 600116 w 606244"/>
                  <a:gd name="T88" fmla="*/ 600116 w 606244"/>
                  <a:gd name="T89" fmla="*/ 600116 w 606244"/>
                  <a:gd name="T90" fmla="*/ 600116 w 606244"/>
                  <a:gd name="T91" fmla="*/ 600116 w 606244"/>
                  <a:gd name="T92" fmla="*/ 600116 w 606244"/>
                  <a:gd name="T93" fmla="*/ 600116 w 606244"/>
                  <a:gd name="T94" fmla="*/ 600116 w 606244"/>
                  <a:gd name="T95" fmla="*/ 600116 w 606244"/>
                  <a:gd name="T96" fmla="*/ 600116 w 606244"/>
                  <a:gd name="T97" fmla="*/ 600116 w 606244"/>
                  <a:gd name="T98" fmla="*/ 600116 w 606244"/>
                  <a:gd name="T99" fmla="*/ 600116 w 606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67" h="2222">
                    <a:moveTo>
                      <a:pt x="2605" y="770"/>
                    </a:moveTo>
                    <a:lnTo>
                      <a:pt x="2605" y="71"/>
                    </a:lnTo>
                    <a:cubicBezTo>
                      <a:pt x="2605" y="38"/>
                      <a:pt x="2581" y="10"/>
                      <a:pt x="2549" y="5"/>
                    </a:cubicBezTo>
                    <a:cubicBezTo>
                      <a:pt x="2517" y="0"/>
                      <a:pt x="2485" y="19"/>
                      <a:pt x="2475" y="50"/>
                    </a:cubicBezTo>
                    <a:cubicBezTo>
                      <a:pt x="2474" y="52"/>
                      <a:pt x="2399" y="248"/>
                      <a:pt x="1936" y="520"/>
                    </a:cubicBezTo>
                    <a:cubicBezTo>
                      <a:pt x="1543" y="750"/>
                      <a:pt x="1130" y="771"/>
                      <a:pt x="1005" y="772"/>
                    </a:cubicBezTo>
                    <a:cubicBezTo>
                      <a:pt x="980" y="717"/>
                      <a:pt x="925" y="679"/>
                      <a:pt x="862" y="679"/>
                    </a:cubicBezTo>
                    <a:lnTo>
                      <a:pt x="308" y="679"/>
                    </a:lnTo>
                    <a:cubicBezTo>
                      <a:pt x="221" y="679"/>
                      <a:pt x="151" y="750"/>
                      <a:pt x="151" y="836"/>
                    </a:cubicBezTo>
                    <a:lnTo>
                      <a:pt x="151" y="845"/>
                    </a:lnTo>
                    <a:lnTo>
                      <a:pt x="126" y="845"/>
                    </a:lnTo>
                    <a:cubicBezTo>
                      <a:pt x="57" y="845"/>
                      <a:pt x="0" y="902"/>
                      <a:pt x="0" y="972"/>
                    </a:cubicBezTo>
                    <a:lnTo>
                      <a:pt x="0" y="1255"/>
                    </a:lnTo>
                    <a:cubicBezTo>
                      <a:pt x="0" y="1325"/>
                      <a:pt x="57" y="1381"/>
                      <a:pt x="126" y="1381"/>
                    </a:cubicBezTo>
                    <a:lnTo>
                      <a:pt x="151" y="1381"/>
                    </a:lnTo>
                    <a:lnTo>
                      <a:pt x="151" y="1391"/>
                    </a:lnTo>
                    <a:cubicBezTo>
                      <a:pt x="151" y="1477"/>
                      <a:pt x="221" y="1547"/>
                      <a:pt x="308" y="1547"/>
                    </a:cubicBezTo>
                    <a:lnTo>
                      <a:pt x="404" y="1547"/>
                    </a:lnTo>
                    <a:lnTo>
                      <a:pt x="488" y="2044"/>
                    </a:lnTo>
                    <a:cubicBezTo>
                      <a:pt x="497" y="2098"/>
                      <a:pt x="543" y="2137"/>
                      <a:pt x="597" y="2137"/>
                    </a:cubicBezTo>
                    <a:lnTo>
                      <a:pt x="778" y="2137"/>
                    </a:lnTo>
                    <a:cubicBezTo>
                      <a:pt x="811" y="2137"/>
                      <a:pt x="842" y="2122"/>
                      <a:pt x="863" y="2097"/>
                    </a:cubicBezTo>
                    <a:cubicBezTo>
                      <a:pt x="884" y="2072"/>
                      <a:pt x="893" y="2039"/>
                      <a:pt x="888" y="2007"/>
                    </a:cubicBezTo>
                    <a:lnTo>
                      <a:pt x="810" y="1547"/>
                    </a:lnTo>
                    <a:lnTo>
                      <a:pt x="862" y="1547"/>
                    </a:lnTo>
                    <a:cubicBezTo>
                      <a:pt x="925" y="1547"/>
                      <a:pt x="980" y="1509"/>
                      <a:pt x="1005" y="1455"/>
                    </a:cubicBezTo>
                    <a:cubicBezTo>
                      <a:pt x="1130" y="1456"/>
                      <a:pt x="1543" y="1476"/>
                      <a:pt x="1936" y="1707"/>
                    </a:cubicBezTo>
                    <a:cubicBezTo>
                      <a:pt x="2392" y="1975"/>
                      <a:pt x="2473" y="2172"/>
                      <a:pt x="2475" y="2178"/>
                    </a:cubicBezTo>
                    <a:cubicBezTo>
                      <a:pt x="2485" y="2205"/>
                      <a:pt x="2510" y="2222"/>
                      <a:pt x="2538" y="2222"/>
                    </a:cubicBezTo>
                    <a:cubicBezTo>
                      <a:pt x="2542" y="2222"/>
                      <a:pt x="2545" y="2222"/>
                      <a:pt x="2549" y="2222"/>
                    </a:cubicBezTo>
                    <a:cubicBezTo>
                      <a:pt x="2581" y="2216"/>
                      <a:pt x="2605" y="2188"/>
                      <a:pt x="2605" y="2156"/>
                    </a:cubicBezTo>
                    <a:lnTo>
                      <a:pt x="2605" y="1457"/>
                    </a:lnTo>
                    <a:cubicBezTo>
                      <a:pt x="2696" y="1446"/>
                      <a:pt x="2767" y="1368"/>
                      <a:pt x="2767" y="1274"/>
                    </a:cubicBezTo>
                    <a:lnTo>
                      <a:pt x="2767" y="953"/>
                    </a:lnTo>
                    <a:cubicBezTo>
                      <a:pt x="2767" y="859"/>
                      <a:pt x="2696" y="781"/>
                      <a:pt x="2605" y="770"/>
                    </a:cubicBezTo>
                    <a:close/>
                    <a:moveTo>
                      <a:pt x="885" y="1391"/>
                    </a:moveTo>
                    <a:cubicBezTo>
                      <a:pt x="885" y="1403"/>
                      <a:pt x="875" y="1414"/>
                      <a:pt x="862" y="1414"/>
                    </a:cubicBezTo>
                    <a:lnTo>
                      <a:pt x="731" y="1414"/>
                    </a:lnTo>
                    <a:lnTo>
                      <a:pt x="460" y="1414"/>
                    </a:lnTo>
                    <a:lnTo>
                      <a:pt x="308" y="1414"/>
                    </a:lnTo>
                    <a:cubicBezTo>
                      <a:pt x="295" y="1414"/>
                      <a:pt x="284" y="1403"/>
                      <a:pt x="284" y="1391"/>
                    </a:cubicBezTo>
                    <a:lnTo>
                      <a:pt x="284" y="1315"/>
                    </a:lnTo>
                    <a:lnTo>
                      <a:pt x="284" y="912"/>
                    </a:lnTo>
                    <a:lnTo>
                      <a:pt x="284" y="836"/>
                    </a:lnTo>
                    <a:cubicBezTo>
                      <a:pt x="284" y="823"/>
                      <a:pt x="295" y="813"/>
                      <a:pt x="308" y="813"/>
                    </a:cubicBezTo>
                    <a:lnTo>
                      <a:pt x="862" y="813"/>
                    </a:lnTo>
                    <a:cubicBezTo>
                      <a:pt x="875" y="813"/>
                      <a:pt x="885" y="823"/>
                      <a:pt x="885" y="836"/>
                    </a:cubicBezTo>
                    <a:lnTo>
                      <a:pt x="885" y="837"/>
                    </a:lnTo>
                    <a:lnTo>
                      <a:pt x="885" y="1389"/>
                    </a:lnTo>
                    <a:lnTo>
                      <a:pt x="885" y="139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  <p:sp>
            <p:nvSpPr>
              <p:cNvPr id="128" name="文本框 127"/>
              <p:cNvSpPr txBox="1"/>
              <p:nvPr/>
            </p:nvSpPr>
            <p:spPr>
              <a:xfrm>
                <a:off x="3436143" y="4932488"/>
                <a:ext cx="1109718" cy="421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辐射逾</a:t>
                </a:r>
                <a:endPara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29" name="文本框 128"/>
              <p:cNvSpPr txBox="1"/>
              <p:nvPr/>
            </p:nvSpPr>
            <p:spPr>
              <a:xfrm>
                <a:off x="3320789" y="5732343"/>
                <a:ext cx="1357826" cy="421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主流用户</a:t>
                </a:r>
                <a:endPara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10304" y="6223"/>
              <a:ext cx="4028" cy="4028"/>
              <a:chOff x="6542766" y="3951744"/>
              <a:chExt cx="2557654" cy="2557654"/>
            </a:xfrm>
          </p:grpSpPr>
          <p:grpSp>
            <p:nvGrpSpPr>
              <p:cNvPr id="131" name="组合 130"/>
              <p:cNvGrpSpPr/>
              <p:nvPr/>
            </p:nvGrpSpPr>
            <p:grpSpPr>
              <a:xfrm>
                <a:off x="6542766" y="3951744"/>
                <a:ext cx="2557654" cy="2557654"/>
                <a:chOff x="1051718" y="1519176"/>
                <a:chExt cx="2557654" cy="2557654"/>
              </a:xfrm>
            </p:grpSpPr>
            <p:sp>
              <p:nvSpPr>
                <p:cNvPr id="132" name="椭圆 131"/>
                <p:cNvSpPr/>
                <p:nvPr/>
              </p:nvSpPr>
              <p:spPr>
                <a:xfrm>
                  <a:off x="1051718" y="1519176"/>
                  <a:ext cx="2557654" cy="2557654"/>
                </a:xfrm>
                <a:prstGeom prst="ellipse">
                  <a:avLst/>
                </a:prstGeom>
                <a:solidFill>
                  <a:schemeClr val="accent1">
                    <a:lumMod val="50000"/>
                    <a:alpha val="8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3" name="椭圆 132"/>
                <p:cNvSpPr/>
                <p:nvPr/>
              </p:nvSpPr>
              <p:spPr>
                <a:xfrm>
                  <a:off x="1180618" y="1636501"/>
                  <a:ext cx="2310466" cy="2310466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4" name="文本框 133"/>
              <p:cNvSpPr txBox="1"/>
              <p:nvPr/>
            </p:nvSpPr>
            <p:spPr>
              <a:xfrm>
                <a:off x="6980257" y="5079172"/>
                <a:ext cx="1761887" cy="421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旗下创作写手</a:t>
                </a:r>
                <a:endPara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35" name="fountain-pen-close-up_16941"/>
              <p:cNvSpPr>
                <a:spLocks noChangeAspect="1"/>
              </p:cNvSpPr>
              <p:nvPr/>
            </p:nvSpPr>
            <p:spPr bwMode="auto">
              <a:xfrm>
                <a:off x="7527369" y="4322624"/>
                <a:ext cx="588447" cy="609685"/>
              </a:xfrm>
              <a:custGeom>
                <a:avLst/>
                <a:gdLst>
                  <a:gd name="connsiteX0" fmla="*/ 231093 w 584535"/>
                  <a:gd name="connsiteY0" fmla="*/ 221335 h 605631"/>
                  <a:gd name="connsiteX1" fmla="*/ 258806 w 584535"/>
                  <a:gd name="connsiteY1" fmla="*/ 260395 h 605631"/>
                  <a:gd name="connsiteX2" fmla="*/ 261251 w 584535"/>
                  <a:gd name="connsiteY2" fmla="*/ 275313 h 605631"/>
                  <a:gd name="connsiteX3" fmla="*/ 256497 w 584535"/>
                  <a:gd name="connsiteY3" fmla="*/ 307185 h 605631"/>
                  <a:gd name="connsiteX4" fmla="*/ 196181 w 584535"/>
                  <a:gd name="connsiteY4" fmla="*/ 302845 h 605631"/>
                  <a:gd name="connsiteX5" fmla="*/ 162355 w 584535"/>
                  <a:gd name="connsiteY5" fmla="*/ 350313 h 605631"/>
                  <a:gd name="connsiteX6" fmla="*/ 138174 w 584535"/>
                  <a:gd name="connsiteY6" fmla="*/ 337700 h 605631"/>
                  <a:gd name="connsiteX7" fmla="*/ 130974 w 584535"/>
                  <a:gd name="connsiteY7" fmla="*/ 332411 h 605631"/>
                  <a:gd name="connsiteX8" fmla="*/ 119563 w 584535"/>
                  <a:gd name="connsiteY8" fmla="*/ 318984 h 605631"/>
                  <a:gd name="connsiteX9" fmla="*/ 108967 w 584535"/>
                  <a:gd name="connsiteY9" fmla="*/ 278704 h 605631"/>
                  <a:gd name="connsiteX10" fmla="*/ 150808 w 584535"/>
                  <a:gd name="connsiteY10" fmla="*/ 239644 h 605631"/>
                  <a:gd name="connsiteX11" fmla="*/ 231093 w 584535"/>
                  <a:gd name="connsiteY11" fmla="*/ 221335 h 605631"/>
                  <a:gd name="connsiteX12" fmla="*/ 562095 w 584535"/>
                  <a:gd name="connsiteY12" fmla="*/ 196204 h 605631"/>
                  <a:gd name="connsiteX13" fmla="*/ 571666 w 584535"/>
                  <a:gd name="connsiteY13" fmla="*/ 213752 h 605631"/>
                  <a:gd name="connsiteX14" fmla="*/ 545718 w 584535"/>
                  <a:gd name="connsiteY14" fmla="*/ 311413 h 605631"/>
                  <a:gd name="connsiteX15" fmla="*/ 515287 w 584535"/>
                  <a:gd name="connsiteY15" fmla="*/ 379911 h 605631"/>
                  <a:gd name="connsiteX16" fmla="*/ 567047 w 584535"/>
                  <a:gd name="connsiteY16" fmla="*/ 408124 h 605631"/>
                  <a:gd name="connsiteX17" fmla="*/ 441655 w 584535"/>
                  <a:gd name="connsiteY17" fmla="*/ 529928 h 605631"/>
                  <a:gd name="connsiteX18" fmla="*/ 564738 w 584535"/>
                  <a:gd name="connsiteY18" fmla="*/ 575503 h 605631"/>
                  <a:gd name="connsiteX19" fmla="*/ 561885 w 584535"/>
                  <a:gd name="connsiteY19" fmla="*/ 592322 h 605631"/>
                  <a:gd name="connsiteX20" fmla="*/ 376582 w 584535"/>
                  <a:gd name="connsiteY20" fmla="*/ 599104 h 605631"/>
                  <a:gd name="connsiteX21" fmla="*/ 340581 w 584535"/>
                  <a:gd name="connsiteY21" fmla="*/ 579708 h 605631"/>
                  <a:gd name="connsiteX22" fmla="*/ 341804 w 584535"/>
                  <a:gd name="connsiteY22" fmla="*/ 579843 h 605631"/>
                  <a:gd name="connsiteX23" fmla="*/ 285425 w 584535"/>
                  <a:gd name="connsiteY23" fmla="*/ 452749 h 605631"/>
                  <a:gd name="connsiteX24" fmla="*/ 285425 w 584535"/>
                  <a:gd name="connsiteY24" fmla="*/ 435659 h 605631"/>
                  <a:gd name="connsiteX25" fmla="*/ 267764 w 584535"/>
                  <a:gd name="connsiteY25" fmla="*/ 425350 h 605631"/>
                  <a:gd name="connsiteX26" fmla="*/ 264232 w 584535"/>
                  <a:gd name="connsiteY26" fmla="*/ 445560 h 605631"/>
                  <a:gd name="connsiteX27" fmla="*/ 276051 w 584535"/>
                  <a:gd name="connsiteY27" fmla="*/ 456276 h 605631"/>
                  <a:gd name="connsiteX28" fmla="*/ 335147 w 584535"/>
                  <a:gd name="connsiteY28" fmla="*/ 588389 h 605631"/>
                  <a:gd name="connsiteX29" fmla="*/ 325773 w 584535"/>
                  <a:gd name="connsiteY29" fmla="*/ 583506 h 605631"/>
                  <a:gd name="connsiteX30" fmla="*/ 228231 w 584535"/>
                  <a:gd name="connsiteY30" fmla="*/ 509853 h 605631"/>
                  <a:gd name="connsiteX31" fmla="*/ 217635 w 584535"/>
                  <a:gd name="connsiteY31" fmla="*/ 502258 h 605631"/>
                  <a:gd name="connsiteX32" fmla="*/ 163565 w 584535"/>
                  <a:gd name="connsiteY32" fmla="*/ 343017 h 605631"/>
                  <a:gd name="connsiteX33" fmla="*/ 193181 w 584535"/>
                  <a:gd name="connsiteY33" fmla="*/ 309242 h 605631"/>
                  <a:gd name="connsiteX34" fmla="*/ 254994 w 584535"/>
                  <a:gd name="connsiteY34" fmla="*/ 310463 h 605631"/>
                  <a:gd name="connsiteX35" fmla="*/ 340717 w 584535"/>
                  <a:gd name="connsiteY35" fmla="*/ 463736 h 605631"/>
                  <a:gd name="connsiteX36" fmla="*/ 340717 w 584535"/>
                  <a:gd name="connsiteY36" fmla="*/ 490999 h 605631"/>
                  <a:gd name="connsiteX37" fmla="*/ 345879 w 584535"/>
                  <a:gd name="connsiteY37" fmla="*/ 576859 h 605631"/>
                  <a:gd name="connsiteX38" fmla="*/ 345879 w 584535"/>
                  <a:gd name="connsiteY38" fmla="*/ 580250 h 605631"/>
                  <a:gd name="connsiteX39" fmla="*/ 538382 w 584535"/>
                  <a:gd name="connsiteY39" fmla="*/ 579572 h 605631"/>
                  <a:gd name="connsiteX40" fmla="*/ 414349 w 584535"/>
                  <a:gd name="connsiteY40" fmla="*/ 536710 h 605631"/>
                  <a:gd name="connsiteX41" fmla="*/ 414892 w 584535"/>
                  <a:gd name="connsiteY41" fmla="*/ 521111 h 605631"/>
                  <a:gd name="connsiteX42" fmla="*/ 538654 w 584535"/>
                  <a:gd name="connsiteY42" fmla="*/ 466042 h 605631"/>
                  <a:gd name="connsiteX43" fmla="*/ 483226 w 584535"/>
                  <a:gd name="connsiteY43" fmla="*/ 376927 h 605631"/>
                  <a:gd name="connsiteX44" fmla="*/ 480917 w 584535"/>
                  <a:gd name="connsiteY44" fmla="*/ 335150 h 605631"/>
                  <a:gd name="connsiteX45" fmla="*/ 562972 w 584535"/>
                  <a:gd name="connsiteY45" fmla="*/ 201002 h 605631"/>
                  <a:gd name="connsiteX46" fmla="*/ 562095 w 584535"/>
                  <a:gd name="connsiteY46" fmla="*/ 196204 h 605631"/>
                  <a:gd name="connsiteX47" fmla="*/ 135269 w 584535"/>
                  <a:gd name="connsiteY47" fmla="*/ 1806 h 605631"/>
                  <a:gd name="connsiteX48" fmla="*/ 155716 w 584535"/>
                  <a:gd name="connsiteY48" fmla="*/ 20464 h 605631"/>
                  <a:gd name="connsiteX49" fmla="*/ 209391 w 584535"/>
                  <a:gd name="connsiteY49" fmla="*/ 179698 h 605631"/>
                  <a:gd name="connsiteX50" fmla="*/ 226105 w 584535"/>
                  <a:gd name="connsiteY50" fmla="*/ 211572 h 605631"/>
                  <a:gd name="connsiteX51" fmla="*/ 145796 w 584535"/>
                  <a:gd name="connsiteY51" fmla="*/ 229747 h 605631"/>
                  <a:gd name="connsiteX52" fmla="*/ 103943 w 584535"/>
                  <a:gd name="connsiteY52" fmla="*/ 268810 h 605631"/>
                  <a:gd name="connsiteX53" fmla="*/ 99866 w 584535"/>
                  <a:gd name="connsiteY53" fmla="*/ 255925 h 605631"/>
                  <a:gd name="connsiteX54" fmla="*/ 52850 w 584535"/>
                  <a:gd name="connsiteY54" fmla="*/ 171560 h 605631"/>
                  <a:gd name="connsiteX55" fmla="*/ 1349 w 584535"/>
                  <a:gd name="connsiteY55" fmla="*/ 84483 h 605631"/>
                  <a:gd name="connsiteX56" fmla="*/ 37087 w 584535"/>
                  <a:gd name="connsiteY56" fmla="*/ 29959 h 605631"/>
                  <a:gd name="connsiteX57" fmla="*/ 135269 w 584535"/>
                  <a:gd name="connsiteY57" fmla="*/ 1806 h 6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84535" h="605631">
                    <a:moveTo>
                      <a:pt x="231093" y="221335"/>
                    </a:moveTo>
                    <a:cubicBezTo>
                      <a:pt x="242097" y="238966"/>
                      <a:pt x="254867" y="255784"/>
                      <a:pt x="258806" y="260395"/>
                    </a:cubicBezTo>
                    <a:cubicBezTo>
                      <a:pt x="265191" y="267990"/>
                      <a:pt x="261251" y="275313"/>
                      <a:pt x="261251" y="275313"/>
                    </a:cubicBezTo>
                    <a:cubicBezTo>
                      <a:pt x="261251" y="275313"/>
                      <a:pt x="272255" y="292673"/>
                      <a:pt x="256497" y="307185"/>
                    </a:cubicBezTo>
                    <a:cubicBezTo>
                      <a:pt x="256497" y="307185"/>
                      <a:pt x="245901" y="282366"/>
                      <a:pt x="196181" y="302845"/>
                    </a:cubicBezTo>
                    <a:cubicBezTo>
                      <a:pt x="146461" y="323324"/>
                      <a:pt x="162355" y="350313"/>
                      <a:pt x="162355" y="350313"/>
                    </a:cubicBezTo>
                    <a:cubicBezTo>
                      <a:pt x="162355" y="350313"/>
                      <a:pt x="144016" y="349635"/>
                      <a:pt x="138174" y="337700"/>
                    </a:cubicBezTo>
                    <a:cubicBezTo>
                      <a:pt x="138174" y="337700"/>
                      <a:pt x="135457" y="333360"/>
                      <a:pt x="130974" y="332411"/>
                    </a:cubicBezTo>
                    <a:cubicBezTo>
                      <a:pt x="126355" y="331461"/>
                      <a:pt x="121465" y="324273"/>
                      <a:pt x="119563" y="318984"/>
                    </a:cubicBezTo>
                    <a:cubicBezTo>
                      <a:pt x="118205" y="315187"/>
                      <a:pt x="113042" y="293487"/>
                      <a:pt x="108967" y="278704"/>
                    </a:cubicBezTo>
                    <a:cubicBezTo>
                      <a:pt x="120378" y="262565"/>
                      <a:pt x="134235" y="249409"/>
                      <a:pt x="150808" y="239644"/>
                    </a:cubicBezTo>
                    <a:cubicBezTo>
                      <a:pt x="174445" y="225675"/>
                      <a:pt x="201615" y="219979"/>
                      <a:pt x="231093" y="221335"/>
                    </a:cubicBezTo>
                    <a:close/>
                    <a:moveTo>
                      <a:pt x="562095" y="196204"/>
                    </a:moveTo>
                    <a:cubicBezTo>
                      <a:pt x="563031" y="195263"/>
                      <a:pt x="568610" y="204698"/>
                      <a:pt x="571666" y="213752"/>
                    </a:cubicBezTo>
                    <a:cubicBezTo>
                      <a:pt x="584300" y="252274"/>
                      <a:pt x="576285" y="284013"/>
                      <a:pt x="545718" y="311413"/>
                    </a:cubicBezTo>
                    <a:cubicBezTo>
                      <a:pt x="527650" y="327689"/>
                      <a:pt x="473309" y="352783"/>
                      <a:pt x="515287" y="379911"/>
                    </a:cubicBezTo>
                    <a:cubicBezTo>
                      <a:pt x="531454" y="390491"/>
                      <a:pt x="551832" y="396187"/>
                      <a:pt x="567047" y="408124"/>
                    </a:cubicBezTo>
                    <a:cubicBezTo>
                      <a:pt x="633479" y="459938"/>
                      <a:pt x="492872" y="508361"/>
                      <a:pt x="441655" y="529928"/>
                    </a:cubicBezTo>
                    <a:cubicBezTo>
                      <a:pt x="481868" y="548646"/>
                      <a:pt x="531046" y="541322"/>
                      <a:pt x="564738" y="575503"/>
                    </a:cubicBezTo>
                    <a:cubicBezTo>
                      <a:pt x="569764" y="580793"/>
                      <a:pt x="569628" y="590695"/>
                      <a:pt x="561885" y="592322"/>
                    </a:cubicBezTo>
                    <a:cubicBezTo>
                      <a:pt x="486079" y="608328"/>
                      <a:pt x="455241" y="609006"/>
                      <a:pt x="376582" y="599104"/>
                    </a:cubicBezTo>
                    <a:cubicBezTo>
                      <a:pt x="341260" y="594628"/>
                      <a:pt x="327947" y="578623"/>
                      <a:pt x="340581" y="579708"/>
                    </a:cubicBezTo>
                    <a:cubicBezTo>
                      <a:pt x="340989" y="579708"/>
                      <a:pt x="341396" y="579843"/>
                      <a:pt x="341804" y="579843"/>
                    </a:cubicBezTo>
                    <a:lnTo>
                      <a:pt x="285425" y="452749"/>
                    </a:lnTo>
                    <a:cubicBezTo>
                      <a:pt x="288278" y="448680"/>
                      <a:pt x="288414" y="442034"/>
                      <a:pt x="285425" y="435659"/>
                    </a:cubicBezTo>
                    <a:cubicBezTo>
                      <a:pt x="281485" y="427249"/>
                      <a:pt x="273606" y="422637"/>
                      <a:pt x="267764" y="425350"/>
                    </a:cubicBezTo>
                    <a:cubicBezTo>
                      <a:pt x="261923" y="428063"/>
                      <a:pt x="260428" y="437151"/>
                      <a:pt x="264232" y="445560"/>
                    </a:cubicBezTo>
                    <a:cubicBezTo>
                      <a:pt x="266949" y="451257"/>
                      <a:pt x="271568" y="455191"/>
                      <a:pt x="276051" y="456276"/>
                    </a:cubicBezTo>
                    <a:lnTo>
                      <a:pt x="335147" y="588389"/>
                    </a:lnTo>
                    <a:cubicBezTo>
                      <a:pt x="335147" y="588389"/>
                      <a:pt x="331207" y="591373"/>
                      <a:pt x="325773" y="583506"/>
                    </a:cubicBezTo>
                    <a:cubicBezTo>
                      <a:pt x="320203" y="575503"/>
                      <a:pt x="278904" y="524367"/>
                      <a:pt x="228231" y="509853"/>
                    </a:cubicBezTo>
                    <a:cubicBezTo>
                      <a:pt x="228231" y="509853"/>
                      <a:pt x="219537" y="507276"/>
                      <a:pt x="217635" y="502258"/>
                    </a:cubicBezTo>
                    <a:lnTo>
                      <a:pt x="163565" y="343017"/>
                    </a:lnTo>
                    <a:cubicBezTo>
                      <a:pt x="163565" y="343017"/>
                      <a:pt x="161256" y="323485"/>
                      <a:pt x="193181" y="309242"/>
                    </a:cubicBezTo>
                    <a:cubicBezTo>
                      <a:pt x="223884" y="295678"/>
                      <a:pt x="248745" y="300019"/>
                      <a:pt x="254994" y="310463"/>
                    </a:cubicBezTo>
                    <a:cubicBezTo>
                      <a:pt x="254994" y="310463"/>
                      <a:pt x="301999" y="410565"/>
                      <a:pt x="340717" y="463736"/>
                    </a:cubicBezTo>
                    <a:cubicBezTo>
                      <a:pt x="340717" y="463736"/>
                      <a:pt x="344521" y="465906"/>
                      <a:pt x="340717" y="490999"/>
                    </a:cubicBezTo>
                    <a:cubicBezTo>
                      <a:pt x="336913" y="515957"/>
                      <a:pt x="337728" y="526808"/>
                      <a:pt x="345879" y="576859"/>
                    </a:cubicBezTo>
                    <a:cubicBezTo>
                      <a:pt x="345879" y="576859"/>
                      <a:pt x="346151" y="578351"/>
                      <a:pt x="345879" y="580250"/>
                    </a:cubicBezTo>
                    <a:cubicBezTo>
                      <a:pt x="410273" y="586083"/>
                      <a:pt x="475890" y="598290"/>
                      <a:pt x="538382" y="579572"/>
                    </a:cubicBezTo>
                    <a:cubicBezTo>
                      <a:pt x="502110" y="556242"/>
                      <a:pt x="451165" y="562482"/>
                      <a:pt x="414349" y="536710"/>
                    </a:cubicBezTo>
                    <a:cubicBezTo>
                      <a:pt x="409323" y="533183"/>
                      <a:pt x="409866" y="524367"/>
                      <a:pt x="414892" y="521111"/>
                    </a:cubicBezTo>
                    <a:cubicBezTo>
                      <a:pt x="452388" y="497103"/>
                      <a:pt x="504827" y="494526"/>
                      <a:pt x="538654" y="466042"/>
                    </a:cubicBezTo>
                    <a:cubicBezTo>
                      <a:pt x="586882" y="425214"/>
                      <a:pt x="509038" y="403241"/>
                      <a:pt x="483226" y="376927"/>
                    </a:cubicBezTo>
                    <a:cubicBezTo>
                      <a:pt x="469913" y="363498"/>
                      <a:pt x="468147" y="348714"/>
                      <a:pt x="480917" y="335150"/>
                    </a:cubicBezTo>
                    <a:cubicBezTo>
                      <a:pt x="515831" y="298391"/>
                      <a:pt x="584708" y="266923"/>
                      <a:pt x="562972" y="201002"/>
                    </a:cubicBezTo>
                    <a:cubicBezTo>
                      <a:pt x="561987" y="197984"/>
                      <a:pt x="561783" y="196517"/>
                      <a:pt x="562095" y="196204"/>
                    </a:cubicBezTo>
                    <a:close/>
                    <a:moveTo>
                      <a:pt x="135269" y="1806"/>
                    </a:moveTo>
                    <a:cubicBezTo>
                      <a:pt x="144268" y="4476"/>
                      <a:pt x="151470" y="10292"/>
                      <a:pt x="155716" y="20464"/>
                    </a:cubicBezTo>
                    <a:cubicBezTo>
                      <a:pt x="172566" y="61154"/>
                      <a:pt x="201510" y="156641"/>
                      <a:pt x="209391" y="179698"/>
                    </a:cubicBezTo>
                    <a:cubicBezTo>
                      <a:pt x="212516" y="188786"/>
                      <a:pt x="219039" y="200315"/>
                      <a:pt x="226105" y="211572"/>
                    </a:cubicBezTo>
                    <a:cubicBezTo>
                      <a:pt x="196754" y="210216"/>
                      <a:pt x="169440" y="215913"/>
                      <a:pt x="145796" y="229747"/>
                    </a:cubicBezTo>
                    <a:cubicBezTo>
                      <a:pt x="129218" y="239513"/>
                      <a:pt x="115358" y="252805"/>
                      <a:pt x="103943" y="268810"/>
                    </a:cubicBezTo>
                    <a:cubicBezTo>
                      <a:pt x="102312" y="262842"/>
                      <a:pt x="100818" y="257959"/>
                      <a:pt x="99866" y="255925"/>
                    </a:cubicBezTo>
                    <a:cubicBezTo>
                      <a:pt x="96741" y="248736"/>
                      <a:pt x="76222" y="206825"/>
                      <a:pt x="52850" y="171560"/>
                    </a:cubicBezTo>
                    <a:cubicBezTo>
                      <a:pt x="29477" y="136296"/>
                      <a:pt x="5154" y="91672"/>
                      <a:pt x="1349" y="84483"/>
                    </a:cubicBezTo>
                    <a:cubicBezTo>
                      <a:pt x="-2456" y="77295"/>
                      <a:pt x="-418" y="51117"/>
                      <a:pt x="37087" y="29959"/>
                    </a:cubicBezTo>
                    <a:cubicBezTo>
                      <a:pt x="65114" y="14090"/>
                      <a:pt x="108275" y="-6205"/>
                      <a:pt x="135269" y="180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  <p:sp>
            <p:nvSpPr>
              <p:cNvPr id="136" name="文本框 135"/>
              <p:cNvSpPr txBox="1"/>
              <p:nvPr/>
            </p:nvSpPr>
            <p:spPr>
              <a:xfrm>
                <a:off x="7260435" y="5486186"/>
                <a:ext cx="1662644" cy="6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150+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-24441" y="127225"/>
            <a:ext cx="3761395" cy="590396"/>
            <a:chOff x="-2" y="278"/>
            <a:chExt cx="5925" cy="930"/>
          </a:xfrm>
        </p:grpSpPr>
        <p:sp>
          <p:nvSpPr>
            <p:cNvPr id="2" name="矩形 1"/>
            <p:cNvSpPr/>
            <p:nvPr/>
          </p:nvSpPr>
          <p:spPr>
            <a:xfrm>
              <a:off x="-2" y="278"/>
              <a:ext cx="379" cy="93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00" y="332"/>
              <a:ext cx="542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2">
                      <a:lumMod val="25000"/>
                    </a:schemeClr>
                  </a:solidFill>
                </a:rPr>
                <a:t>服务优势</a:t>
              </a:r>
              <a:endParaRPr lang="zh-CN" altLang="zh-CN" sz="28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842" y="-82905"/>
            <a:ext cx="1921645" cy="80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9" y="-10534"/>
            <a:ext cx="12216124" cy="6879069"/>
          </a:xfrm>
          <a:prstGeom prst="rect">
            <a:avLst/>
          </a:prstGeom>
          <a:effectLst>
            <a:outerShdw blurRad="50800" dist="50800" dir="5400000" algn="ctr" rotWithShape="0">
              <a:schemeClr val="tx2">
                <a:lumMod val="60000"/>
                <a:lumOff val="40000"/>
                <a:alpha val="94000"/>
              </a:schemeClr>
            </a:outerShdw>
          </a:effectLst>
        </p:spPr>
      </p:pic>
      <p:pic>
        <p:nvPicPr>
          <p:cNvPr id="138" name="图片 1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1" y="1872385"/>
            <a:ext cx="4019138" cy="5273572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279104" y="796341"/>
            <a:ext cx="31894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媒体平台资源整合</a:t>
            </a:r>
            <a:endParaRPr lang="zh-CN" altLang="en-US" sz="2800" b="1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rcRect l="2396" t="7813" r="50520" b="30739"/>
          <a:stretch>
            <a:fillRect/>
          </a:stretch>
        </p:blipFill>
        <p:spPr>
          <a:xfrm>
            <a:off x="6643863" y="1660985"/>
            <a:ext cx="1020179" cy="997960"/>
          </a:xfrm>
          <a:prstGeom prst="rect">
            <a:avLst/>
          </a:prstGeom>
        </p:spPr>
      </p:pic>
      <p:pic>
        <p:nvPicPr>
          <p:cNvPr id="128" name="图片 1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33" y="1697806"/>
            <a:ext cx="961140" cy="96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rcRect l="49141" t="7813" r="3775" b="30256"/>
          <a:stretch>
            <a:fillRect/>
          </a:stretch>
        </p:blipFill>
        <p:spPr>
          <a:xfrm>
            <a:off x="9411742" y="1666064"/>
            <a:ext cx="1028432" cy="992881"/>
          </a:xfrm>
          <a:prstGeom prst="rect">
            <a:avLst/>
          </a:prstGeom>
          <a:ln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rcRect l="13272" t="9791" r="11728" b="13002"/>
          <a:stretch>
            <a:fillRect/>
          </a:stretch>
        </p:blipFill>
        <p:spPr>
          <a:xfrm>
            <a:off x="7997330" y="1629244"/>
            <a:ext cx="1081123" cy="1029702"/>
          </a:xfrm>
          <a:prstGeom prst="rect">
            <a:avLst/>
          </a:prstGeom>
          <a:ln>
            <a:noFill/>
          </a:ln>
        </p:spPr>
      </p:pic>
      <p:pic>
        <p:nvPicPr>
          <p:cNvPr id="161" name="图片 160"/>
          <p:cNvPicPr>
            <a:picLocks noChangeAspect="1"/>
          </p:cNvPicPr>
          <p:nvPr/>
        </p:nvPicPr>
        <p:blipFill>
          <a:blip r:embed="rId6"/>
          <a:srcRect l="523" t="519" b="1271"/>
          <a:stretch>
            <a:fillRect/>
          </a:stretch>
        </p:blipFill>
        <p:spPr>
          <a:xfrm>
            <a:off x="5289760" y="1688918"/>
            <a:ext cx="1020814" cy="970027"/>
          </a:xfrm>
          <a:prstGeom prst="roundRect">
            <a:avLst/>
          </a:prstGeom>
          <a:ln>
            <a:noFill/>
          </a:ln>
        </p:spPr>
      </p:pic>
      <p:pic>
        <p:nvPicPr>
          <p:cNvPr id="162" name="图片 161" descr="小红书"/>
          <p:cNvPicPr>
            <a:picLocks noChangeAspect="1"/>
          </p:cNvPicPr>
          <p:nvPr/>
        </p:nvPicPr>
        <p:blipFill>
          <a:blip r:embed="rId7"/>
          <a:srcRect l="1289" t="898" r="918" b="1484"/>
          <a:stretch>
            <a:fillRect/>
          </a:stretch>
        </p:blipFill>
        <p:spPr>
          <a:xfrm>
            <a:off x="2688208" y="1686379"/>
            <a:ext cx="973836" cy="972567"/>
          </a:xfrm>
          <a:prstGeom prst="roundRect">
            <a:avLst/>
          </a:prstGeom>
          <a:noFill/>
          <a:ln>
            <a:solidFill>
              <a:srgbClr val="F4C945"/>
            </a:solidFill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79"/>
          <a:stretch>
            <a:fillRect/>
          </a:stretch>
        </p:blipFill>
        <p:spPr>
          <a:xfrm>
            <a:off x="1156352" y="1582266"/>
            <a:ext cx="1198568" cy="107668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588175" y="3032863"/>
            <a:ext cx="10799173" cy="3494130"/>
            <a:chOff x="1231" y="5967"/>
            <a:chExt cx="17011" cy="550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/>
            <a:srcRect l="16266" t="5487" r="16905" b="27879"/>
            <a:stretch>
              <a:fillRect/>
            </a:stretch>
          </p:blipFill>
          <p:spPr>
            <a:xfrm>
              <a:off x="1308" y="5968"/>
              <a:ext cx="1369" cy="1343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0"/>
            <a:srcRect l="31199" t="3087" r="30510" b="44762"/>
            <a:stretch>
              <a:fillRect/>
            </a:stretch>
          </p:blipFill>
          <p:spPr>
            <a:xfrm>
              <a:off x="1231" y="8035"/>
              <a:ext cx="1446" cy="140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1"/>
            <a:srcRect l="56213" t="8053" r="3857" b="5607"/>
            <a:stretch>
              <a:fillRect/>
            </a:stretch>
          </p:blipFill>
          <p:spPr>
            <a:xfrm>
              <a:off x="5156" y="10129"/>
              <a:ext cx="1395" cy="1342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2"/>
            <a:srcRect l="24485" t="5408" r="29008" b="10594"/>
            <a:stretch>
              <a:fillRect/>
            </a:stretch>
          </p:blipFill>
          <p:spPr>
            <a:xfrm>
              <a:off x="16864" y="8034"/>
              <a:ext cx="1378" cy="1326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3"/>
            <a:srcRect l="22932" t="3740" r="21489" b="2805"/>
            <a:stretch>
              <a:fillRect/>
            </a:stretch>
          </p:blipFill>
          <p:spPr>
            <a:xfrm>
              <a:off x="12958" y="10072"/>
              <a:ext cx="1400" cy="133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4"/>
            <a:srcRect l="1240" r="935" b="2457"/>
            <a:stretch>
              <a:fillRect/>
            </a:stretch>
          </p:blipFill>
          <p:spPr>
            <a:xfrm>
              <a:off x="3226" y="5984"/>
              <a:ext cx="1400" cy="1355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71" y="5984"/>
              <a:ext cx="1392" cy="1354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117" y="5982"/>
              <a:ext cx="1388" cy="1356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93" y="5998"/>
              <a:ext cx="1378" cy="1334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979" y="5967"/>
              <a:ext cx="1445" cy="1364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941" y="5998"/>
              <a:ext cx="1403" cy="1327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0"/>
            <a:srcRect l="10266" t="18828" r="60424" b="27036"/>
            <a:stretch>
              <a:fillRect/>
            </a:stretch>
          </p:blipFill>
          <p:spPr>
            <a:xfrm>
              <a:off x="14880" y="5968"/>
              <a:ext cx="1444" cy="139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6846" y="5999"/>
              <a:ext cx="1369" cy="1341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241" y="8049"/>
              <a:ext cx="1369" cy="1372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156" y="8064"/>
              <a:ext cx="1463" cy="1342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45" y="8463"/>
              <a:ext cx="1532" cy="54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5"/>
            <a:srcRect l="23849" t="21917" r="24177" b="26016"/>
            <a:stretch>
              <a:fillRect/>
            </a:stretch>
          </p:blipFill>
          <p:spPr>
            <a:xfrm>
              <a:off x="9115" y="8064"/>
              <a:ext cx="1351" cy="134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6"/>
            <a:srcRect l="16829" t="26815" r="66996" b="26559"/>
            <a:stretch>
              <a:fillRect/>
            </a:stretch>
          </p:blipFill>
          <p:spPr>
            <a:xfrm>
              <a:off x="10979" y="8064"/>
              <a:ext cx="1431" cy="137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2958" y="8064"/>
              <a:ext cx="1348" cy="1340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28"/>
            <a:srcRect l="25006" t="16893" r="26695" b="30073"/>
            <a:stretch>
              <a:fillRect/>
            </a:stretch>
          </p:blipFill>
          <p:spPr>
            <a:xfrm>
              <a:off x="15032" y="8034"/>
              <a:ext cx="1140" cy="1351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295" y="10117"/>
              <a:ext cx="1380" cy="1345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0"/>
            <a:srcRect l="18466" t="1162" r="20098" b="1162"/>
            <a:stretch>
              <a:fillRect/>
            </a:stretch>
          </p:blipFill>
          <p:spPr>
            <a:xfrm>
              <a:off x="3226" y="10117"/>
              <a:ext cx="1384" cy="1338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31"/>
            <a:srcRect l="9424" t="11661" r="49367" b="21844"/>
            <a:stretch>
              <a:fillRect/>
            </a:stretch>
          </p:blipFill>
          <p:spPr>
            <a:xfrm>
              <a:off x="7117" y="10117"/>
              <a:ext cx="1380" cy="133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9115" y="10117"/>
              <a:ext cx="1316" cy="1338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3"/>
            <a:srcRect l="8573" t="3921" r="9726" b="6668"/>
            <a:stretch>
              <a:fillRect/>
            </a:stretch>
          </p:blipFill>
          <p:spPr>
            <a:xfrm>
              <a:off x="10979" y="10072"/>
              <a:ext cx="1421" cy="1384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4"/>
            <a:srcRect l="3282" t="26354" r="62837" b="18486"/>
            <a:stretch>
              <a:fillRect/>
            </a:stretch>
          </p:blipFill>
          <p:spPr>
            <a:xfrm>
              <a:off x="14913" y="10117"/>
              <a:ext cx="1403" cy="1344"/>
            </a:xfrm>
            <a:prstGeom prst="rect">
              <a:avLst/>
            </a:pr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6861" y="10117"/>
              <a:ext cx="1315" cy="1323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-24441" y="127225"/>
            <a:ext cx="3761395" cy="590396"/>
            <a:chOff x="-2" y="278"/>
            <a:chExt cx="5925" cy="930"/>
          </a:xfrm>
        </p:grpSpPr>
        <p:sp>
          <p:nvSpPr>
            <p:cNvPr id="6" name="矩形 5"/>
            <p:cNvSpPr/>
            <p:nvPr/>
          </p:nvSpPr>
          <p:spPr>
            <a:xfrm>
              <a:off x="-2" y="278"/>
              <a:ext cx="379" cy="93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00" y="332"/>
              <a:ext cx="542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2">
                      <a:lumMod val="25000"/>
                    </a:schemeClr>
                  </a:solidFill>
                </a:rPr>
                <a:t>资源优势</a:t>
              </a:r>
              <a:endParaRPr lang="zh-CN" altLang="zh-CN" sz="28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8" name="图片 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842" y="-82905"/>
            <a:ext cx="1921645" cy="80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9" y="-10534"/>
            <a:ext cx="12216124" cy="6879069"/>
          </a:xfrm>
          <a:prstGeom prst="rect">
            <a:avLst/>
          </a:prstGeom>
          <a:effectLst>
            <a:outerShdw blurRad="50800" dist="50800" dir="5400000" algn="ctr" rotWithShape="0">
              <a:schemeClr val="tx2">
                <a:lumMod val="60000"/>
                <a:lumOff val="40000"/>
                <a:alpha val="94000"/>
              </a:schemeClr>
            </a:outerShdw>
          </a:effectLst>
        </p:spPr>
      </p:pic>
      <p:pic>
        <p:nvPicPr>
          <p:cNvPr id="138" name="图片 1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1" y="1872385"/>
            <a:ext cx="4019138" cy="5273572"/>
          </a:xfrm>
          <a:prstGeom prst="rect">
            <a:avLst/>
          </a:prstGeom>
        </p:spPr>
      </p:pic>
      <p:pic>
        <p:nvPicPr>
          <p:cNvPr id="8" name="图片 4" descr="图片 4"/>
          <p:cNvPicPr>
            <a:picLocks noChangeAspect="1"/>
          </p:cNvPicPr>
          <p:nvPr/>
        </p:nvPicPr>
        <p:blipFill>
          <a:blip r:embed="rId3"/>
          <a:srcRect l="9109" t="-1546" r="-9109" b="10252"/>
          <a:stretch>
            <a:fillRect/>
          </a:stretch>
        </p:blipFill>
        <p:spPr>
          <a:xfrm>
            <a:off x="7459625" y="1863498"/>
            <a:ext cx="2366029" cy="2181927"/>
          </a:xfrm>
          <a:prstGeom prst="rect">
            <a:avLst/>
          </a:prstGeom>
          <a:ln w="28575">
            <a:noFill/>
            <a:miter lim="400000"/>
            <a:headEnd/>
            <a:tailEnd/>
          </a:ln>
        </p:spPr>
      </p:pic>
      <p:pic>
        <p:nvPicPr>
          <p:cNvPr id="11" name="图片 7" descr="图片 7"/>
          <p:cNvPicPr>
            <a:picLocks noChangeAspect="1"/>
          </p:cNvPicPr>
          <p:nvPr/>
        </p:nvPicPr>
        <p:blipFill>
          <a:blip r:embed="rId4"/>
          <a:srcRect l="1593" r="1593"/>
          <a:stretch>
            <a:fillRect/>
          </a:stretch>
        </p:blipFill>
        <p:spPr>
          <a:xfrm>
            <a:off x="9826924" y="1899683"/>
            <a:ext cx="2106381" cy="2145741"/>
          </a:xfrm>
          <a:prstGeom prst="rect">
            <a:avLst/>
          </a:prstGeom>
          <a:ln w="28575">
            <a:noFill/>
            <a:miter lim="400000"/>
            <a:headEnd/>
            <a:tailEnd/>
          </a:ln>
        </p:spPr>
      </p:pic>
      <p:pic>
        <p:nvPicPr>
          <p:cNvPr id="13" name="图片 9" descr="图片 9"/>
          <p:cNvPicPr>
            <a:picLocks noChangeAspect="1"/>
          </p:cNvPicPr>
          <p:nvPr/>
        </p:nvPicPr>
        <p:blipFill>
          <a:blip r:embed="rId5"/>
          <a:srcRect l="1116" t="20919" r="14989" b="33374"/>
          <a:stretch>
            <a:fillRect/>
          </a:stretch>
        </p:blipFill>
        <p:spPr>
          <a:xfrm>
            <a:off x="9791373" y="4150172"/>
            <a:ext cx="2176213" cy="2195258"/>
          </a:xfrm>
          <a:prstGeom prst="rect">
            <a:avLst/>
          </a:prstGeom>
          <a:ln w="28575">
            <a:noFill/>
            <a:miter lim="400000"/>
            <a:headEnd/>
            <a:tailEnd/>
          </a:ln>
        </p:spPr>
      </p:pic>
      <p:pic>
        <p:nvPicPr>
          <p:cNvPr id="22" name="图片 5" descr="图片 5"/>
          <p:cNvPicPr>
            <a:picLocks noChangeAspect="1"/>
          </p:cNvPicPr>
          <p:nvPr/>
        </p:nvPicPr>
        <p:blipFill>
          <a:blip r:embed="rId6"/>
          <a:srcRect l="7123" t="6790" r="-7123" b="33049"/>
          <a:stretch>
            <a:fillRect/>
          </a:stretch>
        </p:blipFill>
        <p:spPr>
          <a:xfrm>
            <a:off x="5126608" y="4150172"/>
            <a:ext cx="2366664" cy="2195258"/>
          </a:xfrm>
          <a:prstGeom prst="rect">
            <a:avLst/>
          </a:prstGeom>
          <a:ln w="28575">
            <a:noFill/>
            <a:miter lim="400000"/>
            <a:headEnd/>
            <a:tailEnd/>
          </a:ln>
        </p:spPr>
      </p:pic>
      <p:sp>
        <p:nvSpPr>
          <p:cNvPr id="100" name="文本框 37"/>
          <p:cNvSpPr>
            <a:spLocks noChangeArrowheads="1"/>
          </p:cNvSpPr>
          <p:nvPr/>
        </p:nvSpPr>
        <p:spPr bwMode="auto">
          <a:xfrm>
            <a:off x="4402262" y="781422"/>
            <a:ext cx="3816350" cy="51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7" tIns="34277" rIns="68547" bIns="34277">
            <a:spAutoFit/>
          </a:bodyPr>
          <a:lstStyle>
            <a:lvl1pPr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自带</a:t>
            </a:r>
            <a:r>
              <a:rPr lang="en-US" altLang="zh-CN" sz="29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</a:t>
            </a:r>
            <a:r>
              <a:rPr lang="zh-CN" altLang="en-US" sz="29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流量的直播网红</a:t>
            </a:r>
            <a:endParaRPr lang="zh-CN" altLang="en-US" sz="29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3" descr="图片 3"/>
          <p:cNvPicPr>
            <a:picLocks noChangeAspect="1"/>
          </p:cNvPicPr>
          <p:nvPr/>
        </p:nvPicPr>
        <p:blipFill>
          <a:blip r:embed="rId7"/>
          <a:srcRect l="2816" t="6503" r="3943" b="-6503"/>
          <a:stretch>
            <a:fillRect/>
          </a:stretch>
        </p:blipFill>
        <p:spPr>
          <a:xfrm>
            <a:off x="7459625" y="4150172"/>
            <a:ext cx="2160977" cy="2335557"/>
          </a:xfrm>
          <a:prstGeom prst="rect">
            <a:avLst/>
          </a:prstGeom>
          <a:ln w="28575">
            <a:noFill/>
            <a:miter lim="4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254" y="4136841"/>
            <a:ext cx="2225730" cy="2208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rcRect l="4012" t="1732" r="4577" b="6061"/>
          <a:stretch>
            <a:fillRect/>
          </a:stretch>
        </p:blipFill>
        <p:spPr>
          <a:xfrm>
            <a:off x="2891355" y="1862863"/>
            <a:ext cx="2169865" cy="21825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591" y="1862863"/>
            <a:ext cx="2182562" cy="21825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394" y="1836835"/>
            <a:ext cx="2208590" cy="22085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7546" y="4136841"/>
            <a:ext cx="2170500" cy="220859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24441" y="127225"/>
            <a:ext cx="3761395" cy="590396"/>
            <a:chOff x="-2" y="278"/>
            <a:chExt cx="5925" cy="930"/>
          </a:xfrm>
        </p:grpSpPr>
        <p:sp>
          <p:nvSpPr>
            <p:cNvPr id="5" name="矩形 4"/>
            <p:cNvSpPr/>
            <p:nvPr/>
          </p:nvSpPr>
          <p:spPr>
            <a:xfrm>
              <a:off x="-2" y="278"/>
              <a:ext cx="379" cy="93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00" y="332"/>
              <a:ext cx="542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2">
                      <a:lumMod val="25000"/>
                    </a:schemeClr>
                  </a:solidFill>
                </a:rPr>
                <a:t>资源优势</a:t>
              </a:r>
              <a:endParaRPr lang="zh-CN" altLang="zh-CN" sz="28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842" y="-82905"/>
            <a:ext cx="1921645" cy="80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1" y="-10534"/>
            <a:ext cx="12216124" cy="6879069"/>
          </a:xfrm>
          <a:prstGeom prst="rect">
            <a:avLst/>
          </a:prstGeom>
          <a:effectLst>
            <a:outerShdw blurRad="50800" dist="50800" dir="5400000" algn="ctr" rotWithShape="0">
              <a:schemeClr val="tx2">
                <a:lumMod val="60000"/>
                <a:lumOff val="40000"/>
                <a:alpha val="94000"/>
              </a:schemeClr>
            </a:outerShdw>
          </a:effectLst>
        </p:spPr>
      </p:pic>
      <p:pic>
        <p:nvPicPr>
          <p:cNvPr id="138" name="图片 1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41" y="1872385"/>
            <a:ext cx="4019138" cy="52735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8535" y="2042521"/>
            <a:ext cx="2541878" cy="34731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451" y="2042521"/>
            <a:ext cx="2549496" cy="17019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91" y="2041886"/>
            <a:ext cx="2559653" cy="170262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561" y="3812440"/>
            <a:ext cx="2551401" cy="1703261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045256" y="3811805"/>
            <a:ext cx="2571080" cy="1703896"/>
          </a:xfrm>
          <a:prstGeom prst="rect">
            <a:avLst/>
          </a:prstGeom>
          <a:solidFill>
            <a:schemeClr val="tx2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45256" y="3879733"/>
            <a:ext cx="256028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淘宝自有资源</a:t>
            </a:r>
            <a:r>
              <a:rPr lang="en-US" altLang="zh-CN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TOP</a:t>
            </a:r>
            <a:r>
              <a:rPr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服务商</a:t>
            </a:r>
            <a:endParaRPr lang="zh-CN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ctr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淘宝聚划算内容服务商</a:t>
            </a:r>
            <a:endParaRPr lang="zh-CN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711561" y="2041251"/>
            <a:ext cx="2571080" cy="1703261"/>
          </a:xfrm>
          <a:prstGeom prst="rect">
            <a:avLst/>
          </a:prstGeom>
          <a:solidFill>
            <a:schemeClr val="tx2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877253" y="2709097"/>
            <a:ext cx="224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天猫国际内容服务商</a:t>
            </a:r>
            <a:endParaRPr lang="zh-CN" altLang="en-US" b="1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399451" y="3811805"/>
            <a:ext cx="2571080" cy="1703261"/>
          </a:xfrm>
          <a:prstGeom prst="rect">
            <a:avLst/>
          </a:prstGeom>
          <a:solidFill>
            <a:srgbClr val="76B39D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399451" y="3900682"/>
            <a:ext cx="2549496" cy="15684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indent="0" algn="ctr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天猫电器美家内容服务商</a:t>
            </a:r>
            <a:endParaRPr lang="zh-CN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ctr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charset="0"/>
              <a:buNone/>
            </a:pPr>
            <a:r>
              <a:rPr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京东内容生态</a:t>
            </a:r>
            <a:r>
              <a:rPr lang="en-US" altLang="zh-CN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TOP</a:t>
            </a:r>
            <a:r>
              <a:rPr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服务商</a:t>
            </a:r>
            <a:endParaRPr lang="zh-CN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24441" y="127225"/>
            <a:ext cx="3761395" cy="590396"/>
            <a:chOff x="-2" y="278"/>
            <a:chExt cx="5925" cy="930"/>
          </a:xfrm>
        </p:grpSpPr>
        <p:sp>
          <p:nvSpPr>
            <p:cNvPr id="4" name="矩形 3"/>
            <p:cNvSpPr/>
            <p:nvPr/>
          </p:nvSpPr>
          <p:spPr>
            <a:xfrm>
              <a:off x="-2" y="278"/>
              <a:ext cx="379" cy="93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00" y="332"/>
              <a:ext cx="542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2">
                      <a:lumMod val="25000"/>
                    </a:schemeClr>
                  </a:solidFill>
                </a:rPr>
                <a:t>公司荣誉</a:t>
              </a:r>
              <a:endParaRPr lang="zh-CN" altLang="zh-CN" sz="28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8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842" y="-82905"/>
            <a:ext cx="1921645" cy="80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6"/>
          <p:cNvGrpSpPr/>
          <p:nvPr/>
        </p:nvGrpSpPr>
        <p:grpSpPr>
          <a:xfrm>
            <a:off x="907581" y="1375310"/>
            <a:ext cx="10376839" cy="4350726"/>
            <a:chOff x="721096" y="1114116"/>
            <a:chExt cx="10379541" cy="4351858"/>
          </a:xfrm>
        </p:grpSpPr>
        <p:pic>
          <p:nvPicPr>
            <p:cNvPr id="102" name="图片 10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7811456" y="1114439"/>
              <a:ext cx="1548011" cy="720005"/>
            </a:xfrm>
            <a:prstGeom prst="roundRect">
              <a:avLst/>
            </a:prstGeom>
          </p:spPr>
        </p:pic>
        <p:pic>
          <p:nvPicPr>
            <p:cNvPr id="103" name="图片 10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811401" y="4745369"/>
              <a:ext cx="1548011" cy="720005"/>
            </a:xfrm>
            <a:prstGeom prst="roundRect">
              <a:avLst/>
            </a:prstGeom>
          </p:spPr>
        </p:pic>
        <p:pic>
          <p:nvPicPr>
            <p:cNvPr id="104" name="图片 10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219748" y="1114116"/>
              <a:ext cx="1548011" cy="720005"/>
            </a:xfrm>
            <a:prstGeom prst="roundRect">
              <a:avLst/>
            </a:prstGeom>
          </p:spPr>
        </p:pic>
        <p:pic>
          <p:nvPicPr>
            <p:cNvPr id="105" name="图片 104"/>
            <p:cNvPicPr/>
            <p:nvPr/>
          </p:nvPicPr>
          <p:blipFill>
            <a:blip r:embed="rId4"/>
            <a:srcRect t="22278" b="30306"/>
            <a:stretch>
              <a:fillRect/>
            </a:stretch>
          </p:blipFill>
          <p:spPr>
            <a:xfrm>
              <a:off x="5997574" y="1114116"/>
              <a:ext cx="1548011" cy="720005"/>
            </a:xfrm>
            <a:prstGeom prst="roundRect">
              <a:avLst/>
            </a:prstGeom>
          </p:spPr>
        </p:pic>
        <p:pic>
          <p:nvPicPr>
            <p:cNvPr id="106" name="图片 105"/>
            <p:cNvPicPr/>
            <p:nvPr/>
          </p:nvPicPr>
          <p:blipFill>
            <a:blip r:embed="rId5"/>
            <a:srcRect t="10500" b="20417"/>
            <a:stretch>
              <a:fillRect/>
            </a:stretch>
          </p:blipFill>
          <p:spPr>
            <a:xfrm>
              <a:off x="9552571" y="4745681"/>
              <a:ext cx="1548011" cy="720005"/>
            </a:xfrm>
            <a:prstGeom prst="roundRect">
              <a:avLst/>
            </a:prstGeom>
          </p:spPr>
        </p:pic>
        <p:pic>
          <p:nvPicPr>
            <p:cNvPr id="107" name="图片 10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9540026" y="1114116"/>
              <a:ext cx="1548011" cy="720005"/>
            </a:xfrm>
            <a:prstGeom prst="roundRect">
              <a:avLst/>
            </a:prstGeom>
          </p:spPr>
        </p:pic>
        <p:pic>
          <p:nvPicPr>
            <p:cNvPr id="108" name="图片 107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21696" y="2029129"/>
              <a:ext cx="1548011" cy="720005"/>
            </a:xfrm>
            <a:prstGeom prst="roundRect">
              <a:avLst/>
            </a:prstGeom>
          </p:spPr>
        </p:pic>
        <p:pic>
          <p:nvPicPr>
            <p:cNvPr id="109" name="图片 108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468322" y="1114404"/>
              <a:ext cx="1548011" cy="720005"/>
            </a:xfrm>
            <a:prstGeom prst="roundRect">
              <a:avLst/>
            </a:prstGeom>
          </p:spPr>
        </p:pic>
        <p:pic>
          <p:nvPicPr>
            <p:cNvPr id="110" name="图片 109"/>
            <p:cNvPicPr/>
            <p:nvPr/>
          </p:nvPicPr>
          <p:blipFill>
            <a:blip r:embed="rId9"/>
            <a:srcRect t="15472" b="19806"/>
            <a:stretch>
              <a:fillRect/>
            </a:stretch>
          </p:blipFill>
          <p:spPr>
            <a:xfrm>
              <a:off x="4202347" y="2012929"/>
              <a:ext cx="1548011" cy="720005"/>
            </a:xfrm>
            <a:prstGeom prst="roundRect">
              <a:avLst/>
            </a:prstGeom>
          </p:spPr>
        </p:pic>
        <p:pic>
          <p:nvPicPr>
            <p:cNvPr id="111" name="图片 110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996974" y="2010639"/>
              <a:ext cx="1548011" cy="720005"/>
            </a:xfrm>
            <a:prstGeom prst="roundRect">
              <a:avLst/>
            </a:prstGeom>
          </p:spPr>
        </p:pic>
        <p:pic>
          <p:nvPicPr>
            <p:cNvPr id="112" name="图片 111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7811401" y="2012329"/>
              <a:ext cx="1548011" cy="720005"/>
            </a:xfrm>
            <a:prstGeom prst="roundRect">
              <a:avLst/>
            </a:prstGeom>
          </p:spPr>
        </p:pic>
        <p:pic>
          <p:nvPicPr>
            <p:cNvPr id="113" name="图片 112"/>
            <p:cNvPicPr/>
            <p:nvPr/>
          </p:nvPicPr>
          <p:blipFill>
            <a:blip r:embed="rId12"/>
            <a:srcRect t="28444" b="30944"/>
            <a:stretch>
              <a:fillRect/>
            </a:stretch>
          </p:blipFill>
          <p:spPr>
            <a:xfrm>
              <a:off x="9552626" y="2012329"/>
              <a:ext cx="1548011" cy="720005"/>
            </a:xfrm>
            <a:prstGeom prst="roundRect">
              <a:avLst/>
            </a:prstGeom>
          </p:spPr>
        </p:pic>
        <p:pic>
          <p:nvPicPr>
            <p:cNvPr id="114" name="图片 113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721096" y="2892542"/>
              <a:ext cx="1548011" cy="720005"/>
            </a:xfrm>
            <a:prstGeom prst="roundRect">
              <a:avLst/>
            </a:prstGeom>
          </p:spPr>
        </p:pic>
        <p:pic>
          <p:nvPicPr>
            <p:cNvPr id="115" name="图片 114"/>
            <p:cNvPicPr/>
            <p:nvPr/>
          </p:nvPicPr>
          <p:blipFill>
            <a:blip r:embed="rId14"/>
            <a:srcRect t="17944" b="22278"/>
            <a:stretch>
              <a:fillRect/>
            </a:stretch>
          </p:blipFill>
          <p:spPr>
            <a:xfrm>
              <a:off x="2464722" y="2878742"/>
              <a:ext cx="1548011" cy="720005"/>
            </a:xfrm>
            <a:prstGeom prst="roundRect">
              <a:avLst/>
            </a:prstGeom>
          </p:spPr>
        </p:pic>
        <p:pic>
          <p:nvPicPr>
            <p:cNvPr id="116" name="图片 115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4210147" y="2879342"/>
              <a:ext cx="1548011" cy="720005"/>
            </a:xfrm>
            <a:prstGeom prst="roundRect">
              <a:avLst/>
            </a:prstGeom>
          </p:spPr>
        </p:pic>
        <p:pic>
          <p:nvPicPr>
            <p:cNvPr id="117" name="图片 116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6010774" y="2878742"/>
              <a:ext cx="1548011" cy="720005"/>
            </a:xfrm>
            <a:prstGeom prst="roundRect">
              <a:avLst/>
            </a:prstGeom>
          </p:spPr>
        </p:pic>
        <p:pic>
          <p:nvPicPr>
            <p:cNvPr id="118" name="图片 117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7811401" y="2879342"/>
              <a:ext cx="1548011" cy="720005"/>
            </a:xfrm>
            <a:prstGeom prst="roundRect">
              <a:avLst/>
            </a:prstGeom>
          </p:spPr>
        </p:pic>
        <p:pic>
          <p:nvPicPr>
            <p:cNvPr id="119" name="图片 118"/>
            <p:cNvPicPr/>
            <p:nvPr/>
          </p:nvPicPr>
          <p:blipFill>
            <a:blip r:embed="rId18"/>
            <a:srcRect l="9793" t="28472" r="18398" b="32194"/>
            <a:stretch>
              <a:fillRect/>
            </a:stretch>
          </p:blipFill>
          <p:spPr>
            <a:xfrm>
              <a:off x="9552626" y="2882342"/>
              <a:ext cx="1548011" cy="720005"/>
            </a:xfrm>
            <a:prstGeom prst="roundRect">
              <a:avLst/>
            </a:prstGeom>
          </p:spPr>
        </p:pic>
        <p:pic>
          <p:nvPicPr>
            <p:cNvPr id="120" name="图片 119"/>
            <p:cNvPicPr/>
            <p:nvPr/>
          </p:nvPicPr>
          <p:blipFill>
            <a:blip r:embed="rId19"/>
            <a:srcRect l="8956" t="29401" r="12327" b="23932"/>
            <a:stretch>
              <a:fillRect/>
            </a:stretch>
          </p:blipFill>
          <p:spPr>
            <a:xfrm>
              <a:off x="721096" y="3812356"/>
              <a:ext cx="1548011" cy="720005"/>
            </a:xfrm>
            <a:prstGeom prst="roundRect">
              <a:avLst/>
            </a:prstGeom>
          </p:spPr>
        </p:pic>
        <p:pic>
          <p:nvPicPr>
            <p:cNvPr id="121" name="图片 120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2468322" y="3812356"/>
              <a:ext cx="1548011" cy="720005"/>
            </a:xfrm>
            <a:prstGeom prst="roundRect">
              <a:avLst/>
            </a:prstGeom>
          </p:spPr>
        </p:pic>
        <p:pic>
          <p:nvPicPr>
            <p:cNvPr id="122" name="图片 121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4200232" y="3821531"/>
              <a:ext cx="1548011" cy="720005"/>
            </a:xfrm>
            <a:prstGeom prst="roundRect">
              <a:avLst/>
            </a:prstGeom>
          </p:spPr>
        </p:pic>
        <p:pic>
          <p:nvPicPr>
            <p:cNvPr id="123" name="图片 122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5998174" y="3817756"/>
              <a:ext cx="1548011" cy="720005"/>
            </a:xfrm>
            <a:prstGeom prst="roundRect">
              <a:avLst/>
            </a:prstGeom>
          </p:spPr>
        </p:pic>
        <p:pic>
          <p:nvPicPr>
            <p:cNvPr id="124" name="图片 123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7804800" y="3818356"/>
              <a:ext cx="1548011" cy="720005"/>
            </a:xfrm>
            <a:prstGeom prst="roundRect">
              <a:avLst/>
            </a:prstGeom>
          </p:spPr>
        </p:pic>
        <p:pic>
          <p:nvPicPr>
            <p:cNvPr id="125" name="图片 124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9552626" y="3813556"/>
              <a:ext cx="1548011" cy="720005"/>
            </a:xfrm>
            <a:prstGeom prst="roundRect">
              <a:avLst/>
            </a:prstGeom>
          </p:spPr>
        </p:pic>
        <p:pic>
          <p:nvPicPr>
            <p:cNvPr id="126" name="图片 125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721096" y="4745369"/>
              <a:ext cx="1548011" cy="720005"/>
            </a:xfrm>
            <a:prstGeom prst="roundRect">
              <a:avLst/>
            </a:prstGeom>
          </p:spPr>
        </p:pic>
        <p:pic>
          <p:nvPicPr>
            <p:cNvPr id="127" name="图片 126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2468322" y="4745369"/>
              <a:ext cx="1548011" cy="720005"/>
            </a:xfrm>
            <a:prstGeom prst="roundRect">
              <a:avLst/>
            </a:prstGeom>
          </p:spPr>
        </p:pic>
        <p:pic>
          <p:nvPicPr>
            <p:cNvPr id="128" name="图片 127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4198147" y="4745969"/>
              <a:ext cx="1548011" cy="720005"/>
            </a:xfrm>
            <a:prstGeom prst="roundRect">
              <a:avLst/>
            </a:prstGeom>
          </p:spPr>
        </p:pic>
        <p:pic>
          <p:nvPicPr>
            <p:cNvPr id="129" name="图片 128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5996974" y="4745369"/>
              <a:ext cx="1548011" cy="720005"/>
            </a:xfrm>
            <a:prstGeom prst="roundRect">
              <a:avLst/>
            </a:prstGeom>
          </p:spPr>
        </p:pic>
        <p:pic>
          <p:nvPicPr>
            <p:cNvPr id="130" name="图片 129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21519" y="1114426"/>
              <a:ext cx="1548130" cy="716915"/>
            </a:xfrm>
            <a:prstGeom prst="roundRect">
              <a:avLst/>
            </a:prstGeom>
          </p:spPr>
        </p:pic>
        <p:pic>
          <p:nvPicPr>
            <p:cNvPr id="131" name="图片 130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468404" y="2028825"/>
              <a:ext cx="1548130" cy="720090"/>
            </a:xfrm>
            <a:prstGeom prst="round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3655061" y="311327"/>
            <a:ext cx="6260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kumimoji="1" lang="zh-CN" altLang="zh-CN" sz="3200" b="1" spc="3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318" y="177377"/>
            <a:ext cx="3761395" cy="590396"/>
            <a:chOff x="-2" y="278"/>
            <a:chExt cx="5925" cy="930"/>
          </a:xfrm>
        </p:grpSpPr>
        <p:sp>
          <p:nvSpPr>
            <p:cNvPr id="2" name="矩形 1"/>
            <p:cNvSpPr/>
            <p:nvPr/>
          </p:nvSpPr>
          <p:spPr>
            <a:xfrm>
              <a:off x="-2" y="278"/>
              <a:ext cx="379" cy="93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00" y="332"/>
              <a:ext cx="542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chemeClr val="bg2">
                      <a:lumMod val="25000"/>
                    </a:schemeClr>
                  </a:solidFill>
                </a:rPr>
                <a:t>合作品牌</a:t>
              </a:r>
              <a:endParaRPr lang="zh-CN" altLang="en-US" sz="28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918628" y="1331235"/>
            <a:ext cx="10376677" cy="4345997"/>
            <a:chOff x="780040" y="1809896"/>
            <a:chExt cx="10984680" cy="4600644"/>
          </a:xfrm>
        </p:grpSpPr>
        <p:pic>
          <p:nvPicPr>
            <p:cNvPr id="37" name="Picture 36"/>
            <p:cNvPicPr preferRelativeResize="0"/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640" y="2682715"/>
              <a:ext cx="1638288" cy="761994"/>
            </a:xfrm>
            <a:prstGeom prst="roundRect">
              <a:avLst/>
            </a:prstGeom>
          </p:spPr>
        </p:pic>
        <p:pic>
          <p:nvPicPr>
            <p:cNvPr id="7" name="Picture 5"/>
            <p:cNvPicPr preferRelativeResize="0"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640" y="3674277"/>
              <a:ext cx="1638288" cy="761994"/>
            </a:xfrm>
            <a:prstGeom prst="roundRect">
              <a:avLst/>
            </a:prstGeom>
          </p:spPr>
        </p:pic>
        <p:pic>
          <p:nvPicPr>
            <p:cNvPr id="28" name="Picture 27"/>
            <p:cNvPicPr preferRelativeResize="0"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" t="32014" r="2269" b="23543"/>
            <a:stretch>
              <a:fillRect/>
            </a:stretch>
          </p:blipFill>
          <p:spPr>
            <a:xfrm>
              <a:off x="8285608" y="4660463"/>
              <a:ext cx="1638288" cy="761994"/>
            </a:xfrm>
            <a:prstGeom prst="roundRect">
              <a:avLst/>
            </a:prstGeom>
          </p:spPr>
        </p:pic>
        <p:pic>
          <p:nvPicPr>
            <p:cNvPr id="10" name="Picture 4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474" y="5647202"/>
              <a:ext cx="1638288" cy="761994"/>
            </a:xfrm>
            <a:prstGeom prst="roundRect">
              <a:avLst/>
            </a:prstGeom>
          </p:spPr>
        </p:pic>
        <p:pic>
          <p:nvPicPr>
            <p:cNvPr id="93" name="Picture 8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820" y="5648546"/>
              <a:ext cx="1638288" cy="761994"/>
            </a:xfrm>
            <a:prstGeom prst="roundRect">
              <a:avLst/>
            </a:prstGeom>
          </p:spPr>
        </p:pic>
        <p:pic>
          <p:nvPicPr>
            <p:cNvPr id="95" name="Picture 18"/>
            <p:cNvPicPr preferRelativeResize="0"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820" y="4662053"/>
              <a:ext cx="1638288" cy="761994"/>
            </a:xfrm>
            <a:prstGeom prst="roundRect">
              <a:avLst/>
            </a:prstGeom>
          </p:spPr>
        </p:pic>
        <p:pic>
          <p:nvPicPr>
            <p:cNvPr id="97" name="Picture 20"/>
            <p:cNvPicPr preferRelativeResize="0"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452" y="4661268"/>
              <a:ext cx="1638288" cy="761994"/>
            </a:xfrm>
            <a:prstGeom prst="roundRect">
              <a:avLst/>
            </a:prstGeom>
          </p:spPr>
        </p:pic>
        <p:pic>
          <p:nvPicPr>
            <p:cNvPr id="98" name="Picture 21"/>
            <p:cNvPicPr preferRelativeResize="0"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166" y="5648546"/>
              <a:ext cx="1638288" cy="761994"/>
            </a:xfrm>
            <a:prstGeom prst="roundRect">
              <a:avLst/>
            </a:prstGeom>
          </p:spPr>
        </p:pic>
        <p:pic>
          <p:nvPicPr>
            <p:cNvPr id="11" name="Picture 32"/>
            <p:cNvPicPr preferRelativeResize="0"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209" y="5648546"/>
              <a:ext cx="1638288" cy="761994"/>
            </a:xfrm>
            <a:prstGeom prst="roundRect">
              <a:avLst/>
            </a:prstGeom>
          </p:spPr>
        </p:pic>
        <p:pic>
          <p:nvPicPr>
            <p:cNvPr id="12" name="Picture 28"/>
            <p:cNvPicPr preferRelativeResize="0"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209" y="4660679"/>
              <a:ext cx="1638288" cy="761994"/>
            </a:xfrm>
            <a:prstGeom prst="roundRect">
              <a:avLst/>
            </a:prstGeom>
          </p:spPr>
        </p:pic>
        <p:pic>
          <p:nvPicPr>
            <p:cNvPr id="13" name="Picture 35"/>
            <p:cNvPicPr preferRelativeResize="0"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073" y="3672811"/>
              <a:ext cx="1638288" cy="761994"/>
            </a:xfrm>
            <a:prstGeom prst="roundRect">
              <a:avLst/>
            </a:prstGeom>
          </p:spPr>
        </p:pic>
        <p:pic>
          <p:nvPicPr>
            <p:cNvPr id="96" name="Picture 19"/>
            <p:cNvPicPr preferRelativeResize="0"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000" y="3673990"/>
              <a:ext cx="1638288" cy="761994"/>
            </a:xfrm>
            <a:prstGeom prst="roundRect">
              <a:avLst/>
            </a:prstGeom>
          </p:spPr>
        </p:pic>
        <p:pic>
          <p:nvPicPr>
            <p:cNvPr id="94" name="Picture 9"/>
            <p:cNvPicPr preferRelativeResize="0"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820" y="3675559"/>
              <a:ext cx="1638288" cy="761994"/>
            </a:xfrm>
            <a:prstGeom prst="roundRect">
              <a:avLst/>
            </a:prstGeom>
          </p:spPr>
        </p:pic>
        <p:pic>
          <p:nvPicPr>
            <p:cNvPr id="92" name="Picture 33"/>
            <p:cNvPicPr preferRelativeResize="0"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820" y="2688393"/>
              <a:ext cx="1638288" cy="761994"/>
            </a:xfrm>
            <a:prstGeom prst="roundRect">
              <a:avLst/>
            </a:prstGeom>
          </p:spPr>
        </p:pic>
        <p:pic>
          <p:nvPicPr>
            <p:cNvPr id="90" name="Picture 23"/>
            <p:cNvPicPr preferRelativeResize="0"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581" t="17234" r="-13229" b="28780"/>
            <a:stretch>
              <a:fillRect/>
            </a:stretch>
          </p:blipFill>
          <p:spPr>
            <a:xfrm>
              <a:off x="6377820" y="1809896"/>
              <a:ext cx="1638288" cy="761994"/>
            </a:xfrm>
            <a:prstGeom prst="roundRect">
              <a:avLst/>
            </a:prstGeom>
            <a:solidFill>
              <a:schemeClr val="bg1"/>
            </a:solidFill>
          </p:spPr>
        </p:pic>
        <p:pic>
          <p:nvPicPr>
            <p:cNvPr id="101" name="Picture 26"/>
            <p:cNvPicPr preferRelativeResize="0"/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943" t="-12865" r="-46218" b="-13989"/>
            <a:stretch>
              <a:fillRect/>
            </a:stretch>
          </p:blipFill>
          <p:spPr>
            <a:xfrm>
              <a:off x="4480767" y="1816065"/>
              <a:ext cx="1638288" cy="761994"/>
            </a:xfrm>
            <a:prstGeom prst="roundRect">
              <a:avLst/>
            </a:prstGeom>
            <a:solidFill>
              <a:schemeClr val="bg1"/>
            </a:solidFill>
          </p:spPr>
        </p:pic>
        <p:pic>
          <p:nvPicPr>
            <p:cNvPr id="14" name="Picture 30"/>
            <p:cNvPicPr preferRelativeResize="0"/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669" r="-39688"/>
            <a:stretch>
              <a:fillRect/>
            </a:stretch>
          </p:blipFill>
          <p:spPr>
            <a:xfrm>
              <a:off x="2625098" y="1816065"/>
              <a:ext cx="1638288" cy="761994"/>
            </a:xfrm>
            <a:prstGeom prst="roundRect">
              <a:avLst/>
            </a:prstGeom>
            <a:solidFill>
              <a:schemeClr val="bg1"/>
            </a:solidFill>
          </p:spPr>
        </p:pic>
        <p:pic>
          <p:nvPicPr>
            <p:cNvPr id="15" name="Picture 31"/>
            <p:cNvPicPr preferRelativeResize="0"/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69" r="-16536" b="-6665"/>
            <a:stretch>
              <a:fillRect/>
            </a:stretch>
          </p:blipFill>
          <p:spPr>
            <a:xfrm>
              <a:off x="780040" y="1816065"/>
              <a:ext cx="1638288" cy="761994"/>
            </a:xfrm>
            <a:prstGeom prst="roundRect">
              <a:avLst/>
            </a:prstGeom>
            <a:solidFill>
              <a:schemeClr val="bg1"/>
            </a:solidFill>
          </p:spPr>
        </p:pic>
        <p:pic>
          <p:nvPicPr>
            <p:cNvPr id="16" name="Picture 39"/>
            <p:cNvPicPr preferRelativeResize="0"/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40" y="3686507"/>
              <a:ext cx="1638288" cy="761994"/>
            </a:xfrm>
            <a:prstGeom prst="roundRect">
              <a:avLst/>
            </a:prstGeom>
          </p:spPr>
        </p:pic>
        <p:pic>
          <p:nvPicPr>
            <p:cNvPr id="99" name="Picture 24"/>
            <p:cNvPicPr preferRelativeResize="0"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40" y="5648546"/>
              <a:ext cx="1638288" cy="761994"/>
            </a:xfrm>
            <a:prstGeom prst="roundRect">
              <a:avLst/>
            </a:prstGeom>
          </p:spPr>
        </p:pic>
        <p:pic>
          <p:nvPicPr>
            <p:cNvPr id="17" name="Picture 38"/>
            <p:cNvPicPr preferRelativeResize="0"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40" y="4667526"/>
              <a:ext cx="1638288" cy="761994"/>
            </a:xfrm>
            <a:prstGeom prst="roundRect">
              <a:avLst/>
            </a:prstGeom>
          </p:spPr>
        </p:pic>
        <p:pic>
          <p:nvPicPr>
            <p:cNvPr id="18" name="Picture 1"/>
            <p:cNvPicPr preferRelativeResize="0"/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6431" y="3683865"/>
              <a:ext cx="1638288" cy="761994"/>
            </a:xfrm>
            <a:prstGeom prst="roundRect">
              <a:avLst/>
            </a:prstGeom>
          </p:spPr>
        </p:pic>
        <p:pic>
          <p:nvPicPr>
            <p:cNvPr id="19" name="Picture 2"/>
            <p:cNvPicPr preferRelativeResize="0"/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6431" y="5647202"/>
              <a:ext cx="1638288" cy="761994"/>
            </a:xfrm>
            <a:prstGeom prst="roundRect">
              <a:avLst/>
            </a:prstGeom>
          </p:spPr>
        </p:pic>
        <p:pic>
          <p:nvPicPr>
            <p:cNvPr id="20" name="Picture 3"/>
            <p:cNvPicPr preferRelativeResize="0"/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6431" y="4665533"/>
              <a:ext cx="1638288" cy="761994"/>
            </a:xfrm>
            <a:prstGeom prst="roundRect">
              <a:avLst/>
            </a:prstGeom>
          </p:spPr>
        </p:pic>
        <p:pic>
          <p:nvPicPr>
            <p:cNvPr id="21" name="Picture 6"/>
            <p:cNvPicPr preferRelativeResize="0"/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6431" y="2702197"/>
              <a:ext cx="1638288" cy="761994"/>
            </a:xfrm>
            <a:prstGeom prst="roundRect">
              <a:avLst/>
            </a:prstGeom>
          </p:spPr>
        </p:pic>
        <p:pic>
          <p:nvPicPr>
            <p:cNvPr id="23" name="Picture 22"/>
            <p:cNvPicPr preferRelativeResize="0"/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891" r="-42685"/>
            <a:stretch>
              <a:fillRect/>
            </a:stretch>
          </p:blipFill>
          <p:spPr>
            <a:xfrm>
              <a:off x="10126432" y="1814721"/>
              <a:ext cx="1638288" cy="761994"/>
            </a:xfrm>
            <a:prstGeom prst="roundRect">
              <a:avLst/>
            </a:prstGeom>
            <a:solidFill>
              <a:schemeClr val="bg1"/>
            </a:solidFill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641" y="1814721"/>
              <a:ext cx="1524000" cy="638432"/>
            </a:xfrm>
            <a:prstGeom prst="round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992" y="2683599"/>
              <a:ext cx="1524000" cy="762000"/>
            </a:xfrm>
            <a:prstGeom prst="round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509" y="2685368"/>
              <a:ext cx="1524000" cy="762000"/>
            </a:xfrm>
            <a:prstGeom prst="roundRect">
              <a:avLst/>
            </a:prstGeom>
          </p:spPr>
        </p:pic>
        <p:pic>
          <p:nvPicPr>
            <p:cNvPr id="85" name="Picture 34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992" y="2684271"/>
              <a:ext cx="1524000" cy="762000"/>
            </a:xfrm>
            <a:prstGeom prst="roundRect">
              <a:avLst/>
            </a:prstGeom>
          </p:spPr>
        </p:pic>
        <p:pic>
          <p:nvPicPr>
            <p:cNvPr id="87" name="Picture 37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509" y="2686040"/>
              <a:ext cx="1524000" cy="762000"/>
            </a:xfrm>
            <a:prstGeom prst="roundRect">
              <a:avLst/>
            </a:prstGeom>
          </p:spPr>
        </p:pic>
        <p:pic>
          <p:nvPicPr>
            <p:cNvPr id="91" name="Picture 29"/>
            <p:cNvPicPr preferRelativeResize="0"/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641" y="1815393"/>
              <a:ext cx="1638288" cy="761994"/>
            </a:xfrm>
            <a:prstGeom prst="roundRect">
              <a:avLst/>
            </a:prstGeom>
          </p:spPr>
        </p:pic>
        <p:pic>
          <p:nvPicPr>
            <p:cNvPr id="22" name="Picture 34"/>
            <p:cNvPicPr preferRelativeResize="0"/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992" y="2684943"/>
              <a:ext cx="1638288" cy="761994"/>
            </a:xfrm>
            <a:prstGeom prst="roundRect">
              <a:avLst/>
            </a:prstGeom>
          </p:spPr>
        </p:pic>
        <p:pic>
          <p:nvPicPr>
            <p:cNvPr id="24" name="Picture 37"/>
            <p:cNvPicPr preferRelativeResize="0"/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509" y="2686712"/>
              <a:ext cx="1638288" cy="761994"/>
            </a:xfrm>
            <a:prstGeom prst="roundRect">
              <a:avLst/>
            </a:prstGeom>
          </p:spPr>
        </p:pic>
      </p:grpSp>
      <p:pic>
        <p:nvPicPr>
          <p:cNvPr id="48" name="Picture 30"/>
          <p:cNvPicPr preferRelativeResize="0"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69" r="-39688"/>
          <a:stretch>
            <a:fillRect/>
          </a:stretch>
        </p:blipFill>
        <p:spPr>
          <a:xfrm>
            <a:off x="963880" y="2155744"/>
            <a:ext cx="1547609" cy="719818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026" name="Picture 2" descr="https://ss3.baidu.com/-rVXeDTa2gU2pMbgoY3K/it/u=541008171,3372144953&amp;fm=202&amp;src=765&amp;mola=new&amp;crop=v1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43" y="2268845"/>
            <a:ext cx="801896" cy="49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18" y="177377"/>
            <a:ext cx="3761395" cy="590396"/>
            <a:chOff x="-2" y="278"/>
            <a:chExt cx="5925" cy="930"/>
          </a:xfrm>
        </p:grpSpPr>
        <p:sp>
          <p:nvSpPr>
            <p:cNvPr id="3" name="矩形 2"/>
            <p:cNvSpPr/>
            <p:nvPr/>
          </p:nvSpPr>
          <p:spPr>
            <a:xfrm>
              <a:off x="-2" y="278"/>
              <a:ext cx="379" cy="93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00" y="332"/>
              <a:ext cx="542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chemeClr val="bg2">
                      <a:lumMod val="25000"/>
                    </a:schemeClr>
                  </a:solidFill>
                </a:rPr>
                <a:t>合作品牌</a:t>
              </a:r>
              <a:endParaRPr lang="zh-CN" altLang="en-US" sz="2800" b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6" y="894"/>
            <a:ext cx="12203427" cy="6879069"/>
          </a:xfrm>
          <a:prstGeom prst="rect">
            <a:avLst/>
          </a:prstGeom>
          <a:effectLst>
            <a:outerShdw blurRad="50800" dist="50800" dir="5400000" algn="ctr" rotWithShape="0">
              <a:schemeClr val="tx2">
                <a:lumMod val="60000"/>
                <a:lumOff val="40000"/>
                <a:alpha val="94000"/>
              </a:schemeClr>
            </a:outerShdw>
          </a:effectLst>
        </p:spPr>
      </p:pic>
      <p:sp>
        <p:nvSpPr>
          <p:cNvPr id="40" name="文本框 17"/>
          <p:cNvSpPr txBox="1">
            <a:spLocks noChangeArrowheads="1"/>
          </p:cNvSpPr>
          <p:nvPr/>
        </p:nvSpPr>
        <p:spPr bwMode="auto">
          <a:xfrm>
            <a:off x="2260941" y="5264663"/>
            <a:ext cx="1607354" cy="335915"/>
          </a:xfrm>
          <a:prstGeom prst="rect">
            <a:avLst/>
          </a:prstGeom>
          <a:noFill/>
          <a:ln>
            <a:noFill/>
          </a:ln>
        </p:spPr>
        <p:txBody>
          <a:bodyPr wrap="square" lIns="91416" tIns="45708" rIns="91416" bIns="45708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rgbClr val="9702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1600" dirty="0">
                <a:solidFill>
                  <a:srgbClr val="9702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飞利浦冰箱</a:t>
            </a:r>
            <a:endParaRPr lang="zh-CN" altLang="en-US" sz="1600" dirty="0">
              <a:solidFill>
                <a:srgbClr val="9702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20"/>
          <p:cNvSpPr txBox="1">
            <a:spLocks noChangeArrowheads="1"/>
          </p:cNvSpPr>
          <p:nvPr/>
        </p:nvSpPr>
        <p:spPr bwMode="auto">
          <a:xfrm>
            <a:off x="426402" y="5264948"/>
            <a:ext cx="1624092" cy="335915"/>
          </a:xfrm>
          <a:prstGeom prst="rect">
            <a:avLst/>
          </a:prstGeom>
          <a:noFill/>
          <a:ln>
            <a:noFill/>
          </a:ln>
        </p:spPr>
        <p:txBody>
          <a:bodyPr wrap="square" lIns="91416" tIns="45708" rIns="91416" bIns="45708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rgbClr val="9702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1600" dirty="0">
                <a:solidFill>
                  <a:srgbClr val="9702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海信电视</a:t>
            </a:r>
            <a:endParaRPr lang="zh-CN" altLang="en-US" sz="1600" dirty="0">
              <a:solidFill>
                <a:srgbClr val="9702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4" name="表格 23"/>
          <p:cNvGraphicFramePr>
            <a:graphicFrameLocks noGrp="1"/>
          </p:cNvGraphicFramePr>
          <p:nvPr/>
        </p:nvGraphicFramePr>
        <p:xfrm>
          <a:off x="7914615" y="2677685"/>
          <a:ext cx="3716655" cy="196977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15085"/>
                <a:gridCol w="1163320"/>
                <a:gridCol w="1238250"/>
              </a:tblGrid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推荐产品</a:t>
                      </a:r>
                      <a:endParaRPr lang="zh-CN" alt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PV</a:t>
                      </a:r>
                      <a:endParaRPr lang="en-US" altLang="zh-CN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总订单数</a:t>
                      </a:r>
                      <a:endParaRPr lang="zh-CN" alt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海信</a:t>
                      </a:r>
                      <a:endParaRPr lang="zh-CN" alt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71W</a:t>
                      </a:r>
                      <a:endParaRPr lang="en-US" altLang="zh-CN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186</a:t>
                      </a:r>
                      <a:endParaRPr 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飞流铺洗衣机</a:t>
                      </a:r>
                      <a:endParaRPr lang="zh-CN" alt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392W</a:t>
                      </a:r>
                      <a:endParaRPr lang="en-US" altLang="zh-CN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1147</a:t>
                      </a:r>
                      <a:endParaRPr 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林内</a:t>
                      </a:r>
                      <a:endParaRPr lang="zh-CN" alt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42W</a:t>
                      </a:r>
                      <a:endParaRPr lang="en-US" altLang="zh-CN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284</a:t>
                      </a:r>
                      <a:endParaRPr 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博乐宝</a:t>
                      </a:r>
                      <a:endParaRPr lang="zh-CN" alt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23W</a:t>
                      </a:r>
                      <a:endParaRPr 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132</a:t>
                      </a:r>
                      <a:endParaRPr 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</a:tr>
              <a:tr h="328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总计</a:t>
                      </a:r>
                      <a:endParaRPr lang="zh-CN" alt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4528W</a:t>
                      </a:r>
                      <a:endParaRPr 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1749</a:t>
                      </a:r>
                      <a:endParaRPr lang="en-US" sz="13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1720" marR="41720" marT="20851" marB="20851"/>
                </a:tc>
              </a:tr>
            </a:tbl>
          </a:graphicData>
        </a:graphic>
      </p:graphicFrame>
      <p:sp>
        <p:nvSpPr>
          <p:cNvPr id="25" name="圆角矩形 21"/>
          <p:cNvSpPr/>
          <p:nvPr/>
        </p:nvSpPr>
        <p:spPr>
          <a:xfrm>
            <a:off x="7702617" y="2387099"/>
            <a:ext cx="4140438" cy="2550945"/>
          </a:xfrm>
          <a:prstGeom prst="roundRect">
            <a:avLst>
              <a:gd name="adj" fmla="val 6233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>
              <a:defRPr/>
            </a:pPr>
            <a:endParaRPr lang="zh-CN" altLang="en-US" sz="2400"/>
          </a:p>
        </p:txBody>
      </p:sp>
      <p:sp>
        <p:nvSpPr>
          <p:cNvPr id="52" name="文本框 20"/>
          <p:cNvSpPr txBox="1">
            <a:spLocks noChangeArrowheads="1"/>
          </p:cNvSpPr>
          <p:nvPr/>
        </p:nvSpPr>
        <p:spPr bwMode="auto">
          <a:xfrm>
            <a:off x="3965572" y="5264664"/>
            <a:ext cx="1737189" cy="335915"/>
          </a:xfrm>
          <a:prstGeom prst="rect">
            <a:avLst/>
          </a:prstGeom>
          <a:noFill/>
          <a:ln>
            <a:noFill/>
          </a:ln>
        </p:spPr>
        <p:txBody>
          <a:bodyPr wrap="square" lIns="91416" tIns="45708" rIns="91416" bIns="45708">
            <a:spAutoFit/>
          </a:bodyPr>
          <a:lstStyle>
            <a:defPPr>
              <a:defRPr lang="zh-CN"/>
            </a:defPPr>
            <a:lvl1pPr algn="ctr">
              <a:defRPr sz="1200" b="1">
                <a:solidFill>
                  <a:srgbClr val="9702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/>
              <a:t>*林内热水器</a:t>
            </a:r>
            <a:endParaRPr lang="zh-CN" altLang="en-US" sz="1600" dirty="0"/>
          </a:p>
        </p:txBody>
      </p:sp>
      <p:sp>
        <p:nvSpPr>
          <p:cNvPr id="35" name="文本框 17"/>
          <p:cNvSpPr txBox="1">
            <a:spLocks noChangeArrowheads="1"/>
          </p:cNvSpPr>
          <p:nvPr/>
        </p:nvSpPr>
        <p:spPr bwMode="auto">
          <a:xfrm>
            <a:off x="5638797" y="5265236"/>
            <a:ext cx="1607354" cy="335915"/>
          </a:xfrm>
          <a:prstGeom prst="rect">
            <a:avLst/>
          </a:prstGeom>
          <a:noFill/>
          <a:ln>
            <a:noFill/>
          </a:ln>
        </p:spPr>
        <p:txBody>
          <a:bodyPr wrap="square" lIns="91416" tIns="45708" rIns="91416" bIns="45708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rgbClr val="9702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1600" dirty="0">
                <a:solidFill>
                  <a:srgbClr val="9702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博乐宝</a:t>
            </a:r>
            <a:endParaRPr lang="zh-CN" altLang="en-US" sz="1600" dirty="0">
              <a:solidFill>
                <a:srgbClr val="9702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06668" y="1783263"/>
            <a:ext cx="1131570" cy="377190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r>
              <a:rPr lang="zh-CN" altLang="en-US" sz="1865" b="1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爆文案例</a:t>
            </a:r>
            <a:endParaRPr lang="zh-CN" altLang="en-US" sz="1865" b="1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 8"/>
          <p:cNvGrpSpPr/>
          <p:nvPr/>
        </p:nvGrpSpPr>
        <p:grpSpPr>
          <a:xfrm>
            <a:off x="356460" y="1928887"/>
            <a:ext cx="6976834" cy="3193853"/>
            <a:chOff x="270297" y="828429"/>
            <a:chExt cx="4211849" cy="1736737"/>
          </a:xfrm>
        </p:grpSpPr>
        <p:pic>
          <p:nvPicPr>
            <p:cNvPr id="44" name="图片 43" descr="1-1"/>
            <p:cNvPicPr>
              <a:picLocks noChangeAspect="1"/>
            </p:cNvPicPr>
            <p:nvPr/>
          </p:nvPicPr>
          <p:blipFill>
            <a:blip r:embed="rId2"/>
            <a:srcRect t="8889"/>
            <a:stretch>
              <a:fillRect/>
            </a:stretch>
          </p:blipFill>
          <p:spPr>
            <a:xfrm>
              <a:off x="270297" y="839118"/>
              <a:ext cx="1064282" cy="1724400"/>
            </a:xfrm>
            <a:prstGeom prst="rect">
              <a:avLst/>
            </a:prstGeom>
          </p:spPr>
        </p:pic>
        <p:pic>
          <p:nvPicPr>
            <p:cNvPr id="45" name="图片 44" descr="1-1"/>
            <p:cNvPicPr>
              <a:picLocks noChangeAspect="1"/>
            </p:cNvPicPr>
            <p:nvPr/>
          </p:nvPicPr>
          <p:blipFill>
            <a:blip r:embed="rId3"/>
            <a:srcRect t="8889"/>
            <a:stretch>
              <a:fillRect/>
            </a:stretch>
          </p:blipFill>
          <p:spPr>
            <a:xfrm>
              <a:off x="1372028" y="834581"/>
              <a:ext cx="1066661" cy="172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302" y="828429"/>
              <a:ext cx="972000" cy="1728000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10343" y="837166"/>
              <a:ext cx="971803" cy="1728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1782250" y="1414968"/>
            <a:ext cx="4171950" cy="459105"/>
          </a:xfrm>
          <a:prstGeom prst="rect">
            <a:avLst/>
          </a:prstGeom>
          <a:noFill/>
        </p:spPr>
        <p:txBody>
          <a:bodyPr wrap="none" lIns="91416" tIns="45708" rIns="91416" bIns="45708" rtlCol="0">
            <a:spAutoFit/>
          </a:bodyPr>
          <a:lstStyle/>
          <a:p>
            <a:r>
              <a:rPr kumimoji="1" lang="zh-CN" altLang="zh-CN" sz="24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2017年度淘宝家装节案例</a:t>
            </a:r>
            <a:endParaRPr kumimoji="1" lang="zh-CN" altLang="zh-CN" sz="2400" b="1" spc="3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55378" y="311327"/>
            <a:ext cx="6260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sz="32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家装节</a:t>
            </a:r>
            <a:r>
              <a:rPr kumimoji="1" lang="zh-CN" altLang="zh-CN" sz="3200" b="1" spc="3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订单转化数据</a:t>
            </a:r>
            <a:endParaRPr kumimoji="1" lang="zh-CN" altLang="zh-CN" sz="3200" b="1" spc="3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870905" y="267523"/>
            <a:ext cx="44501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超级品牌日内容案例</a:t>
            </a:r>
            <a:endParaRPr lang="zh-CN" altLang="en-US" sz="3600" b="1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13568" y="1738435"/>
            <a:ext cx="6042356" cy="3762030"/>
            <a:chOff x="1077" y="2285"/>
            <a:chExt cx="10916" cy="679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6453" y="2293"/>
              <a:ext cx="5540" cy="3099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7" y="2285"/>
              <a:ext cx="5258" cy="3096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53" y="5975"/>
              <a:ext cx="5496" cy="3106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7" y="5975"/>
              <a:ext cx="5260" cy="3095"/>
            </a:xfrm>
            <a:prstGeom prst="rect">
              <a:avLst/>
            </a:prstGeom>
            <a:effectLst>
              <a:reflection blurRad="6350" stA="50000" endA="300" endPos="38500" dist="50800" dir="5400000" sy="-100000" algn="bl" rotWithShape="0"/>
            </a:effectLst>
          </p:spPr>
        </p:pic>
      </p:grpSp>
      <p:grpSp>
        <p:nvGrpSpPr>
          <p:cNvPr id="25" name="组合 24"/>
          <p:cNvGrpSpPr/>
          <p:nvPr/>
        </p:nvGrpSpPr>
        <p:grpSpPr>
          <a:xfrm>
            <a:off x="6914302" y="1433715"/>
            <a:ext cx="5112959" cy="4625405"/>
            <a:chOff x="10889" y="2401"/>
            <a:chExt cx="8054" cy="7286"/>
          </a:xfrm>
        </p:grpSpPr>
        <p:sp>
          <p:nvSpPr>
            <p:cNvPr id="20" name="椭圆 19"/>
            <p:cNvSpPr/>
            <p:nvPr/>
          </p:nvSpPr>
          <p:spPr>
            <a:xfrm>
              <a:off x="10889" y="7673"/>
              <a:ext cx="227" cy="1352"/>
            </a:xfrm>
            <a:prstGeom prst="ellipse">
              <a:avLst/>
            </a:prstGeom>
            <a:solidFill>
              <a:srgbClr val="CE093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786" tIns="50786" rIns="50786" bIns="50786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10889" y="2401"/>
              <a:ext cx="8054" cy="7286"/>
              <a:chOff x="10889" y="2514"/>
              <a:chExt cx="8054" cy="7286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11027" y="2514"/>
                <a:ext cx="7916" cy="6887"/>
                <a:chOff x="11027" y="2514"/>
                <a:chExt cx="7916" cy="6887"/>
              </a:xfrm>
            </p:grpSpPr>
            <p:pic>
              <p:nvPicPr>
                <p:cNvPr id="8" name="图片 7" descr="cc254d34c9ba6389fc132be597881179 (1)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14177" y="2514"/>
                  <a:ext cx="1330" cy="1330"/>
                </a:xfrm>
                <a:prstGeom prst="rect">
                  <a:avLst/>
                </a:prstGeom>
              </p:spPr>
            </p:pic>
            <p:sp>
              <p:nvSpPr>
                <p:cNvPr id="10" name="文本框 9"/>
                <p:cNvSpPr txBox="1"/>
                <p:nvPr/>
              </p:nvSpPr>
              <p:spPr>
                <a:xfrm>
                  <a:off x="11054" y="6499"/>
                  <a:ext cx="7889" cy="943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:r>
                    <a:rPr lang="zh-CN" altLang="en-US" sz="2200" b="1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英特尔超品日活动 站内</a:t>
                  </a:r>
                  <a:r>
                    <a:rPr lang="en-US" altLang="zh-CN" sz="2200" b="1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/</a:t>
                  </a:r>
                  <a:r>
                    <a:rPr lang="zh-CN" altLang="en-US" sz="2200" b="1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站外品宣呼应</a:t>
                  </a:r>
                  <a:endParaRPr lang="en-US" altLang="zh-CN" b="1">
                    <a:solidFill>
                      <a:schemeClr val="accent4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sp>
              <p:nvSpPr>
                <p:cNvPr id="3" name="文本框 2"/>
                <p:cNvSpPr txBox="1"/>
                <p:nvPr/>
              </p:nvSpPr>
              <p:spPr>
                <a:xfrm>
                  <a:off x="11140" y="3565"/>
                  <a:ext cx="4569" cy="117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786" tIns="50786" rIns="50786" bIns="50786" numCol="1" spcCol="38100" rtlCol="0" anchor="ctr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广告项目：</a:t>
                  </a:r>
                  <a:r>
                    <a:rPr lang="en-US" altLang="zh-CN" sz="1400" dirty="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2018</a:t>
                  </a:r>
                  <a:r>
                    <a:rPr lang="zh-CN" alt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英特尔超级品牌日</a:t>
                  </a:r>
                  <a:endParaRPr lang="zh-CN" altLang="en-US" sz="1400" dirty="0">
                    <a:solidFill>
                      <a:schemeClr val="bg2">
                        <a:lumMod val="1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l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广告类型：超品项目站内</a:t>
                  </a:r>
                  <a:r>
                    <a:rPr lang="en-US" altLang="zh-CN" sz="1400" dirty="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/</a:t>
                  </a:r>
                  <a:r>
                    <a:rPr lang="zh-CN" alt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外营销</a:t>
                  </a:r>
                  <a:endParaRPr lang="zh-CN" altLang="en-US" sz="1400" dirty="0">
                    <a:solidFill>
                      <a:schemeClr val="bg2">
                        <a:lumMod val="1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11140" y="4628"/>
                  <a:ext cx="6710" cy="16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786" tIns="50786" rIns="50786" bIns="50786" numCol="1" spcCol="38100" rtlCol="0" anchor="ctr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英特尔超级品牌日是英特尔一年一度的大型线上</a:t>
                  </a:r>
                  <a:endParaRPr lang="zh-CN" altLang="en-US" sz="1400" dirty="0">
                    <a:solidFill>
                      <a:schemeClr val="bg2">
                        <a:lumMod val="1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l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品牌活动日，联合站内外全域媒体流量进行品牌</a:t>
                  </a:r>
                  <a:endParaRPr lang="zh-CN" altLang="en-US" sz="1400" dirty="0">
                    <a:solidFill>
                      <a:schemeClr val="bg2">
                        <a:lumMod val="1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l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内容传播；</a:t>
                  </a:r>
                  <a:endParaRPr lang="zh-CN" altLang="en-US" sz="1400" dirty="0">
                    <a:solidFill>
                      <a:schemeClr val="bg2">
                        <a:lumMod val="1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11027" y="2889"/>
                  <a:ext cx="2929" cy="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zh-CN" altLang="en-US" sz="2200" b="1" dirty="0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客户：英特尔</a:t>
                  </a:r>
                  <a:endParaRPr lang="zh-CN" altLang="en-US" sz="2200" b="1" dirty="0">
                    <a:solidFill>
                      <a:schemeClr val="bg2">
                        <a:lumMod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11054" y="7293"/>
                  <a:ext cx="5009" cy="2108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150000"/>
                    </a:lnSpc>
                  </a:pPr>
                  <a:r>
                    <a:rPr lang="zh-CN" altLang="en-US" sz="140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站内阅读人数</a:t>
                  </a:r>
                  <a:r>
                    <a:rPr lang="zh-CN" altLang="en-US" sz="160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：</a:t>
                  </a:r>
                  <a:r>
                    <a:rPr lang="en-US" altLang="zh-CN" b="1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130W+</a:t>
                  </a:r>
                  <a:endParaRPr lang="en-US" altLang="zh-CN" sz="2000" b="1">
                    <a:solidFill>
                      <a:schemeClr val="bg2">
                        <a:lumMod val="1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  <a:p>
                  <a:pPr algn="l">
                    <a:lnSpc>
                      <a:spcPct val="150000"/>
                    </a:lnSpc>
                  </a:pPr>
                  <a:r>
                    <a:rPr lang="zh-CN" altLang="en-US" sz="140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累计引导进店</a:t>
                  </a:r>
                  <a:r>
                    <a:rPr lang="zh-CN" altLang="en-US" sz="1600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：</a:t>
                  </a:r>
                  <a:r>
                    <a:rPr lang="en-US" altLang="zh-CN" b="1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10W+</a:t>
                  </a:r>
                  <a:endParaRPr lang="en-US" altLang="zh-CN" b="1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  <a:p>
                  <a:pPr algn="l">
                    <a:lnSpc>
                      <a:spcPct val="150000"/>
                    </a:lnSpc>
                  </a:pPr>
                  <a:r>
                    <a:rPr lang="zh-CN" altLang="en-US" sz="140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站外累计曝光：</a:t>
                  </a:r>
                  <a:r>
                    <a:rPr lang="en-US" altLang="zh-CN" b="1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3000W+</a:t>
                  </a:r>
                  <a:endParaRPr lang="en-US" altLang="zh-CN" b="1">
                    <a:solidFill>
                      <a:schemeClr val="accent4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10889" y="3303"/>
                <a:ext cx="227" cy="6497"/>
                <a:chOff x="10889" y="3303"/>
                <a:chExt cx="227" cy="6497"/>
              </a:xfrm>
            </p:grpSpPr>
            <p:sp>
              <p:nvSpPr>
                <p:cNvPr id="9" name="椭圆 8"/>
                <p:cNvSpPr/>
                <p:nvPr/>
              </p:nvSpPr>
              <p:spPr>
                <a:xfrm>
                  <a:off x="10889" y="3303"/>
                  <a:ext cx="227" cy="1352"/>
                </a:xfrm>
                <a:prstGeom prst="ellipse">
                  <a:avLst/>
                </a:prstGeom>
                <a:solidFill>
                  <a:srgbClr val="CE0930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786" tIns="50786" rIns="50786" bIns="50786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10889" y="4303"/>
                  <a:ext cx="227" cy="1398"/>
                </a:xfrm>
                <a:prstGeom prst="ellipse">
                  <a:avLst/>
                </a:prstGeom>
                <a:solidFill>
                  <a:srgbClr val="CE0930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786" tIns="50786" rIns="50786" bIns="50786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10889" y="7081"/>
                  <a:ext cx="227" cy="1398"/>
                </a:xfrm>
                <a:prstGeom prst="ellipse">
                  <a:avLst/>
                </a:prstGeom>
                <a:solidFill>
                  <a:srgbClr val="CE0930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786" tIns="50786" rIns="50786" bIns="50786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10889" y="8402"/>
                  <a:ext cx="227" cy="1398"/>
                </a:xfrm>
                <a:prstGeom prst="ellipse">
                  <a:avLst/>
                </a:prstGeom>
                <a:solidFill>
                  <a:srgbClr val="CE0930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786" tIns="50786" rIns="50786" bIns="50786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</p:grpSp>
      </p:grpSp>
      <p:sp>
        <p:nvSpPr>
          <p:cNvPr id="2" name="椭圆 1"/>
          <p:cNvSpPr/>
          <p:nvPr/>
        </p:nvSpPr>
        <p:spPr>
          <a:xfrm>
            <a:off x="6914302" y="2240271"/>
            <a:ext cx="144107" cy="858300"/>
          </a:xfrm>
          <a:prstGeom prst="ellipse">
            <a:avLst/>
          </a:prstGeom>
          <a:solidFill>
            <a:srgbClr val="CE093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6" tIns="50786" rIns="50786" bIns="50786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73829" y="431945"/>
            <a:ext cx="544434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京造小红书合作案例</a:t>
            </a:r>
            <a:endParaRPr lang="zh-CN" altLang="en-US" sz="3600" b="1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93503" y="1459108"/>
            <a:ext cx="4141027" cy="4977104"/>
            <a:chOff x="10586" y="2025"/>
            <a:chExt cx="6963" cy="836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/>
            <a:srcRect b="12867"/>
            <a:stretch>
              <a:fillRect/>
            </a:stretch>
          </p:blipFill>
          <p:spPr>
            <a:xfrm>
              <a:off x="10593" y="7754"/>
              <a:ext cx="6957" cy="264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93" y="2025"/>
              <a:ext cx="3188" cy="40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3" y="6514"/>
              <a:ext cx="3188" cy="12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86" y="6057"/>
              <a:ext cx="3195" cy="48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99" y="2025"/>
              <a:ext cx="3343" cy="40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99" y="6057"/>
              <a:ext cx="3344" cy="48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99" y="6537"/>
              <a:ext cx="3343" cy="1218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4" name="组合 33"/>
          <p:cNvGrpSpPr/>
          <p:nvPr/>
        </p:nvGrpSpPr>
        <p:grpSpPr>
          <a:xfrm>
            <a:off x="5594481" y="1529575"/>
            <a:ext cx="5925547" cy="4737771"/>
            <a:chOff x="8763" y="2562"/>
            <a:chExt cx="9334" cy="746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48" y="2562"/>
              <a:ext cx="849" cy="1286"/>
            </a:xfrm>
            <a:prstGeom prst="rect">
              <a:avLst/>
            </a:prstGeom>
          </p:spPr>
        </p:pic>
        <p:grpSp>
          <p:nvGrpSpPr>
            <p:cNvPr id="25" name="组合 24"/>
            <p:cNvGrpSpPr/>
            <p:nvPr/>
          </p:nvGrpSpPr>
          <p:grpSpPr>
            <a:xfrm>
              <a:off x="8763" y="2859"/>
              <a:ext cx="8054" cy="7166"/>
              <a:chOff x="10889" y="2776"/>
              <a:chExt cx="8054" cy="7166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10889" y="7673"/>
                <a:ext cx="227" cy="1352"/>
              </a:xfrm>
              <a:prstGeom prst="ellipse">
                <a:avLst/>
              </a:prstGeom>
              <a:solidFill>
                <a:srgbClr val="CE0930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6" tIns="50786" rIns="50786" bIns="50786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10889" y="2776"/>
                <a:ext cx="8054" cy="7166"/>
                <a:chOff x="10889" y="2889"/>
                <a:chExt cx="8054" cy="7166"/>
              </a:xfrm>
            </p:grpSpPr>
            <p:grpSp>
              <p:nvGrpSpPr>
                <p:cNvPr id="22" name="组合 21"/>
                <p:cNvGrpSpPr/>
                <p:nvPr/>
              </p:nvGrpSpPr>
              <p:grpSpPr>
                <a:xfrm>
                  <a:off x="11027" y="2889"/>
                  <a:ext cx="7916" cy="7166"/>
                  <a:chOff x="11027" y="2889"/>
                  <a:chExt cx="7916" cy="7166"/>
                </a:xfrm>
              </p:grpSpPr>
              <p:sp>
                <p:nvSpPr>
                  <p:cNvPr id="13" name="文本框 12"/>
                  <p:cNvSpPr txBox="1"/>
                  <p:nvPr/>
                </p:nvSpPr>
                <p:spPr>
                  <a:xfrm>
                    <a:off x="11054" y="6499"/>
                    <a:ext cx="7889" cy="943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square" rtlCol="0">
                    <a:spAutoFit/>
                  </a:bodyPr>
                  <a:lstStyle/>
                  <a:p>
                    <a:pPr algn="l">
                      <a:lnSpc>
                        <a:spcPct val="150000"/>
                      </a:lnSpc>
                    </a:pPr>
                    <a:r>
                      <a:rPr sz="2200" b="1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京造家购节 省心而惠</a:t>
                    </a:r>
                    <a:endParaRPr sz="2200" b="1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11140" y="3566"/>
                    <a:ext cx="5108" cy="117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786" tIns="50786" rIns="50786" bIns="50786" numCol="1" spcCol="38100" rtlCol="0" anchor="ctr">
                    <a:spAutoFit/>
                  </a:bodyPr>
                  <a:lstStyle/>
                  <a:p>
                    <a:pPr algn="l">
                      <a:lnSpc>
                        <a:spcPct val="150000"/>
                      </a:lnSpc>
                    </a:pPr>
                    <a:r>
                      <a:rPr lang="zh-CN" alt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广告项目：</a:t>
                    </a:r>
                    <a:r>
                      <a:rPr lang="en-US" altLang="zh-CN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2</a:t>
                    </a:r>
                    <a:r>
                      <a: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京造日用类产品线上推窗</a:t>
                    </a:r>
                    <a:endParaRPr sz="1400" dirty="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  <a:p>
                    <a:pPr algn="l">
                      <a:lnSpc>
                        <a:spcPct val="150000"/>
                      </a:lnSpc>
                    </a:pPr>
                    <a:r>
                      <a:rPr lang="zh-CN" alt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广告类型：</a:t>
                    </a:r>
                    <a:r>
                      <a: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小红书平台内容营销</a:t>
                    </a:r>
                    <a:endParaRPr sz="1400" dirty="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6" name="文本框 25"/>
                  <p:cNvSpPr txBox="1"/>
                  <p:nvPr/>
                </p:nvSpPr>
                <p:spPr>
                  <a:xfrm>
                    <a:off x="11140" y="4598"/>
                    <a:ext cx="7769" cy="168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786" tIns="50786" rIns="50786" bIns="50786" numCol="1" spcCol="38100" rtlCol="0" anchor="ctr">
                    <a:spAutoFit/>
                  </a:bodyPr>
                  <a:lstStyle/>
                  <a:p>
                    <a:pPr algn="just">
                      <a:lnSpc>
                        <a:spcPct val="150000"/>
                      </a:lnSpc>
                    </a:pPr>
                    <a:r>
                      <a:rPr lang="zh-CN" altLang="en-US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“京造”是京东旗下生活家居自有品牌。于2018年1月17日正式宣传。 京造既代表“京东造”，又谐音“精心造”，致力于实现“高端商品更优价格”和“大众商品更优品质”</a:t>
                    </a:r>
                    <a:endParaRPr lang="zh-CN" alt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11027" y="2889"/>
                    <a:ext cx="7770" cy="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zh-CN" altLang="en-US" sz="2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客户：京造（京东旗下自有生活品牌）</a:t>
                    </a:r>
                    <a:endParaRPr lang="zh-CN" altLang="en-US" sz="2200" b="1" dirty="0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endParaRPr>
                  </a:p>
                </p:txBody>
              </p:sp>
              <p:sp>
                <p:nvSpPr>
                  <p:cNvPr id="28" name="文本框 27"/>
                  <p:cNvSpPr txBox="1"/>
                  <p:nvPr/>
                </p:nvSpPr>
                <p:spPr>
                  <a:xfrm>
                    <a:off x="11054" y="7293"/>
                    <a:ext cx="5009" cy="2762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square" rtlCol="0">
                    <a:spAutoFit/>
                  </a:bodyPr>
                  <a:lstStyle/>
                  <a:p>
                    <a:pPr algn="l">
                      <a:lnSpc>
                        <a:spcPct val="150000"/>
                      </a:lnSpc>
                    </a:pPr>
                    <a:r>
                      <a:rPr lang="zh-CN" altLang="en-US" sz="140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平台累计点赞</a:t>
                    </a:r>
                    <a:r>
                      <a:rPr lang="zh-CN" altLang="en-US" sz="160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：</a:t>
                    </a:r>
                    <a:r>
                      <a:rPr lang="en-US" altLang="zh-CN" b="1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38562</a:t>
                    </a:r>
                    <a:endParaRPr lang="en-US" altLang="zh-CN" b="1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endParaRPr>
                  </a:p>
                  <a:p>
                    <a:pPr algn="l">
                      <a:lnSpc>
                        <a:spcPct val="150000"/>
                      </a:lnSpc>
                    </a:pPr>
                    <a:r>
                      <a:rPr lang="zh-CN" altLang="en-US" sz="14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累计评论</a:t>
                    </a:r>
                    <a:r>
                      <a:rPr lang="zh-CN" altLang="en-US" sz="160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：</a:t>
                    </a:r>
                    <a:r>
                      <a:rPr lang="en-US" altLang="zh-CN" b="1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3566</a:t>
                    </a:r>
                    <a:endParaRPr lang="en-US" altLang="zh-CN" b="1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endParaRPr>
                  </a:p>
                  <a:p>
                    <a:pPr algn="l">
                      <a:lnSpc>
                        <a:spcPct val="150000"/>
                      </a:lnSpc>
                    </a:pPr>
                    <a:r>
                      <a:rPr lang="zh-CN" altLang="en-US" sz="140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累计互动：</a:t>
                    </a:r>
                    <a:r>
                      <a:rPr lang="en-US" altLang="zh-CN" b="1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89026</a:t>
                    </a:r>
                    <a:endParaRPr lang="en-US" altLang="zh-CN" b="1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endParaRPr>
                  </a:p>
                  <a:p>
                    <a:pPr algn="l">
                      <a:lnSpc>
                        <a:spcPct val="150000"/>
                      </a:lnSpc>
                    </a:pPr>
                    <a:r>
                      <a:rPr lang="zh-CN" altLang="en-US" sz="140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a:t>累计收藏：</a:t>
                    </a:r>
                    <a:r>
                      <a:rPr lang="en-US" b="1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rPr>
                      <a:t>50770</a:t>
                    </a:r>
                    <a:endParaRPr lang="en-US" b="1">
                      <a:solidFill>
                        <a:schemeClr val="bg2">
                          <a:lumMod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  <a:sym typeface="+mn-ea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10889" y="3303"/>
                  <a:ext cx="227" cy="6497"/>
                  <a:chOff x="10889" y="3303"/>
                  <a:chExt cx="227" cy="6497"/>
                </a:xfrm>
              </p:grpSpPr>
              <p:sp>
                <p:nvSpPr>
                  <p:cNvPr id="30" name="椭圆 29"/>
                  <p:cNvSpPr/>
                  <p:nvPr/>
                </p:nvSpPr>
                <p:spPr>
                  <a:xfrm>
                    <a:off x="10889" y="3303"/>
                    <a:ext cx="227" cy="1352"/>
                  </a:xfrm>
                  <a:prstGeom prst="ellipse">
                    <a:avLst/>
                  </a:prstGeom>
                  <a:solidFill>
                    <a:srgbClr val="CE0930"/>
                  </a:solidFill>
                  <a:ln w="254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786" tIns="50786" rIns="50786" bIns="50786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endParaRPr>
                  </a:p>
                </p:txBody>
              </p:sp>
              <p:sp>
                <p:nvSpPr>
                  <p:cNvPr id="31" name="椭圆 30"/>
                  <p:cNvSpPr/>
                  <p:nvPr/>
                </p:nvSpPr>
                <p:spPr>
                  <a:xfrm>
                    <a:off x="10889" y="4303"/>
                    <a:ext cx="227" cy="1398"/>
                  </a:xfrm>
                  <a:prstGeom prst="ellipse">
                    <a:avLst/>
                  </a:prstGeom>
                  <a:solidFill>
                    <a:srgbClr val="CE0930"/>
                  </a:solidFill>
                  <a:ln w="254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786" tIns="50786" rIns="50786" bIns="50786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endParaRPr>
                  </a:p>
                </p:txBody>
              </p:sp>
              <p:sp>
                <p:nvSpPr>
                  <p:cNvPr id="32" name="椭圆 31"/>
                  <p:cNvSpPr/>
                  <p:nvPr/>
                </p:nvSpPr>
                <p:spPr>
                  <a:xfrm>
                    <a:off x="10889" y="7081"/>
                    <a:ext cx="227" cy="1398"/>
                  </a:xfrm>
                  <a:prstGeom prst="ellipse">
                    <a:avLst/>
                  </a:prstGeom>
                  <a:solidFill>
                    <a:srgbClr val="CE0930"/>
                  </a:solidFill>
                  <a:ln w="254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786" tIns="50786" rIns="50786" bIns="50786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endParaRPr>
                  </a:p>
                </p:txBody>
              </p:sp>
              <p:sp>
                <p:nvSpPr>
                  <p:cNvPr id="33" name="椭圆 32"/>
                  <p:cNvSpPr/>
                  <p:nvPr/>
                </p:nvSpPr>
                <p:spPr>
                  <a:xfrm>
                    <a:off x="10889" y="8402"/>
                    <a:ext cx="227" cy="1398"/>
                  </a:xfrm>
                  <a:prstGeom prst="ellipse">
                    <a:avLst/>
                  </a:prstGeom>
                  <a:solidFill>
                    <a:srgbClr val="CE0930"/>
                  </a:solidFill>
                  <a:ln w="25400" cap="flat">
                    <a:noFill/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786" tIns="50786" rIns="50786" bIns="50786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Helvetica Light"/>
                      <a:ea typeface="Helvetica Light"/>
                      <a:cs typeface="Helvetica Light"/>
                      <a:sym typeface="Helvetica Light"/>
                    </a:endParaRPr>
                  </a:p>
                </p:txBody>
              </p:sp>
            </p:grpSp>
          </p:grpSp>
        </p:grpSp>
      </p:grpSp>
      <p:sp>
        <p:nvSpPr>
          <p:cNvPr id="5" name="椭圆 4"/>
          <p:cNvSpPr/>
          <p:nvPr/>
        </p:nvSpPr>
        <p:spPr>
          <a:xfrm>
            <a:off x="5594481" y="2301215"/>
            <a:ext cx="144107" cy="858300"/>
          </a:xfrm>
          <a:prstGeom prst="ellipse">
            <a:avLst/>
          </a:prstGeom>
          <a:solidFill>
            <a:srgbClr val="CE093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6" tIns="50786" rIns="50786" bIns="50786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94481" y="5635366"/>
            <a:ext cx="144107" cy="858300"/>
          </a:xfrm>
          <a:prstGeom prst="ellipse">
            <a:avLst/>
          </a:prstGeom>
          <a:solidFill>
            <a:srgbClr val="CE093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6" tIns="50786" rIns="50786" bIns="50786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82744" y="503047"/>
            <a:ext cx="582651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天猫国际内容营销项目案例</a:t>
            </a:r>
            <a:endParaRPr lang="zh-CN" altLang="en-US" sz="3600" b="1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613116" y="1473074"/>
            <a:ext cx="9311120" cy="4809508"/>
            <a:chOff x="2747" y="2128"/>
            <a:chExt cx="14667" cy="7576"/>
          </a:xfrm>
        </p:grpSpPr>
        <p:grpSp>
          <p:nvGrpSpPr>
            <p:cNvPr id="8" name="组合 7"/>
            <p:cNvGrpSpPr/>
            <p:nvPr/>
          </p:nvGrpSpPr>
          <p:grpSpPr>
            <a:xfrm>
              <a:off x="2747" y="2128"/>
              <a:ext cx="5263" cy="7576"/>
              <a:chOff x="10658" y="1695"/>
              <a:chExt cx="5990" cy="862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045"/>
              <a:stretch>
                <a:fillRect/>
              </a:stretch>
            </p:blipFill>
            <p:spPr>
              <a:xfrm>
                <a:off x="10659" y="3996"/>
                <a:ext cx="3047" cy="6310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 cstate="print"/>
              <a:srcRect t="17718" b="10724"/>
              <a:stretch>
                <a:fillRect/>
              </a:stretch>
            </p:blipFill>
            <p:spPr>
              <a:xfrm>
                <a:off x="10658" y="1695"/>
                <a:ext cx="5990" cy="2302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06" y="3997"/>
                <a:ext cx="2942" cy="6321"/>
              </a:xfrm>
              <a:prstGeom prst="rect">
                <a:avLst/>
              </a:prstGeom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9360" y="2620"/>
              <a:ext cx="8054" cy="6453"/>
              <a:chOff x="7954" y="2620"/>
              <a:chExt cx="8054" cy="6453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542" y="2620"/>
                <a:ext cx="1165" cy="832"/>
              </a:xfrm>
              <a:prstGeom prst="rect">
                <a:avLst/>
              </a:prstGeom>
            </p:spPr>
          </p:pic>
          <p:grpSp>
            <p:nvGrpSpPr>
              <p:cNvPr id="25" name="组合 24"/>
              <p:cNvGrpSpPr/>
              <p:nvPr/>
            </p:nvGrpSpPr>
            <p:grpSpPr>
              <a:xfrm>
                <a:off x="7954" y="2711"/>
                <a:ext cx="8054" cy="6362"/>
                <a:chOff x="10889" y="2663"/>
                <a:chExt cx="8054" cy="6362"/>
              </a:xfrm>
            </p:grpSpPr>
            <p:sp>
              <p:nvSpPr>
                <p:cNvPr id="4" name="椭圆 3"/>
                <p:cNvSpPr/>
                <p:nvPr/>
              </p:nvSpPr>
              <p:spPr>
                <a:xfrm>
                  <a:off x="10889" y="7673"/>
                  <a:ext cx="227" cy="1352"/>
                </a:xfrm>
                <a:prstGeom prst="ellipse">
                  <a:avLst/>
                </a:prstGeom>
                <a:solidFill>
                  <a:srgbClr val="CE0930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786" tIns="50786" rIns="50786" bIns="50786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grpSp>
              <p:nvGrpSpPr>
                <p:cNvPr id="24" name="组合 23"/>
                <p:cNvGrpSpPr/>
                <p:nvPr/>
              </p:nvGrpSpPr>
              <p:grpSpPr>
                <a:xfrm>
                  <a:off x="10889" y="2663"/>
                  <a:ext cx="8054" cy="5999"/>
                  <a:chOff x="10889" y="2776"/>
                  <a:chExt cx="8054" cy="5999"/>
                </a:xfrm>
              </p:grpSpPr>
              <p:grpSp>
                <p:nvGrpSpPr>
                  <p:cNvPr id="22" name="组合 21"/>
                  <p:cNvGrpSpPr/>
                  <p:nvPr/>
                </p:nvGrpSpPr>
                <p:grpSpPr>
                  <a:xfrm>
                    <a:off x="11027" y="2776"/>
                    <a:ext cx="7916" cy="5999"/>
                    <a:chOff x="11027" y="2776"/>
                    <a:chExt cx="7916" cy="5999"/>
                  </a:xfrm>
                </p:grpSpPr>
                <p:sp>
                  <p:nvSpPr>
                    <p:cNvPr id="5" name="文本框 4"/>
                    <p:cNvSpPr txBox="1"/>
                    <p:nvPr/>
                  </p:nvSpPr>
                  <p:spPr>
                    <a:xfrm>
                      <a:off x="11054" y="6499"/>
                      <a:ext cx="7889" cy="962"/>
                    </a:xfrm>
                    <a:prstGeom prst="rect">
                      <a:avLst/>
                    </a:prstGeom>
                    <a:noFill/>
                    <a:effectLst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sz="2200" b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淘尽全球好货</a:t>
                      </a:r>
                      <a:endParaRPr lang="zh-CN" sz="2200" b="1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3" name="文本框 22"/>
                    <p:cNvSpPr txBox="1"/>
                    <p:nvPr/>
                  </p:nvSpPr>
                  <p:spPr>
                    <a:xfrm>
                      <a:off x="11140" y="3554"/>
                      <a:ext cx="5108" cy="1199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786" tIns="50786" rIns="50786" bIns="50786" numCol="1" spcCol="38100" rtlCol="0" anchor="ctr">
                      <a:spAutoFit/>
                    </a:bodyPr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广告项目：</a:t>
                      </a:r>
                      <a:r>
                        <a:rPr lang="zh-CN" alt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天猫国际数码品类日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广告类型：</a:t>
                      </a:r>
                      <a:r>
                        <a:rPr lang="zh-CN" alt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淘宝站内内容营销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6" name="文本框 25"/>
                    <p:cNvSpPr txBox="1"/>
                    <p:nvPr/>
                  </p:nvSpPr>
                  <p:spPr>
                    <a:xfrm>
                      <a:off x="11140" y="4580"/>
                      <a:ext cx="7338" cy="1719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786" tIns="50786" rIns="50786" bIns="50786" numCol="1" spcCol="38100" rtlCol="0" anchor="ctr">
                      <a:spAutoFit/>
                    </a:bodyPr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天猫国际数码品类日是针对家电厂家展开的线上促销活动日，致力于通过活动促销和内容引导的形式帮助品牌方提升销售转化。</a:t>
                      </a:r>
                      <a:endParaRPr lang="en-US" altLang="zh-CN"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p:txBody>
                </p:sp>
                <p:sp>
                  <p:nvSpPr>
                    <p:cNvPr id="27" name="文本框 26"/>
                    <p:cNvSpPr txBox="1"/>
                    <p:nvPr/>
                  </p:nvSpPr>
                  <p:spPr>
                    <a:xfrm>
                      <a:off x="11027" y="2776"/>
                      <a:ext cx="3369" cy="6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r>
                        <a:rPr lang="zh-CN" altLang="en-US" sz="2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客户：天猫国际</a:t>
                      </a:r>
                      <a:endParaRPr lang="zh-CN" altLang="en-US" sz="2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p:txBody>
                </p:sp>
                <p:sp>
                  <p:nvSpPr>
                    <p:cNvPr id="28" name="文本框 27"/>
                    <p:cNvSpPr txBox="1"/>
                    <p:nvPr/>
                  </p:nvSpPr>
                  <p:spPr>
                    <a:xfrm>
                      <a:off x="11054" y="7293"/>
                      <a:ext cx="5009" cy="1482"/>
                    </a:xfrm>
                    <a:prstGeom prst="rect">
                      <a:avLst/>
                    </a:prstGeom>
                    <a:noFill/>
                    <a:effectLst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4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站内阅读人数</a:t>
                      </a:r>
                      <a:r>
                        <a:rPr lang="zh-CN" altLang="en-US" sz="16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：</a:t>
                      </a:r>
                      <a:r>
                        <a:rPr lang="en-US" altLang="zh-CN" b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100W+</a:t>
                      </a:r>
                      <a:endParaRPr lang="en-US" altLang="zh-CN" b="1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累计引导进店</a:t>
                      </a:r>
                      <a:r>
                        <a:rPr lang="zh-CN" altLang="en-US" sz="16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：</a:t>
                      </a:r>
                      <a:r>
                        <a:rPr lang="en-US" altLang="zh-CN" b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11W+</a:t>
                      </a:r>
                      <a:endParaRPr lang="en-US" b="1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p:txBody>
                </p:sp>
              </p:grpSp>
              <p:grpSp>
                <p:nvGrpSpPr>
                  <p:cNvPr id="29" name="组合 28"/>
                  <p:cNvGrpSpPr/>
                  <p:nvPr/>
                </p:nvGrpSpPr>
                <p:grpSpPr>
                  <a:xfrm>
                    <a:off x="10889" y="3287"/>
                    <a:ext cx="227" cy="5214"/>
                    <a:chOff x="10889" y="3287"/>
                    <a:chExt cx="227" cy="5214"/>
                  </a:xfrm>
                </p:grpSpPr>
                <p:sp>
                  <p:nvSpPr>
                    <p:cNvPr id="30" name="椭圆 29"/>
                    <p:cNvSpPr/>
                    <p:nvPr/>
                  </p:nvSpPr>
                  <p:spPr>
                    <a:xfrm>
                      <a:off x="10889" y="3287"/>
                      <a:ext cx="227" cy="1384"/>
                    </a:xfrm>
                    <a:prstGeom prst="ellipse">
                      <a:avLst/>
                    </a:prstGeom>
                    <a:solidFill>
                      <a:srgbClr val="CE0930"/>
                    </a:solidFill>
                    <a:ln w="254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786" tIns="50786" rIns="50786" bIns="50786" numCol="1" spcCol="38100" rtlCol="0" anchor="ctr">
                      <a:spAutoFit/>
                    </a:bodyPr>
                    <a:lstStyle/>
                    <a:p>
                      <a:pPr marL="0" marR="0" indent="0" algn="ctr" defTabSz="5842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endParaRPr>
                    </a:p>
                  </p:txBody>
                </p:sp>
                <p:sp>
                  <p:nvSpPr>
                    <p:cNvPr id="31" name="椭圆 30"/>
                    <p:cNvSpPr/>
                    <p:nvPr/>
                  </p:nvSpPr>
                  <p:spPr>
                    <a:xfrm>
                      <a:off x="10889" y="4279"/>
                      <a:ext cx="227" cy="1444"/>
                    </a:xfrm>
                    <a:prstGeom prst="ellipse">
                      <a:avLst/>
                    </a:prstGeom>
                    <a:solidFill>
                      <a:srgbClr val="CE0930"/>
                    </a:solidFill>
                    <a:ln w="254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786" tIns="50786" rIns="50786" bIns="50786" numCol="1" spcCol="38100" rtlCol="0" anchor="ctr">
                      <a:spAutoFit/>
                    </a:bodyPr>
                    <a:lstStyle/>
                    <a:p>
                      <a:pPr marL="0" marR="0" indent="0" algn="ctr" defTabSz="5842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endParaRPr>
                    </a:p>
                  </p:txBody>
                </p:sp>
                <p:sp>
                  <p:nvSpPr>
                    <p:cNvPr id="32" name="椭圆 31"/>
                    <p:cNvSpPr/>
                    <p:nvPr/>
                  </p:nvSpPr>
                  <p:spPr>
                    <a:xfrm>
                      <a:off x="10889" y="7057"/>
                      <a:ext cx="227" cy="1444"/>
                    </a:xfrm>
                    <a:prstGeom prst="ellipse">
                      <a:avLst/>
                    </a:prstGeom>
                    <a:solidFill>
                      <a:srgbClr val="CE0930"/>
                    </a:solidFill>
                    <a:ln w="25400" cap="flat">
                      <a:noFill/>
                      <a:prstDash val="solid"/>
                      <a:round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square" lIns="50786" tIns="50786" rIns="50786" bIns="50786" numCol="1" spcCol="38100" rtlCol="0" anchor="ctr">
                      <a:spAutoFit/>
                    </a:bodyPr>
                    <a:lstStyle/>
                    <a:p>
                      <a:pPr marL="0" marR="0" indent="0" algn="ctr" defTabSz="5842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36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 Light"/>
                        <a:ea typeface="Helvetica Light"/>
                        <a:cs typeface="Helvetica Light"/>
                        <a:sym typeface="Helvetica Light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10" name="椭圆 9"/>
          <p:cNvSpPr/>
          <p:nvPr/>
        </p:nvSpPr>
        <p:spPr>
          <a:xfrm>
            <a:off x="5811278" y="2498013"/>
            <a:ext cx="144107" cy="858300"/>
          </a:xfrm>
          <a:prstGeom prst="ellipse">
            <a:avLst/>
          </a:prstGeom>
          <a:solidFill>
            <a:srgbClr val="CE093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6" tIns="50786" rIns="50786" bIns="50786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425886" y="513839"/>
            <a:ext cx="534022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数码类产品内容案例合辑</a:t>
            </a:r>
            <a:endParaRPr lang="zh-CN" altLang="en-US" sz="3600" b="1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1442662" y="1294686"/>
            <a:ext cx="9307946" cy="5297061"/>
            <a:chOff x="1974" y="2264"/>
            <a:chExt cx="14662" cy="8344"/>
          </a:xfrm>
        </p:grpSpPr>
        <p:grpSp>
          <p:nvGrpSpPr>
            <p:cNvPr id="81" name="组合 80"/>
            <p:cNvGrpSpPr/>
            <p:nvPr/>
          </p:nvGrpSpPr>
          <p:grpSpPr>
            <a:xfrm>
              <a:off x="1975" y="2264"/>
              <a:ext cx="14657" cy="4115"/>
              <a:chOff x="1975" y="2264"/>
              <a:chExt cx="14657" cy="4115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1975" y="2264"/>
                <a:ext cx="7144" cy="4115"/>
                <a:chOff x="1277" y="2490"/>
                <a:chExt cx="7144" cy="4115"/>
              </a:xfrm>
            </p:grpSpPr>
            <p:sp>
              <p:nvSpPr>
                <p:cNvPr id="12" name="文本框 11"/>
                <p:cNvSpPr txBox="1"/>
                <p:nvPr/>
              </p:nvSpPr>
              <p:spPr>
                <a:xfrm>
                  <a:off x="1550" y="6011"/>
                  <a:ext cx="6596" cy="5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786" tIns="50786" rIns="50786" bIns="50786" numCol="1" spcCol="38100" rtlCol="0" anchor="ctr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实际阅读：</a:t>
                  </a:r>
                  <a:r>
                    <a:rPr lang="en-US" altLang="zh-CN" b="1" dirty="0">
                      <a:solidFill>
                        <a:srgbClr val="DB005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180W+</a:t>
                  </a:r>
                  <a:r>
                    <a:rPr lang="en-US" altLang="zh-CN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  </a:t>
                  </a:r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引导进店：</a:t>
                  </a:r>
                  <a:r>
                    <a:rPr lang="en-US" altLang="zh-CN" b="1" dirty="0">
                      <a:solidFill>
                        <a:srgbClr val="DB005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35W+</a:t>
                  </a:r>
                  <a:endParaRPr lang="en-US" altLang="zh-CN" b="1" dirty="0">
                    <a:solidFill>
                      <a:srgbClr val="DB005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22" name="组合 21"/>
                <p:cNvGrpSpPr/>
                <p:nvPr/>
              </p:nvGrpSpPr>
              <p:grpSpPr>
                <a:xfrm>
                  <a:off x="1277" y="2490"/>
                  <a:ext cx="7144" cy="3481"/>
                  <a:chOff x="1277" y="11456"/>
                  <a:chExt cx="7144" cy="3481"/>
                </a:xfrm>
              </p:grpSpPr>
              <p:grpSp>
                <p:nvGrpSpPr>
                  <p:cNvPr id="19" name="组合 18"/>
                  <p:cNvGrpSpPr/>
                  <p:nvPr/>
                </p:nvGrpSpPr>
                <p:grpSpPr>
                  <a:xfrm>
                    <a:off x="1277" y="11456"/>
                    <a:ext cx="7144" cy="3481"/>
                    <a:chOff x="3831" y="10465"/>
                    <a:chExt cx="7144" cy="3481"/>
                  </a:xfrm>
                </p:grpSpPr>
                <p:sp>
                  <p:nvSpPr>
                    <p:cNvPr id="13" name="矩形 12"/>
                    <p:cNvSpPr/>
                    <p:nvPr/>
                  </p:nvSpPr>
                  <p:spPr>
                    <a:xfrm>
                      <a:off x="3832" y="11111"/>
                      <a:ext cx="7143" cy="2835"/>
                    </a:xfrm>
                    <a:prstGeom prst="rect">
                      <a:avLst/>
                    </a:prstGeom>
                    <a:solidFill>
                      <a:srgbClr val="0005FF">
                        <a:alpha val="0"/>
                      </a:srgbClr>
                    </a:solidFill>
                    <a:ln w="19050">
                      <a:solidFill>
                        <a:srgbClr val="DB005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grpSp>
                  <p:nvGrpSpPr>
                    <p:cNvPr id="15" name="组合 14"/>
                    <p:cNvGrpSpPr/>
                    <p:nvPr/>
                  </p:nvGrpSpPr>
                  <p:grpSpPr>
                    <a:xfrm>
                      <a:off x="3978" y="11274"/>
                      <a:ext cx="6851" cy="2508"/>
                      <a:chOff x="4068" y="11274"/>
                      <a:chExt cx="6851" cy="2508"/>
                    </a:xfrm>
                  </p:grpSpPr>
                  <p:pic>
                    <p:nvPicPr>
                      <p:cNvPr id="27" name="图片 26"/>
                      <p:cNvPicPr>
                        <a:picLocks noChangeAspect="1"/>
                      </p:cNvPicPr>
                      <p:nvPr/>
                    </p:nvPicPr>
                    <p:blipFill>
                      <a:blip r:embed="rId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068" y="11274"/>
                        <a:ext cx="1499" cy="250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5" name="图片 24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/>
                      <a:stretch>
                        <a:fillRect/>
                      </a:stretch>
                    </p:blipFill>
                    <p:spPr>
                      <a:xfrm>
                        <a:off x="5701" y="11274"/>
                        <a:ext cx="5219" cy="2509"/>
                      </a:xfrm>
                      <a:prstGeom prst="rect">
                        <a:avLst/>
                      </a:prstGeom>
                      <a:effectLst/>
                    </p:spPr>
                  </p:pic>
                </p:grpSp>
                <p:sp>
                  <p:nvSpPr>
                    <p:cNvPr id="16" name="矩形 15"/>
                    <p:cNvSpPr/>
                    <p:nvPr/>
                  </p:nvSpPr>
                  <p:spPr>
                    <a:xfrm>
                      <a:off x="3831" y="10465"/>
                      <a:ext cx="7143" cy="646"/>
                    </a:xfrm>
                    <a:prstGeom prst="rect">
                      <a:avLst/>
                    </a:prstGeom>
                    <a:solidFill>
                      <a:srgbClr val="DB0052"/>
                    </a:solidFill>
                    <a:ln w="19050" cmpd="sng">
                      <a:solidFill>
                        <a:srgbClr val="DB0052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文本框 10"/>
                    <p:cNvSpPr txBox="1"/>
                    <p:nvPr/>
                  </p:nvSpPr>
                  <p:spPr>
                    <a:xfrm>
                      <a:off x="5100" y="10498"/>
                      <a:ext cx="4609" cy="58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:r>
                        <a:rPr lang="zh-CN" altLang="en-US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三星手机（年框合作伙伴）</a:t>
                      </a:r>
                      <a:endParaRPr lang="zh-CN" altLang="en-US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p:txBody>
                </p:sp>
              </p:grpSp>
              <p:cxnSp>
                <p:nvCxnSpPr>
                  <p:cNvPr id="21" name="直接连接符 20"/>
                  <p:cNvCxnSpPr/>
                  <p:nvPr/>
                </p:nvCxnSpPr>
                <p:spPr>
                  <a:xfrm>
                    <a:off x="2982" y="12277"/>
                    <a:ext cx="0" cy="2520"/>
                  </a:xfrm>
                  <a:prstGeom prst="line">
                    <a:avLst/>
                  </a:prstGeom>
                  <a:ln w="12700">
                    <a:solidFill>
                      <a:srgbClr val="DB005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8" name="组合 77"/>
              <p:cNvGrpSpPr/>
              <p:nvPr/>
            </p:nvGrpSpPr>
            <p:grpSpPr>
              <a:xfrm>
                <a:off x="9488" y="2264"/>
                <a:ext cx="7144" cy="4115"/>
                <a:chOff x="708" y="11773"/>
                <a:chExt cx="7144" cy="4115"/>
              </a:xfrm>
            </p:grpSpPr>
            <p:grpSp>
              <p:nvGrpSpPr>
                <p:cNvPr id="77" name="组合 76"/>
                <p:cNvGrpSpPr/>
                <p:nvPr/>
              </p:nvGrpSpPr>
              <p:grpSpPr>
                <a:xfrm>
                  <a:off x="856" y="12579"/>
                  <a:ext cx="6851" cy="2512"/>
                  <a:chOff x="856" y="12579"/>
                  <a:chExt cx="6851" cy="2512"/>
                </a:xfrm>
              </p:grpSpPr>
              <p:pic>
                <p:nvPicPr>
                  <p:cNvPr id="20" name="图片 1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856" y="12580"/>
                    <a:ext cx="1454" cy="2511"/>
                  </a:xfrm>
                  <a:prstGeom prst="rect">
                    <a:avLst/>
                  </a:prstGeom>
                </p:spPr>
              </p:pic>
              <p:pic>
                <p:nvPicPr>
                  <p:cNvPr id="2" name="图片 1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rcRect b="12957"/>
                  <a:stretch>
                    <a:fillRect/>
                  </a:stretch>
                </p:blipFill>
                <p:spPr>
                  <a:xfrm>
                    <a:off x="2489" y="12579"/>
                    <a:ext cx="5219" cy="2512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708" y="11773"/>
                  <a:ext cx="7144" cy="4115"/>
                  <a:chOff x="1276" y="2490"/>
                  <a:chExt cx="7144" cy="4115"/>
                </a:xfrm>
              </p:grpSpPr>
              <p:sp>
                <p:nvSpPr>
                  <p:cNvPr id="31" name="文本框 30"/>
                  <p:cNvSpPr txBox="1"/>
                  <p:nvPr/>
                </p:nvSpPr>
                <p:spPr>
                  <a:xfrm>
                    <a:off x="1550" y="6011"/>
                    <a:ext cx="6596" cy="59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786" tIns="50786" rIns="50786" bIns="50786" numCol="1" spcCol="38100" rtlCol="0" anchor="ctr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实际阅读：</a:t>
                    </a:r>
                    <a:r>
                      <a:rPr lang="en-US" altLang="zh-CN" b="1" dirty="0">
                        <a:solidFill>
                          <a:srgbClr val="DB005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30W+</a:t>
                    </a:r>
                    <a:r>
                      <a:rPr lang="en-US" altLang="zh-CN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   </a:t>
                    </a:r>
                    <a:r>
                      <a: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引导进店：</a:t>
                    </a:r>
                    <a:r>
                      <a:rPr lang="en-US" altLang="zh-CN" b="1" dirty="0">
                        <a:solidFill>
                          <a:srgbClr val="DB005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5W+</a:t>
                    </a:r>
                    <a:endParaRPr lang="en-US" altLang="zh-CN" b="1" dirty="0">
                      <a:solidFill>
                        <a:srgbClr val="DB005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grpSp>
                <p:nvGrpSpPr>
                  <p:cNvPr id="32" name="组合 31"/>
                  <p:cNvGrpSpPr/>
                  <p:nvPr/>
                </p:nvGrpSpPr>
                <p:grpSpPr>
                  <a:xfrm>
                    <a:off x="1276" y="2490"/>
                    <a:ext cx="7144" cy="3492"/>
                    <a:chOff x="1276" y="11456"/>
                    <a:chExt cx="7144" cy="3492"/>
                  </a:xfrm>
                </p:grpSpPr>
                <p:grpSp>
                  <p:nvGrpSpPr>
                    <p:cNvPr id="47" name="组合 46"/>
                    <p:cNvGrpSpPr/>
                    <p:nvPr/>
                  </p:nvGrpSpPr>
                  <p:grpSpPr>
                    <a:xfrm>
                      <a:off x="1276" y="11456"/>
                      <a:ext cx="7144" cy="3492"/>
                      <a:chOff x="3830" y="10465"/>
                      <a:chExt cx="7144" cy="3492"/>
                    </a:xfrm>
                  </p:grpSpPr>
                  <p:sp>
                    <p:nvSpPr>
                      <p:cNvPr id="48" name="矩形 47"/>
                      <p:cNvSpPr/>
                      <p:nvPr/>
                    </p:nvSpPr>
                    <p:spPr>
                      <a:xfrm>
                        <a:off x="3830" y="11122"/>
                        <a:ext cx="7143" cy="2835"/>
                      </a:xfrm>
                      <a:prstGeom prst="rect">
                        <a:avLst/>
                      </a:prstGeom>
                      <a:solidFill>
                        <a:srgbClr val="0005FF">
                          <a:alpha val="0"/>
                        </a:srgbClr>
                      </a:solidFill>
                      <a:ln w="19050">
                        <a:solidFill>
                          <a:srgbClr val="DB0052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52" name="矩形 51"/>
                      <p:cNvSpPr/>
                      <p:nvPr/>
                    </p:nvSpPr>
                    <p:spPr>
                      <a:xfrm>
                        <a:off x="3831" y="10465"/>
                        <a:ext cx="7143" cy="646"/>
                      </a:xfrm>
                      <a:prstGeom prst="rect">
                        <a:avLst/>
                      </a:prstGeom>
                      <a:solidFill>
                        <a:srgbClr val="DB0052"/>
                      </a:solidFill>
                      <a:ln w="19050" cmpd="sng">
                        <a:solidFill>
                          <a:srgbClr val="DB0052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53" name="文本框 52"/>
                      <p:cNvSpPr txBox="1"/>
                      <p:nvPr/>
                    </p:nvSpPr>
                    <p:spPr>
                      <a:xfrm>
                        <a:off x="6937" y="10498"/>
                        <a:ext cx="937" cy="58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altLang="zh-CN" b="1" dirty="0">
                            <a:solidFill>
                              <a:schemeClr val="bg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sym typeface="+mn-ea"/>
                          </a:rPr>
                          <a:t>TCL</a:t>
                        </a:r>
                        <a:endParaRPr lang="en-US" altLang="zh-CN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endParaRPr>
                      </a:p>
                    </p:txBody>
                  </p:sp>
                </p:grpSp>
                <p:cxnSp>
                  <p:nvCxnSpPr>
                    <p:cNvPr id="54" name="直接连接符 53"/>
                    <p:cNvCxnSpPr/>
                    <p:nvPr/>
                  </p:nvCxnSpPr>
                  <p:spPr>
                    <a:xfrm>
                      <a:off x="2963" y="12265"/>
                      <a:ext cx="0" cy="2520"/>
                    </a:xfrm>
                    <a:prstGeom prst="line">
                      <a:avLst/>
                    </a:prstGeom>
                    <a:ln w="12700">
                      <a:solidFill>
                        <a:srgbClr val="DB005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82" name="组合 81"/>
            <p:cNvGrpSpPr/>
            <p:nvPr/>
          </p:nvGrpSpPr>
          <p:grpSpPr>
            <a:xfrm>
              <a:off x="1974" y="6493"/>
              <a:ext cx="14662" cy="4115"/>
              <a:chOff x="1974" y="6493"/>
              <a:chExt cx="14662" cy="4115"/>
            </a:xfrm>
          </p:grpSpPr>
          <p:grpSp>
            <p:nvGrpSpPr>
              <p:cNvPr id="79" name="组合 78"/>
              <p:cNvGrpSpPr/>
              <p:nvPr/>
            </p:nvGrpSpPr>
            <p:grpSpPr>
              <a:xfrm>
                <a:off x="1974" y="6493"/>
                <a:ext cx="7144" cy="4115"/>
                <a:chOff x="1974" y="11596"/>
                <a:chExt cx="7144" cy="4115"/>
              </a:xfrm>
            </p:grpSpPr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21" y="12400"/>
                  <a:ext cx="1413" cy="2514"/>
                </a:xfrm>
                <a:prstGeom prst="rect">
                  <a:avLst/>
                </a:prstGeom>
              </p:spPr>
            </p:pic>
            <p:grpSp>
              <p:nvGrpSpPr>
                <p:cNvPr id="3" name="组合 2"/>
                <p:cNvGrpSpPr/>
                <p:nvPr/>
              </p:nvGrpSpPr>
              <p:grpSpPr>
                <a:xfrm>
                  <a:off x="3731" y="12400"/>
                  <a:ext cx="5243" cy="2514"/>
                  <a:chOff x="9732" y="1329"/>
                  <a:chExt cx="6373" cy="2917"/>
                </a:xfrm>
                <a:effectLst/>
              </p:grpSpPr>
              <p:pic>
                <p:nvPicPr>
                  <p:cNvPr id="4" name="图片 3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5008" t="-212" r="13230" b="212"/>
                  <a:stretch>
                    <a:fillRect/>
                  </a:stretch>
                </p:blipFill>
                <p:spPr>
                  <a:xfrm>
                    <a:off x="12060" y="1329"/>
                    <a:ext cx="4045" cy="2917"/>
                  </a:xfrm>
                  <a:prstGeom prst="rect">
                    <a:avLst/>
                  </a:prstGeom>
                </p:spPr>
              </p:pic>
              <p:pic>
                <p:nvPicPr>
                  <p:cNvPr id="5" name="图片 4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659" r="48518"/>
                  <a:stretch>
                    <a:fillRect/>
                  </a:stretch>
                </p:blipFill>
                <p:spPr>
                  <a:xfrm>
                    <a:off x="9732" y="1329"/>
                    <a:ext cx="2327" cy="291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6" name="文本框 55"/>
                <p:cNvSpPr txBox="1"/>
                <p:nvPr/>
              </p:nvSpPr>
              <p:spPr>
                <a:xfrm>
                  <a:off x="2247" y="15117"/>
                  <a:ext cx="6596" cy="5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786" tIns="50786" rIns="50786" bIns="50786" numCol="1" spcCol="38100" rtlCol="0" anchor="ctr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实际阅读：</a:t>
                  </a:r>
                  <a:r>
                    <a:rPr lang="en-US" altLang="zh-CN" b="1" dirty="0">
                      <a:solidFill>
                        <a:srgbClr val="DB005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30W+</a:t>
                  </a:r>
                  <a:r>
                    <a:rPr lang="en-US" altLang="zh-CN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  </a:t>
                  </a:r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引导进店：</a:t>
                  </a:r>
                  <a:r>
                    <a:rPr lang="en-US" altLang="zh-CN" b="1" dirty="0">
                      <a:solidFill>
                        <a:srgbClr val="DB005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4W+</a:t>
                  </a:r>
                  <a:endParaRPr lang="en-US" altLang="zh-CN" b="1" dirty="0">
                    <a:solidFill>
                      <a:srgbClr val="DB005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9" name="矩形 58"/>
                <p:cNvSpPr/>
                <p:nvPr/>
              </p:nvSpPr>
              <p:spPr>
                <a:xfrm>
                  <a:off x="1975" y="12242"/>
                  <a:ext cx="7143" cy="2835"/>
                </a:xfrm>
                <a:prstGeom prst="rect">
                  <a:avLst/>
                </a:prstGeom>
                <a:solidFill>
                  <a:srgbClr val="0005FF">
                    <a:alpha val="0"/>
                  </a:srgbClr>
                </a:solidFill>
                <a:ln w="19050">
                  <a:solidFill>
                    <a:srgbClr val="DB005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>
                  <a:off x="1974" y="11596"/>
                  <a:ext cx="7143" cy="646"/>
                </a:xfrm>
                <a:prstGeom prst="rect">
                  <a:avLst/>
                </a:prstGeom>
                <a:solidFill>
                  <a:srgbClr val="DB0052"/>
                </a:solidFill>
                <a:ln w="19050" cmpd="sng">
                  <a:solidFill>
                    <a:srgbClr val="DB005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4" name="文本框 63"/>
                <p:cNvSpPr txBox="1"/>
                <p:nvPr/>
              </p:nvSpPr>
              <p:spPr>
                <a:xfrm>
                  <a:off x="4863" y="11629"/>
                  <a:ext cx="1368" cy="5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奥克斯</a:t>
                  </a:r>
                  <a:endPara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cxnSp>
              <p:nvCxnSpPr>
                <p:cNvPr id="65" name="直接连接符 64"/>
                <p:cNvCxnSpPr/>
                <p:nvPr/>
              </p:nvCxnSpPr>
              <p:spPr>
                <a:xfrm>
                  <a:off x="3645" y="12419"/>
                  <a:ext cx="0" cy="2520"/>
                </a:xfrm>
                <a:prstGeom prst="line">
                  <a:avLst/>
                </a:prstGeom>
                <a:ln w="12700">
                  <a:solidFill>
                    <a:srgbClr val="DB005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组合 79"/>
              <p:cNvGrpSpPr/>
              <p:nvPr/>
            </p:nvGrpSpPr>
            <p:grpSpPr>
              <a:xfrm>
                <a:off x="9492" y="6493"/>
                <a:ext cx="7144" cy="4115"/>
                <a:chOff x="515" y="12878"/>
                <a:chExt cx="7144" cy="4115"/>
              </a:xfrm>
            </p:grpSpPr>
            <p:pic>
              <p:nvPicPr>
                <p:cNvPr id="29" name="图片 2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9" y="13682"/>
                  <a:ext cx="1387" cy="2514"/>
                </a:xfrm>
                <a:prstGeom prst="rect">
                  <a:avLst/>
                </a:prstGeom>
              </p:spPr>
            </p:pic>
            <p:pic>
              <p:nvPicPr>
                <p:cNvPr id="7" name="图片 6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2266" y="13682"/>
                  <a:ext cx="5248" cy="2513"/>
                </a:xfrm>
                <a:prstGeom prst="rect">
                  <a:avLst/>
                </a:prstGeom>
                <a:effectLst/>
              </p:spPr>
            </p:pic>
            <p:sp>
              <p:nvSpPr>
                <p:cNvPr id="67" name="文本框 66"/>
                <p:cNvSpPr txBox="1"/>
                <p:nvPr/>
              </p:nvSpPr>
              <p:spPr>
                <a:xfrm>
                  <a:off x="788" y="16399"/>
                  <a:ext cx="6596" cy="5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786" tIns="50786" rIns="50786" bIns="50786" numCol="1" spcCol="38100" rtlCol="0" anchor="ctr">
                  <a:sp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实际阅读：</a:t>
                  </a:r>
                  <a:r>
                    <a:rPr lang="en-US" altLang="zh-CN" b="1" dirty="0">
                      <a:solidFill>
                        <a:srgbClr val="DB005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90W+</a:t>
                  </a:r>
                  <a:r>
                    <a:rPr lang="en-US" altLang="zh-CN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  </a:t>
                  </a:r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引导进店：</a:t>
                  </a:r>
                  <a:r>
                    <a:rPr lang="en-US" altLang="zh-CN" b="1" dirty="0">
                      <a:solidFill>
                        <a:srgbClr val="DB005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16W+</a:t>
                  </a:r>
                  <a:endParaRPr lang="en-US" altLang="zh-CN" b="1" dirty="0">
                    <a:solidFill>
                      <a:srgbClr val="DB005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0" name="矩形 69"/>
                <p:cNvSpPr/>
                <p:nvPr/>
              </p:nvSpPr>
              <p:spPr>
                <a:xfrm>
                  <a:off x="516" y="13524"/>
                  <a:ext cx="7143" cy="2835"/>
                </a:xfrm>
                <a:prstGeom prst="rect">
                  <a:avLst/>
                </a:prstGeom>
                <a:solidFill>
                  <a:srgbClr val="0005FF">
                    <a:alpha val="0"/>
                  </a:srgbClr>
                </a:solidFill>
                <a:ln w="19050">
                  <a:solidFill>
                    <a:srgbClr val="DB005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矩形 73"/>
                <p:cNvSpPr/>
                <p:nvPr/>
              </p:nvSpPr>
              <p:spPr>
                <a:xfrm>
                  <a:off x="515" y="12878"/>
                  <a:ext cx="7143" cy="646"/>
                </a:xfrm>
                <a:prstGeom prst="rect">
                  <a:avLst/>
                </a:prstGeom>
                <a:solidFill>
                  <a:srgbClr val="DB0052"/>
                </a:solidFill>
                <a:ln w="19050" cmpd="sng">
                  <a:solidFill>
                    <a:srgbClr val="DB005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" name="文本框 74"/>
                <p:cNvSpPr txBox="1"/>
                <p:nvPr/>
              </p:nvSpPr>
              <p:spPr>
                <a:xfrm>
                  <a:off x="3224" y="12911"/>
                  <a:ext cx="1728" cy="5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海信电视</a:t>
                  </a:r>
                  <a:endPara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endParaRPr>
                </a:p>
              </p:txBody>
            </p:sp>
            <p:cxnSp>
              <p:nvCxnSpPr>
                <p:cNvPr id="76" name="直接连接符 75"/>
                <p:cNvCxnSpPr/>
                <p:nvPr/>
              </p:nvCxnSpPr>
              <p:spPr>
                <a:xfrm>
                  <a:off x="2166" y="13682"/>
                  <a:ext cx="0" cy="2520"/>
                </a:xfrm>
                <a:prstGeom prst="line">
                  <a:avLst/>
                </a:prstGeom>
                <a:ln w="12700">
                  <a:solidFill>
                    <a:srgbClr val="DB005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914209" y="564626"/>
            <a:ext cx="636358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服饰类产品内容案例</a:t>
            </a:r>
            <a:r>
              <a:rPr lang="zh-CN" altLang="en-US" sz="36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合辑</a:t>
            </a:r>
            <a:endParaRPr lang="zh-CN" altLang="en-US" sz="3600" b="1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1442345" y="1337220"/>
            <a:ext cx="9307946" cy="5297061"/>
            <a:chOff x="2270" y="10918"/>
            <a:chExt cx="14662" cy="8344"/>
          </a:xfrm>
        </p:grpSpPr>
        <p:sp>
          <p:nvSpPr>
            <p:cNvPr id="70" name="矩形 69"/>
            <p:cNvSpPr/>
            <p:nvPr/>
          </p:nvSpPr>
          <p:spPr>
            <a:xfrm>
              <a:off x="9789" y="15832"/>
              <a:ext cx="7143" cy="2835"/>
            </a:xfrm>
            <a:prstGeom prst="rect">
              <a:avLst/>
            </a:prstGeom>
            <a:solidFill>
              <a:srgbClr val="0005FF">
                <a:alpha val="0"/>
              </a:srgbClr>
            </a:solidFill>
            <a:ln w="19050">
              <a:solidFill>
                <a:srgbClr val="DB0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2271" y="15814"/>
              <a:ext cx="7143" cy="2835"/>
            </a:xfrm>
            <a:prstGeom prst="rect">
              <a:avLst/>
            </a:prstGeom>
            <a:solidFill>
              <a:srgbClr val="0005FF">
                <a:alpha val="0"/>
              </a:srgbClr>
            </a:solidFill>
            <a:ln w="19050">
              <a:solidFill>
                <a:srgbClr val="DB0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027" y="11725"/>
              <a:ext cx="5251" cy="2518"/>
            </a:xfrm>
            <a:prstGeom prst="rect">
              <a:avLst/>
            </a:prstGeom>
            <a:effectLst/>
          </p:spPr>
        </p:pic>
        <p:pic>
          <p:nvPicPr>
            <p:cNvPr id="3" name="图片 2" descr="微淘2 (1)"/>
            <p:cNvPicPr>
              <a:picLocks noChangeAspect="1"/>
            </p:cNvPicPr>
            <p:nvPr/>
          </p:nvPicPr>
          <p:blipFill>
            <a:blip r:embed="rId2" cstate="print"/>
            <a:srcRect l="3502" t="1323" r="6050" b="3780"/>
            <a:stretch>
              <a:fillRect/>
            </a:stretch>
          </p:blipFill>
          <p:spPr>
            <a:xfrm>
              <a:off x="2412" y="11730"/>
              <a:ext cx="1423" cy="251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5" y="11729"/>
              <a:ext cx="5250" cy="2516"/>
            </a:xfrm>
            <a:prstGeom prst="rect">
              <a:avLst/>
            </a:prstGeom>
            <a:effectLst/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" y="11721"/>
              <a:ext cx="1414" cy="251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/>
            <a:srcRect b="19129"/>
            <a:stretch>
              <a:fillRect/>
            </a:stretch>
          </p:blipFill>
          <p:spPr>
            <a:xfrm>
              <a:off x="4027" y="15948"/>
              <a:ext cx="5252" cy="2523"/>
            </a:xfrm>
            <a:prstGeom prst="rect">
              <a:avLst/>
            </a:prstGeom>
            <a:effectLst/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9" y="15970"/>
              <a:ext cx="1436" cy="252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38" y="15967"/>
              <a:ext cx="5249" cy="2475"/>
            </a:xfrm>
            <a:prstGeom prst="rect">
              <a:avLst/>
            </a:prstGeom>
            <a:effectLst/>
          </p:spPr>
        </p:pic>
        <p:pic>
          <p:nvPicPr>
            <p:cNvPr id="7" name="图片 6" descr="有好货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05" y="15948"/>
              <a:ext cx="1508" cy="2513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2271" y="10918"/>
              <a:ext cx="7144" cy="4115"/>
              <a:chOff x="1277" y="2490"/>
              <a:chExt cx="7144" cy="4115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1550" y="6011"/>
                <a:ext cx="6596" cy="5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786" tIns="50786" rIns="50786" bIns="50786" numCol="1" spcCol="38100" rtlCol="0" anchor="ctr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实际阅读：</a:t>
                </a:r>
                <a:r>
                  <a:rPr lang="en-US" altLang="zh-CN" b="1" dirty="0">
                    <a:solidFill>
                      <a:srgbClr val="DB005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35W+</a:t>
                </a: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</a:t>
                </a: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引导进店：</a:t>
                </a:r>
                <a:r>
                  <a:rPr lang="en-US" altLang="zh-CN" b="1" dirty="0">
                    <a:solidFill>
                      <a:srgbClr val="DB005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6W+</a:t>
                </a:r>
                <a:endParaRPr lang="en-US" altLang="zh-CN" b="1" dirty="0">
                  <a:solidFill>
                    <a:srgbClr val="DB00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1277" y="2490"/>
                <a:ext cx="7144" cy="3481"/>
                <a:chOff x="1277" y="11456"/>
                <a:chExt cx="7144" cy="3481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1277" y="11456"/>
                  <a:ext cx="7144" cy="3481"/>
                  <a:chOff x="3831" y="10465"/>
                  <a:chExt cx="7144" cy="3481"/>
                </a:xfrm>
              </p:grpSpPr>
              <p:sp>
                <p:nvSpPr>
                  <p:cNvPr id="39" name="矩形 38"/>
                  <p:cNvSpPr/>
                  <p:nvPr/>
                </p:nvSpPr>
                <p:spPr>
                  <a:xfrm>
                    <a:off x="3832" y="11111"/>
                    <a:ext cx="7143" cy="2835"/>
                  </a:xfrm>
                  <a:prstGeom prst="rect">
                    <a:avLst/>
                  </a:prstGeom>
                  <a:solidFill>
                    <a:srgbClr val="0005FF">
                      <a:alpha val="0"/>
                    </a:srgbClr>
                  </a:solidFill>
                  <a:ln w="19050">
                    <a:solidFill>
                      <a:srgbClr val="DB005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3" name="矩形 42"/>
                  <p:cNvSpPr/>
                  <p:nvPr/>
                </p:nvSpPr>
                <p:spPr>
                  <a:xfrm>
                    <a:off x="3831" y="10465"/>
                    <a:ext cx="7143" cy="646"/>
                  </a:xfrm>
                  <a:prstGeom prst="rect">
                    <a:avLst/>
                  </a:prstGeom>
                  <a:solidFill>
                    <a:srgbClr val="DB0052"/>
                  </a:solidFill>
                  <a:ln w="19050" cmpd="sng">
                    <a:solidFill>
                      <a:srgbClr val="DB0052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5100" y="10498"/>
                    <a:ext cx="4658" cy="58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zh-CN" altLang="en-US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rPr>
                      <a:t>海澜之家（6.18内容营销）</a:t>
                    </a:r>
                    <a:endParaRPr lang="zh-CN" altLang="en-US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endParaRPr>
                  </a:p>
                </p:txBody>
              </p:sp>
            </p:grpSp>
            <p:cxnSp>
              <p:nvCxnSpPr>
                <p:cNvPr id="45" name="直接连接符 44"/>
                <p:cNvCxnSpPr/>
                <p:nvPr/>
              </p:nvCxnSpPr>
              <p:spPr>
                <a:xfrm>
                  <a:off x="2947" y="12271"/>
                  <a:ext cx="0" cy="2520"/>
                </a:xfrm>
                <a:prstGeom prst="line">
                  <a:avLst/>
                </a:prstGeom>
                <a:ln w="12700">
                  <a:solidFill>
                    <a:srgbClr val="DB005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9" name="文本框 48"/>
            <p:cNvSpPr txBox="1"/>
            <p:nvPr/>
          </p:nvSpPr>
          <p:spPr>
            <a:xfrm>
              <a:off x="10058" y="14439"/>
              <a:ext cx="6596" cy="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786" tIns="50786" rIns="50786" bIns="50786" numCol="1" spcCol="38100" rtlCol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实际阅读：</a:t>
              </a:r>
              <a:r>
                <a:rPr lang="en-US" altLang="zh-CN" b="1" dirty="0">
                  <a:solidFill>
                    <a:srgbClr val="DB00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45W+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引导进店：</a:t>
              </a:r>
              <a:r>
                <a:rPr lang="en-US" altLang="zh-CN" b="1" dirty="0">
                  <a:solidFill>
                    <a:srgbClr val="DB00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8W+</a:t>
              </a:r>
              <a:endPara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9784" y="11571"/>
              <a:ext cx="7143" cy="2835"/>
            </a:xfrm>
            <a:prstGeom prst="rect">
              <a:avLst/>
            </a:prstGeom>
            <a:solidFill>
              <a:srgbClr val="0005FF">
                <a:alpha val="0"/>
              </a:srgbClr>
            </a:solidFill>
            <a:ln w="19050">
              <a:solidFill>
                <a:srgbClr val="DB0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9785" y="10918"/>
              <a:ext cx="7143" cy="646"/>
            </a:xfrm>
            <a:prstGeom prst="rect">
              <a:avLst/>
            </a:prstGeom>
            <a:solidFill>
              <a:srgbClr val="DB0052"/>
            </a:solidFill>
            <a:ln w="19050" cmpd="sng">
              <a:solidFill>
                <a:srgbClr val="DB005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1415" y="10951"/>
              <a:ext cx="388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森马（季度合作伙伴）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11471" y="11727"/>
              <a:ext cx="0" cy="2520"/>
            </a:xfrm>
            <a:prstGeom prst="line">
              <a:avLst/>
            </a:prstGeom>
            <a:ln w="12700">
              <a:solidFill>
                <a:srgbClr val="DB0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2543" y="18668"/>
              <a:ext cx="6596" cy="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786" tIns="50786" rIns="50786" bIns="50786" numCol="1" spcCol="38100" rtlCol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实际阅读：</a:t>
              </a:r>
              <a:r>
                <a:rPr lang="en-US" altLang="zh-CN" b="1" dirty="0">
                  <a:solidFill>
                    <a:srgbClr val="DB00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30W+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引导进店：</a:t>
              </a:r>
              <a:r>
                <a:rPr lang="en-US" altLang="zh-CN" b="1" dirty="0">
                  <a:solidFill>
                    <a:srgbClr val="DB00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5W+</a:t>
              </a:r>
              <a:endPara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270" y="15147"/>
              <a:ext cx="7143" cy="646"/>
            </a:xfrm>
            <a:prstGeom prst="rect">
              <a:avLst/>
            </a:prstGeom>
            <a:solidFill>
              <a:srgbClr val="DB0052"/>
            </a:solidFill>
            <a:ln w="19050" cmpd="sng">
              <a:solidFill>
                <a:srgbClr val="DB005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4982" y="15180"/>
              <a:ext cx="172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都市丽人</a:t>
              </a:r>
              <a:endPara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65" name="直接连接符 64"/>
            <p:cNvCxnSpPr/>
            <p:nvPr/>
          </p:nvCxnSpPr>
          <p:spPr>
            <a:xfrm>
              <a:off x="3941" y="15970"/>
              <a:ext cx="0" cy="2520"/>
            </a:xfrm>
            <a:prstGeom prst="line">
              <a:avLst/>
            </a:prstGeom>
            <a:ln w="12700">
              <a:solidFill>
                <a:srgbClr val="DB0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文本框 66"/>
            <p:cNvSpPr txBox="1"/>
            <p:nvPr/>
          </p:nvSpPr>
          <p:spPr>
            <a:xfrm>
              <a:off x="10060" y="18668"/>
              <a:ext cx="6596" cy="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786" tIns="50786" rIns="50786" bIns="50786" numCol="1" spcCol="38100" rtlCol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实际阅读：</a:t>
              </a:r>
              <a:r>
                <a:rPr lang="en-US" altLang="zh-CN" b="1" dirty="0">
                  <a:solidFill>
                    <a:srgbClr val="DB00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30W+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引导进店：</a:t>
              </a:r>
              <a:r>
                <a:rPr lang="en-US" altLang="zh-CN" b="1" dirty="0">
                  <a:solidFill>
                    <a:srgbClr val="DB00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5W+</a:t>
              </a:r>
              <a:endPara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9787" y="15147"/>
              <a:ext cx="7143" cy="646"/>
            </a:xfrm>
            <a:prstGeom prst="rect">
              <a:avLst/>
            </a:prstGeom>
            <a:solidFill>
              <a:srgbClr val="DB0052"/>
            </a:solidFill>
            <a:ln w="19050" cmpd="sng">
              <a:solidFill>
                <a:srgbClr val="DB005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0950" y="15180"/>
              <a:ext cx="481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LACOSTE（季度合作伙伴）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76" name="直接连接符 75"/>
            <p:cNvCxnSpPr/>
            <p:nvPr/>
          </p:nvCxnSpPr>
          <p:spPr>
            <a:xfrm>
              <a:off x="11471" y="15948"/>
              <a:ext cx="0" cy="2520"/>
            </a:xfrm>
            <a:prstGeom prst="line">
              <a:avLst/>
            </a:prstGeom>
            <a:ln w="12700">
              <a:solidFill>
                <a:srgbClr val="DB0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6215349" y="4449814"/>
            <a:ext cx="4534624" cy="1824515"/>
          </a:xfrm>
          <a:prstGeom prst="rect">
            <a:avLst/>
          </a:prstGeom>
          <a:solidFill>
            <a:srgbClr val="0005FF">
              <a:alpha val="0"/>
            </a:srgbClr>
          </a:solidFill>
          <a:ln w="19050">
            <a:solidFill>
              <a:srgbClr val="DB0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1442662" y="4474573"/>
            <a:ext cx="4534624" cy="1799756"/>
          </a:xfrm>
          <a:prstGeom prst="rect">
            <a:avLst/>
          </a:prstGeom>
          <a:solidFill>
            <a:srgbClr val="0005FF">
              <a:alpha val="0"/>
            </a:srgbClr>
          </a:solidFill>
          <a:ln w="19050">
            <a:solidFill>
              <a:srgbClr val="DB0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212175" y="1780969"/>
            <a:ext cx="4534624" cy="1799756"/>
          </a:xfrm>
          <a:prstGeom prst="rect">
            <a:avLst/>
          </a:prstGeom>
          <a:solidFill>
            <a:srgbClr val="0005FF">
              <a:alpha val="0"/>
            </a:srgbClr>
          </a:solidFill>
          <a:ln w="19050">
            <a:solidFill>
              <a:srgbClr val="DB0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443297" y="1776525"/>
            <a:ext cx="4534624" cy="1799756"/>
          </a:xfrm>
          <a:prstGeom prst="rect">
            <a:avLst/>
          </a:prstGeom>
          <a:solidFill>
            <a:srgbClr val="0005FF">
              <a:alpha val="0"/>
            </a:srgbClr>
          </a:solidFill>
          <a:ln w="19050">
            <a:solidFill>
              <a:srgbClr val="DB00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914209" y="558278"/>
            <a:ext cx="636358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美妆类产品内容案例合辑</a:t>
            </a:r>
            <a:endParaRPr lang="zh-CN" altLang="en-US" sz="3600" b="1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3646"/>
          <a:stretch>
            <a:fillRect/>
          </a:stretch>
        </p:blipFill>
        <p:spPr>
          <a:xfrm>
            <a:off x="2580286" y="1873020"/>
            <a:ext cx="3335421" cy="1602958"/>
          </a:xfrm>
          <a:prstGeom prst="rect">
            <a:avLst/>
          </a:prstGeom>
          <a:effectLst/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" cstate="print"/>
          <a:srcRect t="13570"/>
          <a:stretch>
            <a:fillRect/>
          </a:stretch>
        </p:blipFill>
        <p:spPr>
          <a:xfrm>
            <a:off x="7325675" y="1883812"/>
            <a:ext cx="3344944" cy="1606132"/>
          </a:xfrm>
          <a:prstGeom prst="rect">
            <a:avLst/>
          </a:prstGeom>
          <a:effectLst/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8990" y="1866037"/>
            <a:ext cx="909718" cy="160676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/>
          <a:srcRect t="4761"/>
          <a:stretch>
            <a:fillRect/>
          </a:stretch>
        </p:blipFill>
        <p:spPr>
          <a:xfrm>
            <a:off x="1523921" y="4573607"/>
            <a:ext cx="866549" cy="160549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/>
          <a:srcRect b="11811"/>
          <a:stretch>
            <a:fillRect/>
          </a:stretch>
        </p:blipFill>
        <p:spPr>
          <a:xfrm>
            <a:off x="2636152" y="4580590"/>
            <a:ext cx="3223690" cy="1610576"/>
          </a:xfrm>
          <a:prstGeom prst="rect">
            <a:avLst/>
          </a:prstGeom>
          <a:effectLst/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 cstate="print"/>
          <a:srcRect t="4371"/>
          <a:stretch>
            <a:fillRect/>
          </a:stretch>
        </p:blipFill>
        <p:spPr>
          <a:xfrm>
            <a:off x="6377232" y="4566624"/>
            <a:ext cx="781481" cy="1620098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25675" y="4541230"/>
            <a:ext cx="3317646" cy="1632160"/>
          </a:xfrm>
          <a:prstGeom prst="rect">
            <a:avLst/>
          </a:prstGeom>
          <a:effectLst/>
        </p:spPr>
      </p:pic>
      <p:sp>
        <p:nvSpPr>
          <p:cNvPr id="36" name="文本框 35"/>
          <p:cNvSpPr txBox="1"/>
          <p:nvPr/>
        </p:nvSpPr>
        <p:spPr>
          <a:xfrm>
            <a:off x="1615972" y="3601626"/>
            <a:ext cx="4187370" cy="377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6" tIns="50786" rIns="50786" bIns="50786" numCol="1" spcCol="3810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实际阅读：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170W+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引导进店：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18W+</a:t>
            </a:r>
            <a:endParaRPr lang="en-US" altLang="zh-CN" b="1" dirty="0">
              <a:solidFill>
                <a:srgbClr val="DB0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42662" y="1366422"/>
            <a:ext cx="4534624" cy="410103"/>
          </a:xfrm>
          <a:prstGeom prst="rect">
            <a:avLst/>
          </a:prstGeom>
          <a:solidFill>
            <a:srgbClr val="DB0052"/>
          </a:solidFill>
          <a:ln w="19050" cmpd="sng">
            <a:solidFill>
              <a:srgbClr val="DB005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579987" y="1387372"/>
            <a:ext cx="22936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薇诺娜（双11合作）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2502836" y="1883812"/>
            <a:ext cx="0" cy="1599783"/>
          </a:xfrm>
          <a:prstGeom prst="line">
            <a:avLst/>
          </a:prstGeom>
          <a:ln w="12700">
            <a:solidFill>
              <a:srgbClr val="DB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386120" y="3601626"/>
            <a:ext cx="4187370" cy="377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6" tIns="50786" rIns="50786" bIns="50786" numCol="1" spcCol="3810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实际阅读：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120W+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引导进店：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17W+</a:t>
            </a:r>
            <a:endParaRPr lang="en-US" altLang="zh-CN" b="1" dirty="0">
              <a:solidFill>
                <a:srgbClr val="DB0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12810" y="1366422"/>
            <a:ext cx="4534624" cy="410103"/>
          </a:xfrm>
          <a:prstGeom prst="rect">
            <a:avLst/>
          </a:prstGeom>
          <a:solidFill>
            <a:srgbClr val="DB0052"/>
          </a:solidFill>
          <a:ln w="19050" cmpd="sng">
            <a:solidFill>
              <a:srgbClr val="DB005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004064" y="1387372"/>
            <a:ext cx="29571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相宜本草（6.18大促合作）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262192" y="1876829"/>
            <a:ext cx="0" cy="1599783"/>
          </a:xfrm>
          <a:prstGeom prst="line">
            <a:avLst/>
          </a:prstGeom>
          <a:ln w="12700">
            <a:solidFill>
              <a:srgbClr val="DB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1615337" y="6286342"/>
            <a:ext cx="4187370" cy="377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6" tIns="50786" rIns="50786" bIns="50786" numCol="1" spcCol="3810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实际阅读：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40W+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引导进店：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6W+</a:t>
            </a:r>
            <a:endParaRPr lang="en-US" altLang="zh-CN" b="1" dirty="0">
              <a:solidFill>
                <a:srgbClr val="DB0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1442027" y="4051138"/>
            <a:ext cx="4534624" cy="410103"/>
          </a:xfrm>
          <a:prstGeom prst="rect">
            <a:avLst/>
          </a:prstGeom>
          <a:solidFill>
            <a:srgbClr val="DB0052"/>
          </a:solidFill>
          <a:ln w="19050" cmpd="sng">
            <a:solidFill>
              <a:srgbClr val="DB005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2460612" y="4072088"/>
            <a:ext cx="24999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高姿（6.18大促合作）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2502836" y="4573607"/>
            <a:ext cx="0" cy="1599783"/>
          </a:xfrm>
          <a:prstGeom prst="line">
            <a:avLst/>
          </a:prstGeom>
          <a:ln w="12700">
            <a:solidFill>
              <a:srgbClr val="DB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6387390" y="6286342"/>
            <a:ext cx="4187370" cy="377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86" tIns="50786" rIns="50786" bIns="50786" numCol="1" spcCol="3810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实际阅读：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40W+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引导进店：</a:t>
            </a:r>
            <a:r>
              <a:rPr lang="en-US" altLang="zh-CN" b="1" dirty="0">
                <a:solidFill>
                  <a:srgbClr val="DB0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5.5W+</a:t>
            </a:r>
            <a:endParaRPr lang="en-US" altLang="zh-CN" b="1" dirty="0">
              <a:solidFill>
                <a:srgbClr val="DB005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6214080" y="4051138"/>
            <a:ext cx="4534624" cy="410103"/>
          </a:xfrm>
          <a:prstGeom prst="rect">
            <a:avLst/>
          </a:prstGeom>
          <a:solidFill>
            <a:srgbClr val="DB0052"/>
          </a:solidFill>
          <a:ln w="19050" cmpd="sng">
            <a:solidFill>
              <a:srgbClr val="DB005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8048004" y="4072088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林清轩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76" name="直接连接符 75"/>
          <p:cNvCxnSpPr/>
          <p:nvPr/>
        </p:nvCxnSpPr>
        <p:spPr>
          <a:xfrm>
            <a:off x="7246321" y="4557736"/>
            <a:ext cx="0" cy="1599783"/>
          </a:xfrm>
          <a:prstGeom prst="line">
            <a:avLst/>
          </a:prstGeom>
          <a:ln w="12700">
            <a:solidFill>
              <a:srgbClr val="DB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21" y="1883812"/>
            <a:ext cx="900830" cy="1601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01" y="893"/>
            <a:ext cx="2275247" cy="84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1618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1618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80987_1"/>
  <p:tag name="KSO_WM_TEMPLATE_CATEGORY" val="custom"/>
  <p:tag name="KSO_WM_TEMPLATE_INDEX" val="20181618"/>
  <p:tag name="KSO_WM_TEMPLATE_SUBCATEGORY" val="combine"/>
  <p:tag name="KSO_WM_TEMPLATE_THUMBS_INDEX" val="1、4、5、11、12、17、18、19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5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1367AA"/>
      </a:accent1>
      <a:accent2>
        <a:srgbClr val="A5A5A5"/>
      </a:accent2>
      <a:accent3>
        <a:srgbClr val="FFFFFF"/>
      </a:accent3>
      <a:accent4>
        <a:srgbClr val="D87B72"/>
      </a:accent4>
      <a:accent5>
        <a:srgbClr val="1367AA"/>
      </a:accent5>
      <a:accent6>
        <a:srgbClr val="A5A5A5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2938</Words>
  <Application>WPS 演示</Application>
  <PresentationFormat>宽屏</PresentationFormat>
  <Paragraphs>514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Calibri</vt:lpstr>
      <vt:lpstr>Calibri</vt:lpstr>
      <vt:lpstr>Helvetica Light</vt:lpstr>
      <vt:lpstr>Arial Unicode MS</vt:lpstr>
      <vt:lpstr>Calibri Light</vt:lpstr>
      <vt:lpstr>Calibri Light</vt:lpstr>
      <vt:lpstr>Lao UI</vt:lpstr>
      <vt:lpstr>微软雅黑 Light</vt:lpstr>
      <vt:lpstr>Wingdings</vt:lpstr>
      <vt:lpstr>Segoe UI Symbol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C0044</dc:creator>
  <cp:lastModifiedBy>子云</cp:lastModifiedBy>
  <cp:revision>103</cp:revision>
  <dcterms:created xsi:type="dcterms:W3CDTF">2018-07-16T06:29:00Z</dcterms:created>
  <dcterms:modified xsi:type="dcterms:W3CDTF">2019-03-07T02:45:10Z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  <property fmtid="{D5CDD505-2E9C-101B-9397-08002B2CF9AE}" pid="3" name="KSORubyTemplateID">
    <vt:lpwstr>13</vt:lpwstr>
  </property>
</Properties>
</file>