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69" r:id="rId3"/>
    <p:sldId id="306" r:id="rId4"/>
    <p:sldId id="267" r:id="rId5"/>
    <p:sldId id="309" r:id="rId6"/>
    <p:sldId id="270" r:id="rId7"/>
    <p:sldId id="314" r:id="rId8"/>
    <p:sldId id="271" r:id="rId9"/>
    <p:sldId id="272" r:id="rId10"/>
    <p:sldId id="282" r:id="rId11"/>
    <p:sldId id="283" r:id="rId12"/>
    <p:sldId id="284" r:id="rId13"/>
    <p:sldId id="285" r:id="rId14"/>
    <p:sldId id="311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312" r:id="rId25"/>
    <p:sldId id="295" r:id="rId26"/>
    <p:sldId id="296" r:id="rId27"/>
    <p:sldId id="297" r:id="rId28"/>
    <p:sldId id="298" r:id="rId29"/>
    <p:sldId id="316" r:id="rId30"/>
    <p:sldId id="317" r:id="rId31"/>
    <p:sldId id="318" r:id="rId32"/>
    <p:sldId id="320" r:id="rId33"/>
    <p:sldId id="321" r:id="rId34"/>
    <p:sldId id="319" r:id="rId35"/>
    <p:sldId id="323" r:id="rId36"/>
    <p:sldId id="324" r:id="rId37"/>
    <p:sldId id="325" r:id="rId38"/>
    <p:sldId id="326" r:id="rId39"/>
    <p:sldId id="328" r:id="rId40"/>
    <p:sldId id="329" r:id="rId41"/>
    <p:sldId id="330" r:id="rId42"/>
    <p:sldId id="299" r:id="rId43"/>
    <p:sldId id="322" r:id="rId44"/>
    <p:sldId id="300" r:id="rId45"/>
    <p:sldId id="301" r:id="rId46"/>
    <p:sldId id="302" r:id="rId47"/>
    <p:sldId id="303" r:id="rId48"/>
    <p:sldId id="304" r:id="rId49"/>
    <p:sldId id="313" r:id="rId50"/>
    <p:sldId id="305" r:id="rId51"/>
    <p:sldId id="281" r:id="rId52"/>
  </p:sldIdLst>
  <p:sldSz cx="9144000" cy="5715000" type="screen16x1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0" y="5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93F4F3-E5C4-4C52-B9D9-E03C9B6F9EC5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7C38296-A5D7-43D6-AD6B-6F9F0B0D6A8B}">
      <dgm:prSet phldrT="[文本]"/>
      <dgm:spPr/>
      <dgm:t>
        <a:bodyPr/>
        <a:lstStyle/>
        <a:p>
          <a:r>
            <a:rPr lang="zh-CN" altLang="en-US" dirty="0"/>
            <a:t>江小白</a:t>
          </a:r>
        </a:p>
      </dgm:t>
    </dgm:pt>
    <dgm:pt modelId="{9CAA956D-B195-4B87-BA2C-F3C3BE6FF4B6}" type="parTrans" cxnId="{DB8638A7-057A-442A-8D4D-6072DAF1D36B}">
      <dgm:prSet/>
      <dgm:spPr/>
      <dgm:t>
        <a:bodyPr/>
        <a:lstStyle/>
        <a:p>
          <a:endParaRPr lang="zh-CN" altLang="en-US"/>
        </a:p>
      </dgm:t>
    </dgm:pt>
    <dgm:pt modelId="{C415EAE5-412E-4F22-8A04-12A6D7F567A7}" type="sibTrans" cxnId="{DB8638A7-057A-442A-8D4D-6072DAF1D36B}">
      <dgm:prSet/>
      <dgm:spPr/>
      <dgm:t>
        <a:bodyPr/>
        <a:lstStyle/>
        <a:p>
          <a:endParaRPr lang="zh-CN" altLang="en-US"/>
        </a:p>
      </dgm:t>
    </dgm:pt>
    <dgm:pt modelId="{62AADA48-7C7A-43A8-BFF1-3C73906455C6}">
      <dgm:prSet phldrT="[文本]"/>
      <dgm:spPr/>
      <dgm:t>
        <a:bodyPr/>
        <a:lstStyle/>
        <a:p>
          <a:r>
            <a:rPr lang="zh-CN" altLang="en-US" dirty="0"/>
            <a:t>分销商</a:t>
          </a:r>
        </a:p>
      </dgm:t>
    </dgm:pt>
    <dgm:pt modelId="{F868DFB7-DC8E-4E27-8D32-A78F799B3582}" type="parTrans" cxnId="{ECEA7F3C-C9E4-4587-A084-39AF50183BB0}">
      <dgm:prSet/>
      <dgm:spPr/>
      <dgm:t>
        <a:bodyPr/>
        <a:lstStyle/>
        <a:p>
          <a:endParaRPr lang="zh-CN" altLang="en-US"/>
        </a:p>
      </dgm:t>
    </dgm:pt>
    <dgm:pt modelId="{D342AAAC-10FE-42B4-B8B4-25005161034E}" type="sibTrans" cxnId="{ECEA7F3C-C9E4-4587-A084-39AF50183BB0}">
      <dgm:prSet/>
      <dgm:spPr/>
      <dgm:t>
        <a:bodyPr/>
        <a:lstStyle/>
        <a:p>
          <a:endParaRPr lang="zh-CN" altLang="en-US"/>
        </a:p>
      </dgm:t>
    </dgm:pt>
    <dgm:pt modelId="{3CE684F3-1061-4F19-9E81-C66302697136}">
      <dgm:prSet phldrT="[文本]"/>
      <dgm:spPr/>
      <dgm:t>
        <a:bodyPr/>
        <a:lstStyle/>
        <a:p>
          <a:r>
            <a:rPr lang="zh-CN" altLang="en-US" dirty="0"/>
            <a:t>餐饮店</a:t>
          </a:r>
        </a:p>
      </dgm:t>
    </dgm:pt>
    <dgm:pt modelId="{28EDEDDA-E1D3-4220-939F-7E5444BD5F21}" type="parTrans" cxnId="{4BDD1C00-AA69-4319-94D1-5CFD9F6B2A1C}">
      <dgm:prSet/>
      <dgm:spPr/>
      <dgm:t>
        <a:bodyPr/>
        <a:lstStyle/>
        <a:p>
          <a:endParaRPr lang="zh-CN" altLang="en-US"/>
        </a:p>
      </dgm:t>
    </dgm:pt>
    <dgm:pt modelId="{DB7DBD25-FA15-4034-839C-015EE6CBC8A7}" type="sibTrans" cxnId="{4BDD1C00-AA69-4319-94D1-5CFD9F6B2A1C}">
      <dgm:prSet/>
      <dgm:spPr/>
      <dgm:t>
        <a:bodyPr/>
        <a:lstStyle/>
        <a:p>
          <a:endParaRPr lang="zh-CN" altLang="en-US"/>
        </a:p>
      </dgm:t>
    </dgm:pt>
    <dgm:pt modelId="{AFCB5629-CAEA-4AC2-B141-F2A0A0F64547}">
      <dgm:prSet phldrT="[文本]"/>
      <dgm:spPr/>
      <dgm:t>
        <a:bodyPr/>
        <a:lstStyle/>
        <a:p>
          <a:r>
            <a:rPr lang="zh-CN" altLang="en-US" dirty="0"/>
            <a:t>餐饮店</a:t>
          </a:r>
        </a:p>
      </dgm:t>
    </dgm:pt>
    <dgm:pt modelId="{372841BD-1ECF-43C1-A5AF-90466D249E59}" type="parTrans" cxnId="{FD1E3D55-E667-4486-9335-DC823B480AD1}">
      <dgm:prSet/>
      <dgm:spPr/>
      <dgm:t>
        <a:bodyPr/>
        <a:lstStyle/>
        <a:p>
          <a:endParaRPr lang="zh-CN" altLang="en-US"/>
        </a:p>
      </dgm:t>
    </dgm:pt>
    <dgm:pt modelId="{2B4DB9F8-D730-43D1-9F3E-2739958935CE}" type="sibTrans" cxnId="{FD1E3D55-E667-4486-9335-DC823B480AD1}">
      <dgm:prSet/>
      <dgm:spPr/>
      <dgm:t>
        <a:bodyPr/>
        <a:lstStyle/>
        <a:p>
          <a:endParaRPr lang="zh-CN" altLang="en-US"/>
        </a:p>
      </dgm:t>
    </dgm:pt>
    <dgm:pt modelId="{8DE4B765-4081-4FB5-9931-57764DD69F63}">
      <dgm:prSet/>
      <dgm:spPr/>
      <dgm:t>
        <a:bodyPr/>
        <a:lstStyle/>
        <a:p>
          <a:r>
            <a:rPr lang="zh-CN" altLang="en-US" dirty="0"/>
            <a:t>电商渠道</a:t>
          </a:r>
        </a:p>
      </dgm:t>
    </dgm:pt>
    <dgm:pt modelId="{A546451D-5D77-43D8-A9C4-683D5BE65485}" type="parTrans" cxnId="{1FE41439-342C-4CD5-8BCE-B9F85120E474}">
      <dgm:prSet/>
      <dgm:spPr/>
      <dgm:t>
        <a:bodyPr/>
        <a:lstStyle/>
        <a:p>
          <a:endParaRPr lang="zh-CN" altLang="en-US"/>
        </a:p>
      </dgm:t>
    </dgm:pt>
    <dgm:pt modelId="{FD90BA86-508F-4882-8A04-F26FC45667D4}" type="sibTrans" cxnId="{1FE41439-342C-4CD5-8BCE-B9F85120E474}">
      <dgm:prSet/>
      <dgm:spPr/>
      <dgm:t>
        <a:bodyPr/>
        <a:lstStyle/>
        <a:p>
          <a:endParaRPr lang="zh-CN" altLang="en-US"/>
        </a:p>
      </dgm:t>
    </dgm:pt>
    <dgm:pt modelId="{A21F383A-8A2E-47DB-8DE0-A33B1F816509}" type="pres">
      <dgm:prSet presAssocID="{1F93F4F3-E5C4-4C52-B9D9-E03C9B6F9EC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F9DFF1C-86B1-485F-A306-0B10A5778DE0}" type="pres">
      <dgm:prSet presAssocID="{E7C38296-A5D7-43D6-AD6B-6F9F0B0D6A8B}" presName="hierRoot1" presStyleCnt="0"/>
      <dgm:spPr/>
    </dgm:pt>
    <dgm:pt modelId="{2FFA7305-7B48-4844-A755-423BF31FBDF8}" type="pres">
      <dgm:prSet presAssocID="{E7C38296-A5D7-43D6-AD6B-6F9F0B0D6A8B}" presName="composite" presStyleCnt="0"/>
      <dgm:spPr/>
    </dgm:pt>
    <dgm:pt modelId="{8D4C9605-A9F4-45DF-8A7C-54D0FB005A45}" type="pres">
      <dgm:prSet presAssocID="{E7C38296-A5D7-43D6-AD6B-6F9F0B0D6A8B}" presName="background" presStyleLbl="node0" presStyleIdx="0" presStyleCnt="1"/>
      <dgm:spPr/>
    </dgm:pt>
    <dgm:pt modelId="{8EEB374E-53C7-438F-94C0-09B8ADBE1413}" type="pres">
      <dgm:prSet presAssocID="{E7C38296-A5D7-43D6-AD6B-6F9F0B0D6A8B}" presName="text" presStyleLbl="fgAcc0" presStyleIdx="0" presStyleCnt="1" custLinFactNeighborY="-16719">
        <dgm:presLayoutVars>
          <dgm:chPref val="3"/>
        </dgm:presLayoutVars>
      </dgm:prSet>
      <dgm:spPr/>
    </dgm:pt>
    <dgm:pt modelId="{78D0760F-79D0-442C-97CA-0C469E7BD6B1}" type="pres">
      <dgm:prSet presAssocID="{E7C38296-A5D7-43D6-AD6B-6F9F0B0D6A8B}" presName="hierChild2" presStyleCnt="0"/>
      <dgm:spPr/>
    </dgm:pt>
    <dgm:pt modelId="{11054B15-3037-4CD2-BE47-682E53921EDA}" type="pres">
      <dgm:prSet presAssocID="{F868DFB7-DC8E-4E27-8D32-A78F799B3582}" presName="Name10" presStyleLbl="parChTrans1D2" presStyleIdx="0" presStyleCnt="3"/>
      <dgm:spPr/>
    </dgm:pt>
    <dgm:pt modelId="{094A3AF8-761A-4185-8A00-DFC5A1FD07C9}" type="pres">
      <dgm:prSet presAssocID="{62AADA48-7C7A-43A8-BFF1-3C73906455C6}" presName="hierRoot2" presStyleCnt="0"/>
      <dgm:spPr/>
    </dgm:pt>
    <dgm:pt modelId="{1805E6D4-5595-4E32-AF95-9EDF657C7B59}" type="pres">
      <dgm:prSet presAssocID="{62AADA48-7C7A-43A8-BFF1-3C73906455C6}" presName="composite2" presStyleCnt="0"/>
      <dgm:spPr/>
    </dgm:pt>
    <dgm:pt modelId="{7ADEC845-2772-430A-B930-054CE44E6B73}" type="pres">
      <dgm:prSet presAssocID="{62AADA48-7C7A-43A8-BFF1-3C73906455C6}" presName="background2" presStyleLbl="node2" presStyleIdx="0" presStyleCnt="3"/>
      <dgm:spPr/>
    </dgm:pt>
    <dgm:pt modelId="{F82D5197-A80D-4CF2-96CE-7A036043CB80}" type="pres">
      <dgm:prSet presAssocID="{62AADA48-7C7A-43A8-BFF1-3C73906455C6}" presName="text2" presStyleLbl="fgAcc2" presStyleIdx="0" presStyleCnt="3">
        <dgm:presLayoutVars>
          <dgm:chPref val="3"/>
        </dgm:presLayoutVars>
      </dgm:prSet>
      <dgm:spPr/>
    </dgm:pt>
    <dgm:pt modelId="{8F17D7A0-3D5A-4730-AE48-1A2EDC29A87D}" type="pres">
      <dgm:prSet presAssocID="{62AADA48-7C7A-43A8-BFF1-3C73906455C6}" presName="hierChild3" presStyleCnt="0"/>
      <dgm:spPr/>
    </dgm:pt>
    <dgm:pt modelId="{436FF054-967E-48C0-86E9-CCE52F49D36A}" type="pres">
      <dgm:prSet presAssocID="{28EDEDDA-E1D3-4220-939F-7E5444BD5F21}" presName="Name17" presStyleLbl="parChTrans1D3" presStyleIdx="0" presStyleCnt="1"/>
      <dgm:spPr/>
    </dgm:pt>
    <dgm:pt modelId="{DC89D0ED-E719-4F29-80C7-50476A2479EA}" type="pres">
      <dgm:prSet presAssocID="{3CE684F3-1061-4F19-9E81-C66302697136}" presName="hierRoot3" presStyleCnt="0"/>
      <dgm:spPr/>
    </dgm:pt>
    <dgm:pt modelId="{71F04F23-9A45-4A8C-AB8C-45CEE6921BE1}" type="pres">
      <dgm:prSet presAssocID="{3CE684F3-1061-4F19-9E81-C66302697136}" presName="composite3" presStyleCnt="0"/>
      <dgm:spPr/>
    </dgm:pt>
    <dgm:pt modelId="{9FC2919D-0C88-4F37-812A-9D576CDF3BB0}" type="pres">
      <dgm:prSet presAssocID="{3CE684F3-1061-4F19-9E81-C66302697136}" presName="background3" presStyleLbl="node3" presStyleIdx="0" presStyleCnt="1"/>
      <dgm:spPr/>
    </dgm:pt>
    <dgm:pt modelId="{1F1D4AB3-4DDE-4356-B5B1-5AF8D26D43CC}" type="pres">
      <dgm:prSet presAssocID="{3CE684F3-1061-4F19-9E81-C66302697136}" presName="text3" presStyleLbl="fgAcc3" presStyleIdx="0" presStyleCnt="1">
        <dgm:presLayoutVars>
          <dgm:chPref val="3"/>
        </dgm:presLayoutVars>
      </dgm:prSet>
      <dgm:spPr/>
    </dgm:pt>
    <dgm:pt modelId="{0EECABAE-6645-47BC-9CF5-5F7F46F47459}" type="pres">
      <dgm:prSet presAssocID="{3CE684F3-1061-4F19-9E81-C66302697136}" presName="hierChild4" presStyleCnt="0"/>
      <dgm:spPr/>
    </dgm:pt>
    <dgm:pt modelId="{85FA58C9-EF8D-4ED9-AD2C-4B1EFCC514A2}" type="pres">
      <dgm:prSet presAssocID="{372841BD-1ECF-43C1-A5AF-90466D249E59}" presName="Name10" presStyleLbl="parChTrans1D2" presStyleIdx="1" presStyleCnt="3"/>
      <dgm:spPr/>
    </dgm:pt>
    <dgm:pt modelId="{ED1E1B77-8CD4-434C-AD81-D6572558ECF5}" type="pres">
      <dgm:prSet presAssocID="{AFCB5629-CAEA-4AC2-B141-F2A0A0F64547}" presName="hierRoot2" presStyleCnt="0"/>
      <dgm:spPr/>
    </dgm:pt>
    <dgm:pt modelId="{623BEB96-F729-461B-AF39-A2019F2A61CD}" type="pres">
      <dgm:prSet presAssocID="{AFCB5629-CAEA-4AC2-B141-F2A0A0F64547}" presName="composite2" presStyleCnt="0"/>
      <dgm:spPr/>
    </dgm:pt>
    <dgm:pt modelId="{37F347A8-9F56-47ED-A229-24770DC08776}" type="pres">
      <dgm:prSet presAssocID="{AFCB5629-CAEA-4AC2-B141-F2A0A0F64547}" presName="background2" presStyleLbl="node2" presStyleIdx="1" presStyleCnt="3"/>
      <dgm:spPr/>
    </dgm:pt>
    <dgm:pt modelId="{6DE00330-5587-4270-9421-A966BEFD1928}" type="pres">
      <dgm:prSet presAssocID="{AFCB5629-CAEA-4AC2-B141-F2A0A0F64547}" presName="text2" presStyleLbl="fgAcc2" presStyleIdx="1" presStyleCnt="3">
        <dgm:presLayoutVars>
          <dgm:chPref val="3"/>
        </dgm:presLayoutVars>
      </dgm:prSet>
      <dgm:spPr/>
    </dgm:pt>
    <dgm:pt modelId="{6A800FE3-FDCD-4398-AF8B-83C111929986}" type="pres">
      <dgm:prSet presAssocID="{AFCB5629-CAEA-4AC2-B141-F2A0A0F64547}" presName="hierChild3" presStyleCnt="0"/>
      <dgm:spPr/>
    </dgm:pt>
    <dgm:pt modelId="{0606D1B5-346E-4444-81E7-2B6C1E65601D}" type="pres">
      <dgm:prSet presAssocID="{A546451D-5D77-43D8-A9C4-683D5BE65485}" presName="Name10" presStyleLbl="parChTrans1D2" presStyleIdx="2" presStyleCnt="3"/>
      <dgm:spPr/>
    </dgm:pt>
    <dgm:pt modelId="{696B6099-80FE-4D7B-89CB-24BAB31091F0}" type="pres">
      <dgm:prSet presAssocID="{8DE4B765-4081-4FB5-9931-57764DD69F63}" presName="hierRoot2" presStyleCnt="0"/>
      <dgm:spPr/>
    </dgm:pt>
    <dgm:pt modelId="{59700BB8-4745-4BC0-8B2F-65EC7A7379B8}" type="pres">
      <dgm:prSet presAssocID="{8DE4B765-4081-4FB5-9931-57764DD69F63}" presName="composite2" presStyleCnt="0"/>
      <dgm:spPr/>
    </dgm:pt>
    <dgm:pt modelId="{38F72CAF-525C-4822-98B1-02E5666A722E}" type="pres">
      <dgm:prSet presAssocID="{8DE4B765-4081-4FB5-9931-57764DD69F63}" presName="background2" presStyleLbl="node2" presStyleIdx="2" presStyleCnt="3"/>
      <dgm:spPr/>
    </dgm:pt>
    <dgm:pt modelId="{C0EC149C-16FE-4B8D-B524-9DD4A1938569}" type="pres">
      <dgm:prSet presAssocID="{8DE4B765-4081-4FB5-9931-57764DD69F63}" presName="text2" presStyleLbl="fgAcc2" presStyleIdx="2" presStyleCnt="3">
        <dgm:presLayoutVars>
          <dgm:chPref val="3"/>
        </dgm:presLayoutVars>
      </dgm:prSet>
      <dgm:spPr/>
    </dgm:pt>
    <dgm:pt modelId="{AF3CC19F-A85A-4D12-84C4-BEF10621735F}" type="pres">
      <dgm:prSet presAssocID="{8DE4B765-4081-4FB5-9931-57764DD69F63}" presName="hierChild3" presStyleCnt="0"/>
      <dgm:spPr/>
    </dgm:pt>
  </dgm:ptLst>
  <dgm:cxnLst>
    <dgm:cxn modelId="{4BDD1C00-AA69-4319-94D1-5CFD9F6B2A1C}" srcId="{62AADA48-7C7A-43A8-BFF1-3C73906455C6}" destId="{3CE684F3-1061-4F19-9E81-C66302697136}" srcOrd="0" destOrd="0" parTransId="{28EDEDDA-E1D3-4220-939F-7E5444BD5F21}" sibTransId="{DB7DBD25-FA15-4034-839C-015EE6CBC8A7}"/>
    <dgm:cxn modelId="{7BEECB06-9B79-4EE2-ABA8-DD376C46CE0C}" type="presOf" srcId="{AFCB5629-CAEA-4AC2-B141-F2A0A0F64547}" destId="{6DE00330-5587-4270-9421-A966BEFD1928}" srcOrd="0" destOrd="0" presId="urn:microsoft.com/office/officeart/2005/8/layout/hierarchy1"/>
    <dgm:cxn modelId="{5889CD09-40AA-4277-A161-5116D6529864}" type="presOf" srcId="{F868DFB7-DC8E-4E27-8D32-A78F799B3582}" destId="{11054B15-3037-4CD2-BE47-682E53921EDA}" srcOrd="0" destOrd="0" presId="urn:microsoft.com/office/officeart/2005/8/layout/hierarchy1"/>
    <dgm:cxn modelId="{1FE41439-342C-4CD5-8BCE-B9F85120E474}" srcId="{E7C38296-A5D7-43D6-AD6B-6F9F0B0D6A8B}" destId="{8DE4B765-4081-4FB5-9931-57764DD69F63}" srcOrd="2" destOrd="0" parTransId="{A546451D-5D77-43D8-A9C4-683D5BE65485}" sibTransId="{FD90BA86-508F-4882-8A04-F26FC45667D4}"/>
    <dgm:cxn modelId="{ECEA7F3C-C9E4-4587-A084-39AF50183BB0}" srcId="{E7C38296-A5D7-43D6-AD6B-6F9F0B0D6A8B}" destId="{62AADA48-7C7A-43A8-BFF1-3C73906455C6}" srcOrd="0" destOrd="0" parTransId="{F868DFB7-DC8E-4E27-8D32-A78F799B3582}" sibTransId="{D342AAAC-10FE-42B4-B8B4-25005161034E}"/>
    <dgm:cxn modelId="{22B0CD47-505B-4270-8517-E0F1B47D731D}" type="presOf" srcId="{A546451D-5D77-43D8-A9C4-683D5BE65485}" destId="{0606D1B5-346E-4444-81E7-2B6C1E65601D}" srcOrd="0" destOrd="0" presId="urn:microsoft.com/office/officeart/2005/8/layout/hierarchy1"/>
    <dgm:cxn modelId="{0B8F546A-B141-4D09-93C4-7B886C09C244}" type="presOf" srcId="{28EDEDDA-E1D3-4220-939F-7E5444BD5F21}" destId="{436FF054-967E-48C0-86E9-CCE52F49D36A}" srcOrd="0" destOrd="0" presId="urn:microsoft.com/office/officeart/2005/8/layout/hierarchy1"/>
    <dgm:cxn modelId="{57F45A4D-34CC-4D99-84F9-1F3A09C93BA6}" type="presOf" srcId="{E7C38296-A5D7-43D6-AD6B-6F9F0B0D6A8B}" destId="{8EEB374E-53C7-438F-94C0-09B8ADBE1413}" srcOrd="0" destOrd="0" presId="urn:microsoft.com/office/officeart/2005/8/layout/hierarchy1"/>
    <dgm:cxn modelId="{7179DA51-B45B-4BF8-8E5C-0186046E39CD}" type="presOf" srcId="{3CE684F3-1061-4F19-9E81-C66302697136}" destId="{1F1D4AB3-4DDE-4356-B5B1-5AF8D26D43CC}" srcOrd="0" destOrd="0" presId="urn:microsoft.com/office/officeart/2005/8/layout/hierarchy1"/>
    <dgm:cxn modelId="{FD1E3D55-E667-4486-9335-DC823B480AD1}" srcId="{E7C38296-A5D7-43D6-AD6B-6F9F0B0D6A8B}" destId="{AFCB5629-CAEA-4AC2-B141-F2A0A0F64547}" srcOrd="1" destOrd="0" parTransId="{372841BD-1ECF-43C1-A5AF-90466D249E59}" sibTransId="{2B4DB9F8-D730-43D1-9F3E-2739958935CE}"/>
    <dgm:cxn modelId="{1405A376-BA9B-4FDF-B5FE-6988AF42652E}" type="presOf" srcId="{372841BD-1ECF-43C1-A5AF-90466D249E59}" destId="{85FA58C9-EF8D-4ED9-AD2C-4B1EFCC514A2}" srcOrd="0" destOrd="0" presId="urn:microsoft.com/office/officeart/2005/8/layout/hierarchy1"/>
    <dgm:cxn modelId="{2D194EA5-137B-4397-B5CB-71AD0ACDA303}" type="presOf" srcId="{1F93F4F3-E5C4-4C52-B9D9-E03C9B6F9EC5}" destId="{A21F383A-8A2E-47DB-8DE0-A33B1F816509}" srcOrd="0" destOrd="0" presId="urn:microsoft.com/office/officeart/2005/8/layout/hierarchy1"/>
    <dgm:cxn modelId="{DB8638A7-057A-442A-8D4D-6072DAF1D36B}" srcId="{1F93F4F3-E5C4-4C52-B9D9-E03C9B6F9EC5}" destId="{E7C38296-A5D7-43D6-AD6B-6F9F0B0D6A8B}" srcOrd="0" destOrd="0" parTransId="{9CAA956D-B195-4B87-BA2C-F3C3BE6FF4B6}" sibTransId="{C415EAE5-412E-4F22-8A04-12A6D7F567A7}"/>
    <dgm:cxn modelId="{491FCCC1-686E-4575-84EC-CE670ABE7E45}" type="presOf" srcId="{8DE4B765-4081-4FB5-9931-57764DD69F63}" destId="{C0EC149C-16FE-4B8D-B524-9DD4A1938569}" srcOrd="0" destOrd="0" presId="urn:microsoft.com/office/officeart/2005/8/layout/hierarchy1"/>
    <dgm:cxn modelId="{7FBEC7F7-BA6A-4E29-9875-A5B837B1A6BB}" type="presOf" srcId="{62AADA48-7C7A-43A8-BFF1-3C73906455C6}" destId="{F82D5197-A80D-4CF2-96CE-7A036043CB80}" srcOrd="0" destOrd="0" presId="urn:microsoft.com/office/officeart/2005/8/layout/hierarchy1"/>
    <dgm:cxn modelId="{61A05DB4-5146-4581-BA3C-58A7FB3D320F}" type="presParOf" srcId="{A21F383A-8A2E-47DB-8DE0-A33B1F816509}" destId="{7F9DFF1C-86B1-485F-A306-0B10A5778DE0}" srcOrd="0" destOrd="0" presId="urn:microsoft.com/office/officeart/2005/8/layout/hierarchy1"/>
    <dgm:cxn modelId="{9499EE0C-691F-4F81-9DB1-0A72BFD031D1}" type="presParOf" srcId="{7F9DFF1C-86B1-485F-A306-0B10A5778DE0}" destId="{2FFA7305-7B48-4844-A755-423BF31FBDF8}" srcOrd="0" destOrd="0" presId="urn:microsoft.com/office/officeart/2005/8/layout/hierarchy1"/>
    <dgm:cxn modelId="{5BC59BE4-4076-42D7-874E-B9B778DB3902}" type="presParOf" srcId="{2FFA7305-7B48-4844-A755-423BF31FBDF8}" destId="{8D4C9605-A9F4-45DF-8A7C-54D0FB005A45}" srcOrd="0" destOrd="0" presId="urn:microsoft.com/office/officeart/2005/8/layout/hierarchy1"/>
    <dgm:cxn modelId="{6C21C936-EBCE-4008-9013-B2283FD060DE}" type="presParOf" srcId="{2FFA7305-7B48-4844-A755-423BF31FBDF8}" destId="{8EEB374E-53C7-438F-94C0-09B8ADBE1413}" srcOrd="1" destOrd="0" presId="urn:microsoft.com/office/officeart/2005/8/layout/hierarchy1"/>
    <dgm:cxn modelId="{A15E35AF-60AC-41DE-9250-CEBE8C9FD901}" type="presParOf" srcId="{7F9DFF1C-86B1-485F-A306-0B10A5778DE0}" destId="{78D0760F-79D0-442C-97CA-0C469E7BD6B1}" srcOrd="1" destOrd="0" presId="urn:microsoft.com/office/officeart/2005/8/layout/hierarchy1"/>
    <dgm:cxn modelId="{82124D65-BA0D-4DA4-9D04-C64898FAF573}" type="presParOf" srcId="{78D0760F-79D0-442C-97CA-0C469E7BD6B1}" destId="{11054B15-3037-4CD2-BE47-682E53921EDA}" srcOrd="0" destOrd="0" presId="urn:microsoft.com/office/officeart/2005/8/layout/hierarchy1"/>
    <dgm:cxn modelId="{2CF09BD0-CDAE-4104-A30C-C6601E91FB4E}" type="presParOf" srcId="{78D0760F-79D0-442C-97CA-0C469E7BD6B1}" destId="{094A3AF8-761A-4185-8A00-DFC5A1FD07C9}" srcOrd="1" destOrd="0" presId="urn:microsoft.com/office/officeart/2005/8/layout/hierarchy1"/>
    <dgm:cxn modelId="{AF5D14A1-B62E-47E9-901A-9988DD111F38}" type="presParOf" srcId="{094A3AF8-761A-4185-8A00-DFC5A1FD07C9}" destId="{1805E6D4-5595-4E32-AF95-9EDF657C7B59}" srcOrd="0" destOrd="0" presId="urn:microsoft.com/office/officeart/2005/8/layout/hierarchy1"/>
    <dgm:cxn modelId="{A5F8F9FE-6A8B-42B6-9F81-40DB75C811B6}" type="presParOf" srcId="{1805E6D4-5595-4E32-AF95-9EDF657C7B59}" destId="{7ADEC845-2772-430A-B930-054CE44E6B73}" srcOrd="0" destOrd="0" presId="urn:microsoft.com/office/officeart/2005/8/layout/hierarchy1"/>
    <dgm:cxn modelId="{2A00BA9A-24D7-456A-8BB9-14929A4D88E2}" type="presParOf" srcId="{1805E6D4-5595-4E32-AF95-9EDF657C7B59}" destId="{F82D5197-A80D-4CF2-96CE-7A036043CB80}" srcOrd="1" destOrd="0" presId="urn:microsoft.com/office/officeart/2005/8/layout/hierarchy1"/>
    <dgm:cxn modelId="{195966B8-3337-4F80-98A8-21B9FFA488F2}" type="presParOf" srcId="{094A3AF8-761A-4185-8A00-DFC5A1FD07C9}" destId="{8F17D7A0-3D5A-4730-AE48-1A2EDC29A87D}" srcOrd="1" destOrd="0" presId="urn:microsoft.com/office/officeart/2005/8/layout/hierarchy1"/>
    <dgm:cxn modelId="{C3E54FDE-19E8-4226-9DA9-26C20B5DD8E8}" type="presParOf" srcId="{8F17D7A0-3D5A-4730-AE48-1A2EDC29A87D}" destId="{436FF054-967E-48C0-86E9-CCE52F49D36A}" srcOrd="0" destOrd="0" presId="urn:microsoft.com/office/officeart/2005/8/layout/hierarchy1"/>
    <dgm:cxn modelId="{1736F21A-6108-483F-84AE-17404D5516D6}" type="presParOf" srcId="{8F17D7A0-3D5A-4730-AE48-1A2EDC29A87D}" destId="{DC89D0ED-E719-4F29-80C7-50476A2479EA}" srcOrd="1" destOrd="0" presId="urn:microsoft.com/office/officeart/2005/8/layout/hierarchy1"/>
    <dgm:cxn modelId="{8E9A0AE6-EA2B-4235-8CCA-907205F42708}" type="presParOf" srcId="{DC89D0ED-E719-4F29-80C7-50476A2479EA}" destId="{71F04F23-9A45-4A8C-AB8C-45CEE6921BE1}" srcOrd="0" destOrd="0" presId="urn:microsoft.com/office/officeart/2005/8/layout/hierarchy1"/>
    <dgm:cxn modelId="{DE7251AA-0E1B-4222-AE43-CE286E45376C}" type="presParOf" srcId="{71F04F23-9A45-4A8C-AB8C-45CEE6921BE1}" destId="{9FC2919D-0C88-4F37-812A-9D576CDF3BB0}" srcOrd="0" destOrd="0" presId="urn:microsoft.com/office/officeart/2005/8/layout/hierarchy1"/>
    <dgm:cxn modelId="{4B8A2B42-807F-4D38-8CDE-352BB69D4E3B}" type="presParOf" srcId="{71F04F23-9A45-4A8C-AB8C-45CEE6921BE1}" destId="{1F1D4AB3-4DDE-4356-B5B1-5AF8D26D43CC}" srcOrd="1" destOrd="0" presId="urn:microsoft.com/office/officeart/2005/8/layout/hierarchy1"/>
    <dgm:cxn modelId="{1BEBE9B2-823F-4A14-93B5-EAE328F6BDAF}" type="presParOf" srcId="{DC89D0ED-E719-4F29-80C7-50476A2479EA}" destId="{0EECABAE-6645-47BC-9CF5-5F7F46F47459}" srcOrd="1" destOrd="0" presId="urn:microsoft.com/office/officeart/2005/8/layout/hierarchy1"/>
    <dgm:cxn modelId="{E283AB9E-08E8-4155-A2B6-F46883CDC4A2}" type="presParOf" srcId="{78D0760F-79D0-442C-97CA-0C469E7BD6B1}" destId="{85FA58C9-EF8D-4ED9-AD2C-4B1EFCC514A2}" srcOrd="2" destOrd="0" presId="urn:microsoft.com/office/officeart/2005/8/layout/hierarchy1"/>
    <dgm:cxn modelId="{EEB75EA9-D1D1-4516-9828-D2A3A96DA180}" type="presParOf" srcId="{78D0760F-79D0-442C-97CA-0C469E7BD6B1}" destId="{ED1E1B77-8CD4-434C-AD81-D6572558ECF5}" srcOrd="3" destOrd="0" presId="urn:microsoft.com/office/officeart/2005/8/layout/hierarchy1"/>
    <dgm:cxn modelId="{338D39C9-4472-4207-8485-7295BE84A4AE}" type="presParOf" srcId="{ED1E1B77-8CD4-434C-AD81-D6572558ECF5}" destId="{623BEB96-F729-461B-AF39-A2019F2A61CD}" srcOrd="0" destOrd="0" presId="urn:microsoft.com/office/officeart/2005/8/layout/hierarchy1"/>
    <dgm:cxn modelId="{58C6D45A-7910-4840-9758-C9D10AC8E583}" type="presParOf" srcId="{623BEB96-F729-461B-AF39-A2019F2A61CD}" destId="{37F347A8-9F56-47ED-A229-24770DC08776}" srcOrd="0" destOrd="0" presId="urn:microsoft.com/office/officeart/2005/8/layout/hierarchy1"/>
    <dgm:cxn modelId="{7DD13FAC-9641-463C-AC26-7E8C1D6522C7}" type="presParOf" srcId="{623BEB96-F729-461B-AF39-A2019F2A61CD}" destId="{6DE00330-5587-4270-9421-A966BEFD1928}" srcOrd="1" destOrd="0" presId="urn:microsoft.com/office/officeart/2005/8/layout/hierarchy1"/>
    <dgm:cxn modelId="{AEEEB9A6-9DAE-4484-9768-24C37EAF5A73}" type="presParOf" srcId="{ED1E1B77-8CD4-434C-AD81-D6572558ECF5}" destId="{6A800FE3-FDCD-4398-AF8B-83C111929986}" srcOrd="1" destOrd="0" presId="urn:microsoft.com/office/officeart/2005/8/layout/hierarchy1"/>
    <dgm:cxn modelId="{952C8204-34E1-4B53-8820-5882F5B8AB6E}" type="presParOf" srcId="{78D0760F-79D0-442C-97CA-0C469E7BD6B1}" destId="{0606D1B5-346E-4444-81E7-2B6C1E65601D}" srcOrd="4" destOrd="0" presId="urn:microsoft.com/office/officeart/2005/8/layout/hierarchy1"/>
    <dgm:cxn modelId="{AE440652-B3BE-412B-9578-F4CD31356D7A}" type="presParOf" srcId="{78D0760F-79D0-442C-97CA-0C469E7BD6B1}" destId="{696B6099-80FE-4D7B-89CB-24BAB31091F0}" srcOrd="5" destOrd="0" presId="urn:microsoft.com/office/officeart/2005/8/layout/hierarchy1"/>
    <dgm:cxn modelId="{04125FE3-12FC-4736-920D-F56BC3E7C3B4}" type="presParOf" srcId="{696B6099-80FE-4D7B-89CB-24BAB31091F0}" destId="{59700BB8-4745-4BC0-8B2F-65EC7A7379B8}" srcOrd="0" destOrd="0" presId="urn:microsoft.com/office/officeart/2005/8/layout/hierarchy1"/>
    <dgm:cxn modelId="{010AA588-8E93-4AD9-9043-43136E9EFB77}" type="presParOf" srcId="{59700BB8-4745-4BC0-8B2F-65EC7A7379B8}" destId="{38F72CAF-525C-4822-98B1-02E5666A722E}" srcOrd="0" destOrd="0" presId="urn:microsoft.com/office/officeart/2005/8/layout/hierarchy1"/>
    <dgm:cxn modelId="{3C29D183-D3B2-4905-9A83-1B620FAB0C18}" type="presParOf" srcId="{59700BB8-4745-4BC0-8B2F-65EC7A7379B8}" destId="{C0EC149C-16FE-4B8D-B524-9DD4A1938569}" srcOrd="1" destOrd="0" presId="urn:microsoft.com/office/officeart/2005/8/layout/hierarchy1"/>
    <dgm:cxn modelId="{AFC23C92-DD37-4C02-867A-1D50A667689A}" type="presParOf" srcId="{696B6099-80FE-4D7B-89CB-24BAB31091F0}" destId="{AF3CC19F-A85A-4D12-84C4-BEF10621735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6D1B5-346E-4444-81E7-2B6C1E65601D}">
      <dsp:nvSpPr>
        <dsp:cNvPr id="0" name=""/>
        <dsp:cNvSpPr/>
      </dsp:nvSpPr>
      <dsp:spPr>
        <a:xfrm>
          <a:off x="3114741" y="454426"/>
          <a:ext cx="1046276" cy="339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545"/>
              </a:lnTo>
              <a:lnTo>
                <a:pt x="1046276" y="260545"/>
              </a:lnTo>
              <a:lnTo>
                <a:pt x="1046276" y="3398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A58C9-EF8D-4ED9-AD2C-4B1EFCC514A2}">
      <dsp:nvSpPr>
        <dsp:cNvPr id="0" name=""/>
        <dsp:cNvSpPr/>
      </dsp:nvSpPr>
      <dsp:spPr>
        <a:xfrm>
          <a:off x="3069021" y="454426"/>
          <a:ext cx="91440" cy="3398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8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FF054-967E-48C0-86E9-CCE52F49D36A}">
      <dsp:nvSpPr>
        <dsp:cNvPr id="0" name=""/>
        <dsp:cNvSpPr/>
      </dsp:nvSpPr>
      <dsp:spPr>
        <a:xfrm>
          <a:off x="2022745" y="1337864"/>
          <a:ext cx="91440" cy="2489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89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54B15-3037-4CD2-BE47-682E53921EDA}">
      <dsp:nvSpPr>
        <dsp:cNvPr id="0" name=""/>
        <dsp:cNvSpPr/>
      </dsp:nvSpPr>
      <dsp:spPr>
        <a:xfrm>
          <a:off x="2068465" y="454426"/>
          <a:ext cx="1046276" cy="339848"/>
        </a:xfrm>
        <a:custGeom>
          <a:avLst/>
          <a:gdLst/>
          <a:ahLst/>
          <a:cxnLst/>
          <a:rect l="0" t="0" r="0" b="0"/>
          <a:pathLst>
            <a:path>
              <a:moveTo>
                <a:pt x="1046276" y="0"/>
              </a:moveTo>
              <a:lnTo>
                <a:pt x="1046276" y="260545"/>
              </a:lnTo>
              <a:lnTo>
                <a:pt x="0" y="260545"/>
              </a:lnTo>
              <a:lnTo>
                <a:pt x="0" y="3398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4C9605-A9F4-45DF-8A7C-54D0FB005A45}">
      <dsp:nvSpPr>
        <dsp:cNvPr id="0" name=""/>
        <dsp:cNvSpPr/>
      </dsp:nvSpPr>
      <dsp:spPr>
        <a:xfrm>
          <a:off x="2686719" y="-89161"/>
          <a:ext cx="856044" cy="543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EB374E-53C7-438F-94C0-09B8ADBE1413}">
      <dsp:nvSpPr>
        <dsp:cNvPr id="0" name=""/>
        <dsp:cNvSpPr/>
      </dsp:nvSpPr>
      <dsp:spPr>
        <a:xfrm>
          <a:off x="2781835" y="1198"/>
          <a:ext cx="856044" cy="543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江小白</a:t>
          </a:r>
        </a:p>
      </dsp:txBody>
      <dsp:txXfrm>
        <a:off x="2797756" y="17119"/>
        <a:ext cx="824202" cy="511746"/>
      </dsp:txXfrm>
    </dsp:sp>
    <dsp:sp modelId="{7ADEC845-2772-430A-B930-054CE44E6B73}">
      <dsp:nvSpPr>
        <dsp:cNvPr id="0" name=""/>
        <dsp:cNvSpPr/>
      </dsp:nvSpPr>
      <dsp:spPr>
        <a:xfrm>
          <a:off x="1640443" y="794275"/>
          <a:ext cx="856044" cy="543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2D5197-A80D-4CF2-96CE-7A036043CB80}">
      <dsp:nvSpPr>
        <dsp:cNvPr id="0" name=""/>
        <dsp:cNvSpPr/>
      </dsp:nvSpPr>
      <dsp:spPr>
        <a:xfrm>
          <a:off x="1735559" y="884635"/>
          <a:ext cx="856044" cy="543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分销商</a:t>
          </a:r>
        </a:p>
      </dsp:txBody>
      <dsp:txXfrm>
        <a:off x="1751480" y="900556"/>
        <a:ext cx="824202" cy="511746"/>
      </dsp:txXfrm>
    </dsp:sp>
    <dsp:sp modelId="{9FC2919D-0C88-4F37-812A-9D576CDF3BB0}">
      <dsp:nvSpPr>
        <dsp:cNvPr id="0" name=""/>
        <dsp:cNvSpPr/>
      </dsp:nvSpPr>
      <dsp:spPr>
        <a:xfrm>
          <a:off x="1640443" y="1586830"/>
          <a:ext cx="856044" cy="543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F1D4AB3-4DDE-4356-B5B1-5AF8D26D43CC}">
      <dsp:nvSpPr>
        <dsp:cNvPr id="0" name=""/>
        <dsp:cNvSpPr/>
      </dsp:nvSpPr>
      <dsp:spPr>
        <a:xfrm>
          <a:off x="1735559" y="1677190"/>
          <a:ext cx="856044" cy="543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餐饮店</a:t>
          </a:r>
        </a:p>
      </dsp:txBody>
      <dsp:txXfrm>
        <a:off x="1751480" y="1693111"/>
        <a:ext cx="824202" cy="511746"/>
      </dsp:txXfrm>
    </dsp:sp>
    <dsp:sp modelId="{37F347A8-9F56-47ED-A229-24770DC08776}">
      <dsp:nvSpPr>
        <dsp:cNvPr id="0" name=""/>
        <dsp:cNvSpPr/>
      </dsp:nvSpPr>
      <dsp:spPr>
        <a:xfrm>
          <a:off x="2686719" y="794275"/>
          <a:ext cx="856044" cy="543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00330-5587-4270-9421-A966BEFD1928}">
      <dsp:nvSpPr>
        <dsp:cNvPr id="0" name=""/>
        <dsp:cNvSpPr/>
      </dsp:nvSpPr>
      <dsp:spPr>
        <a:xfrm>
          <a:off x="2781835" y="884635"/>
          <a:ext cx="856044" cy="543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餐饮店</a:t>
          </a:r>
        </a:p>
      </dsp:txBody>
      <dsp:txXfrm>
        <a:off x="2797756" y="900556"/>
        <a:ext cx="824202" cy="511746"/>
      </dsp:txXfrm>
    </dsp:sp>
    <dsp:sp modelId="{38F72CAF-525C-4822-98B1-02E5666A722E}">
      <dsp:nvSpPr>
        <dsp:cNvPr id="0" name=""/>
        <dsp:cNvSpPr/>
      </dsp:nvSpPr>
      <dsp:spPr>
        <a:xfrm>
          <a:off x="3732996" y="794275"/>
          <a:ext cx="856044" cy="543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EC149C-16FE-4B8D-B524-9DD4A1938569}">
      <dsp:nvSpPr>
        <dsp:cNvPr id="0" name=""/>
        <dsp:cNvSpPr/>
      </dsp:nvSpPr>
      <dsp:spPr>
        <a:xfrm>
          <a:off x="3828112" y="884635"/>
          <a:ext cx="856044" cy="543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电商渠道</a:t>
          </a:r>
        </a:p>
      </dsp:txBody>
      <dsp:txXfrm>
        <a:off x="3844033" y="900556"/>
        <a:ext cx="824202" cy="511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993923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charset="0"/>
                <a:ea typeface="宋体" charset="-122"/>
              </a:rPr>
              <a:t>搞复杂了没有人搭理，一定要简单。</a:t>
            </a:r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DFBF5715-D3A3-4A19-B7AF-44C4EFFFC522}" type="slidenum">
              <a:rPr lang="en-US" altLang="zh-CN" smtClean="0"/>
              <a:pPr eaLnBrk="1" hangingPunct="1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charset="0"/>
                <a:ea typeface="宋体" charset="-122"/>
              </a:rPr>
              <a:t>搞复杂了没有人搭理，一定要简单。</a:t>
            </a:r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DFBF5715-D3A3-4A19-B7AF-44C4EFFFC522}" type="slidenum">
              <a:rPr lang="en-US" altLang="zh-CN" smtClean="0"/>
              <a:pPr eaLnBrk="1" hangingPunct="1"/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4886DA76-82A4-4E90-BEE3-DF1D7C4AE03E}" type="slidenum">
              <a:rPr lang="zh-CN" altLang="en-US" smtClean="0"/>
              <a:pPr eaLnBrk="1" hangingPunct="1"/>
              <a:t>16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charset="0"/>
                <a:ea typeface="宋体" charset="-122"/>
              </a:rPr>
              <a:t>搞复杂了没有人搭理，一定要简单。</a:t>
            </a:r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DFBF5715-D3A3-4A19-B7AF-44C4EFFFC522}" type="slidenum">
              <a:rPr lang="en-US" altLang="zh-CN" smtClean="0"/>
              <a:pPr eaLnBrk="1" hangingPunct="1"/>
              <a:t>24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charset="0"/>
                <a:ea typeface="宋体" charset="-122"/>
              </a:rPr>
              <a:t>搞复杂了没有人搭理，一定要简单。</a:t>
            </a:r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DFBF5715-D3A3-4A19-B7AF-44C4EFFFC522}" type="slidenum">
              <a:rPr lang="en-US" altLang="zh-CN" smtClean="0"/>
              <a:pPr eaLnBrk="1" hangingPunct="1"/>
              <a:t>49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5204377"/>
            <a:ext cx="2133600" cy="3965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204377"/>
            <a:ext cx="2895600" cy="3965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1728" y="5310595"/>
            <a:ext cx="275073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E3BBD-F772-43FC-A9E1-489A09EF22B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971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3672416"/>
            <a:ext cx="7772401" cy="1135064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单击此处编辑母版标题样式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422261"/>
            <a:ext cx="7772401" cy="125015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r>
              <a:t>单击此处编辑母版文本样式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333500"/>
            <a:ext cx="4038600" cy="377163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279260"/>
            <a:ext cx="4040188" cy="53313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r>
              <a:t>单击此处编辑母版文本样式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6" y="1279260"/>
            <a:ext cx="4041776" cy="53313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1" y="227541"/>
            <a:ext cx="3008314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单击此处编辑母版标题样式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27541"/>
            <a:ext cx="5111750" cy="4877596"/>
          </a:xfrm>
          <a:prstGeom prst="rect">
            <a:avLst/>
          </a:prstGeom>
        </p:spPr>
        <p:txBody>
          <a:bodyPr/>
          <a:lstStyle/>
          <a:p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57200" y="1195916"/>
            <a:ext cx="3008315" cy="390922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1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单击此处编辑母版标题样式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792288" y="510646"/>
            <a:ext cx="5486401" cy="3429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4472782"/>
            <a:ext cx="5486401" cy="6707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r>
              <a:t>单击此处编辑母版文本样式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28865"/>
            <a:ext cx="2057400" cy="4876271"/>
          </a:xfrm>
          <a:prstGeom prst="rect">
            <a:avLst/>
          </a:prstGeom>
        </p:spPr>
        <p:txBody>
          <a:bodyPr/>
          <a:lstStyle/>
          <a:p>
            <a:r>
              <a:t>单击此处编辑母版标题样式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28865"/>
            <a:ext cx="6019800" cy="4876271"/>
          </a:xfrm>
          <a:prstGeom prst="rect">
            <a:avLst/>
          </a:prstGeom>
        </p:spPr>
        <p:txBody>
          <a:bodyPr/>
          <a:lstStyle/>
          <a:p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单击此处编辑母版标题样式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2818" y="531447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1" r:id="rId10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3131840" y="1921871"/>
            <a:ext cx="1" cy="1368155"/>
          </a:xfrm>
          <a:prstGeom prst="line">
            <a:avLst/>
          </a:prstGeom>
          <a:ln w="31750">
            <a:solidFill>
              <a:srgbClr val="FF0000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24" name="Shape 124"/>
          <p:cNvSpPr/>
          <p:nvPr/>
        </p:nvSpPr>
        <p:spPr>
          <a:xfrm>
            <a:off x="3273791" y="1993404"/>
            <a:ext cx="419601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1">
                <a:solidFill>
                  <a:srgbClr val="00206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4000" dirty="0"/>
              <a:t>江小白的营销之道</a:t>
            </a:r>
            <a:endParaRPr lang="en-US" altLang="zh-CN" sz="4000" dirty="0"/>
          </a:p>
        </p:txBody>
      </p:sp>
      <p:pic>
        <p:nvPicPr>
          <p:cNvPr id="5" name="Picture 3" descr="C:\Users\Administrator\Desktop\banner03_副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1" y="1995252"/>
            <a:ext cx="2376264" cy="103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304800" y="607649"/>
            <a:ext cx="4187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谈起做“江小白”，还得从的创始人陶石泉说起：</a:t>
            </a:r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 </a:t>
            </a:r>
          </a:p>
        </p:txBody>
      </p:sp>
      <p:sp>
        <p:nvSpPr>
          <p:cNvPr id="8195" name="矩形 3"/>
          <p:cNvSpPr>
            <a:spLocks noChangeArrowheads="1"/>
          </p:cNvSpPr>
          <p:nvPr/>
        </p:nvSpPr>
        <p:spPr bwMode="auto">
          <a:xfrm>
            <a:off x="304800" y="1270000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陶石泉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曾在国内一知名酒企服务了十年，从事品牌与营销工作，对行业弊病了如指掌：白酒是个传统产业，做的人都往一个地方使劲——产品必须看起来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高端大气上档次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千篇一律地刨祖坟、讲历史、端着杯子想死人，鲜活的当代人文情怀反被忽视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，如此一来，很难做出差异化的品牌和产品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何况现在是文化多元的时代，白酒行业的单一诉求并不合理。</a:t>
            </a:r>
            <a:endParaRPr lang="zh-CN" altLang="en-US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689490"/>
            <a:ext cx="2514600" cy="150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2676261"/>
            <a:ext cx="3276600" cy="149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590800" cy="148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13"/>
          <p:cNvSpPr txBox="1">
            <a:spLocks noChangeArrowheads="1"/>
          </p:cNvSpPr>
          <p:nvPr/>
        </p:nvSpPr>
        <p:spPr bwMode="auto">
          <a:xfrm>
            <a:off x="6248401" y="4254500"/>
            <a:ext cx="26212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传统的高端白酒片面追去高大上，诉求单一</a:t>
            </a:r>
          </a:p>
        </p:txBody>
      </p:sp>
    </p:spTree>
    <p:extLst>
      <p:ext uri="{BB962C8B-B14F-4D97-AF65-F5344CB8AC3E}">
        <p14:creationId xmlns:p14="http://schemas.microsoft.com/office/powerpoint/2010/main" val="141113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218" name="矩形 1"/>
          <p:cNvSpPr>
            <a:spLocks noChangeArrowheads="1"/>
          </p:cNvSpPr>
          <p:nvPr/>
        </p:nvSpPr>
        <p:spPr bwMode="auto">
          <a:xfrm>
            <a:off x="457200" y="635000"/>
            <a:ext cx="830580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另一方面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，白酒的消费者以中老年为主，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80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后只占四分之一。大多数受访的年轻人表示，若非应酬平时不会想喝白酒，啤酒、红酒或洋酒才是他们的菜。</a:t>
            </a:r>
            <a:endParaRPr lang="en-US" altLang="zh-CN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果真舶来酒品可以攻玉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?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并非白酒味道不如人，而是因为在长期的“帝王专供”、“御用琼浆”、“历史悠久”等广告宣传下，白酒这个原本单纯的情绪性“饮料”已被悄然贴上了诸多标签，</a:t>
            </a:r>
            <a:r>
              <a:rPr lang="zh-CN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严重匮乏年轻时尚的品牌调性，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自然会被前卫自由的新一代拒之门外。</a:t>
            </a:r>
            <a:endParaRPr lang="zh-CN" altLang="en-US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图片 10" descr="9B8DEF55656A3ED2BE4D7142B32B9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381783"/>
            <a:ext cx="3528392" cy="1979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379209"/>
            <a:ext cx="3380184" cy="1896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271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4800" y="362480"/>
            <a:ext cx="86868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回顾白酒曾辉煌过的黄金十年，是伴随</a:t>
            </a: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50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、</a:t>
            </a: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60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后们占据社会主流而发生的，陶石泉意识到，随着</a:t>
            </a: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80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、</a:t>
            </a: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90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逐渐走上社会舞台的中心，白酒必将掀起一场变革</a:t>
            </a:r>
            <a:r>
              <a:rPr lang="zh-CN" altLang="en-US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。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白酒品牌的年轻化和时尚化是个值得尝试的方向，应该能做出个性化、差异化的产品。这于是他紧盯市场空白，针对</a:t>
            </a:r>
            <a:r>
              <a:rPr lang="en-US" altLang="zh-CN" sz="1400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80 90</a:t>
            </a:r>
            <a:r>
              <a:rPr lang="zh-CN" altLang="zh-CN" sz="1400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后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推出了</a:t>
            </a: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——</a:t>
            </a:r>
          </a:p>
          <a:p>
            <a:pPr>
              <a:defRPr/>
            </a:pPr>
            <a:endParaRPr lang="en-US" altLang="zh-CN" sz="14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>
              <a:defRPr/>
            </a:pPr>
            <a:endParaRPr lang="en-US" altLang="zh-CN" sz="14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>
              <a:defRPr/>
            </a:pPr>
            <a:endParaRPr lang="en-US" altLang="zh-CN" sz="14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>
              <a:defRPr/>
            </a:pP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 </a:t>
            </a:r>
          </a:p>
          <a:p>
            <a:pPr>
              <a:defRPr/>
            </a:pPr>
            <a:r>
              <a:rPr lang="en-US" altLang="zh-CN" sz="1400" dirty="0">
                <a:solidFill>
                  <a:srgbClr val="0070C0"/>
                </a:solidFill>
                <a:ea typeface="宋体" pitchFamily="2" charset="-122"/>
              </a:rPr>
              <a:t>                </a:t>
            </a:r>
            <a:endParaRPr lang="zh-CN" altLang="en-US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43" name="矩形 7"/>
          <p:cNvSpPr>
            <a:spLocks noChangeArrowheads="1"/>
          </p:cNvSpPr>
          <p:nvPr/>
        </p:nvSpPr>
        <p:spPr bwMode="auto">
          <a:xfrm>
            <a:off x="990600" y="1460501"/>
            <a:ext cx="6629400" cy="83099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zh-CN" altLang="zh-CN" sz="24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定位朋友之间时尚休闲的</a:t>
            </a:r>
            <a:r>
              <a:rPr lang="zh-CN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青春小酒品牌“江小白”</a:t>
            </a:r>
            <a:endParaRPr lang="en-US" altLang="zh-CN" sz="2400" b="1" dirty="0">
              <a:solidFill>
                <a:srgbClr val="090FF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Picture 2" descr="C:\Users\Administrator\Desktop\江小白\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13484"/>
            <a:ext cx="3312369" cy="220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江小白\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17" y="2722744"/>
            <a:ext cx="3502370" cy="22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667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266" name="椭圆 4"/>
          <p:cNvSpPr>
            <a:spLocks noChangeArrowheads="1"/>
          </p:cNvSpPr>
          <p:nvPr/>
        </p:nvSpPr>
        <p:spPr bwMode="auto">
          <a:xfrm>
            <a:off x="6019800" y="1714500"/>
            <a:ext cx="2590800" cy="21590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1267" name="TextBox 8"/>
          <p:cNvSpPr txBox="1">
            <a:spLocks noChangeArrowheads="1"/>
          </p:cNvSpPr>
          <p:nvPr/>
        </p:nvSpPr>
        <p:spPr bwMode="auto">
          <a:xfrm>
            <a:off x="5791200" y="2349501"/>
            <a:ext cx="312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我是江小白</a:t>
            </a:r>
          </a:p>
        </p:txBody>
      </p: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6324600" y="2857500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090FFB"/>
                </a:solidFill>
                <a:latin typeface="Adobe 楷体 Std R" pitchFamily="18" charset="-122"/>
                <a:ea typeface="Adobe 楷体 Std R" pitchFamily="18" charset="-122"/>
              </a:rPr>
              <a:t>有态度，有个性，有情绪</a:t>
            </a:r>
            <a:endParaRPr lang="en-US" altLang="zh-CN" b="1">
              <a:solidFill>
                <a:srgbClr val="090FFB"/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cxnSp>
        <p:nvCxnSpPr>
          <p:cNvPr id="11269" name="直接连接符 7"/>
          <p:cNvCxnSpPr>
            <a:cxnSpLocks noChangeShapeType="1"/>
          </p:cNvCxnSpPr>
          <p:nvPr/>
        </p:nvCxnSpPr>
        <p:spPr bwMode="auto">
          <a:xfrm rot="10800000" flipH="1">
            <a:off x="6019800" y="2794000"/>
            <a:ext cx="2438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0"/>
            <a:ext cx="50228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27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3568" y="1050266"/>
            <a:ext cx="7848872" cy="358272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b="1" dirty="0">
                <a:latin typeface="微软雅黑" pitchFamily="34" charset="-122"/>
                <a:ea typeface="微软雅黑" pitchFamily="34" charset="-122"/>
              </a:rPr>
              <a:t>江小白做了什么？</a:t>
            </a:r>
          </a:p>
        </p:txBody>
      </p:sp>
    </p:spTree>
    <p:extLst>
      <p:ext uri="{BB962C8B-B14F-4D97-AF65-F5344CB8AC3E}">
        <p14:creationId xmlns:p14="http://schemas.microsoft.com/office/powerpoint/2010/main" val="12411643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剪去对角的矩形 1"/>
          <p:cNvSpPr/>
          <p:nvPr/>
        </p:nvSpPr>
        <p:spPr bwMode="auto">
          <a:xfrm>
            <a:off x="381000" y="254000"/>
            <a:ext cx="1828800" cy="44326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有态度的品牌</a:t>
            </a:r>
          </a:p>
        </p:txBody>
      </p:sp>
      <p:sp>
        <p:nvSpPr>
          <p:cNvPr id="12291" name="矩形 2"/>
          <p:cNvSpPr>
            <a:spLocks noChangeArrowheads="1"/>
          </p:cNvSpPr>
          <p:nvPr/>
        </p:nvSpPr>
        <p:spPr bwMode="auto">
          <a:xfrm>
            <a:off x="381000" y="1143000"/>
            <a:ext cx="762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一个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125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毫升的小酒瓶，寄托了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江小白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对这个行业的态度和情怀。</a:t>
            </a:r>
            <a:endParaRPr lang="en-US" altLang="zh-CN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根据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8090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后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这群人的思想特征，提出了“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我是江小白，生活很简单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”的品牌理念。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江小白代表着青春而简单的个性，甚至有些自嘲的屌丝文化情结，有着强烈个性表达、爱憎分明的文艺青年情结。他们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希望“我是江小白，生活很简单”的生活理念成为每一个人生活的态度，</a:t>
            </a:r>
            <a:r>
              <a:rPr lang="zh-CN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成为</a:t>
            </a:r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80  90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后</a:t>
            </a:r>
            <a:r>
              <a:rPr lang="zh-CN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自己的表达。</a:t>
            </a:r>
          </a:p>
        </p:txBody>
      </p:sp>
      <p:pic>
        <p:nvPicPr>
          <p:cNvPr id="12292" name="Picture 2" descr="以青春的名义制造流行-江小白的营销之路（图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24428"/>
            <a:ext cx="4572000" cy="193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84501"/>
            <a:ext cx="2971800" cy="16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365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剪去对角的矩形 1"/>
          <p:cNvSpPr/>
          <p:nvPr/>
        </p:nvSpPr>
        <p:spPr bwMode="auto">
          <a:xfrm>
            <a:off x="381000" y="254000"/>
            <a:ext cx="1447800" cy="44326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易记的名字</a:t>
            </a:r>
          </a:p>
        </p:txBody>
      </p:sp>
      <p:sp>
        <p:nvSpPr>
          <p:cNvPr id="13315" name="矩形 3"/>
          <p:cNvSpPr>
            <a:spLocks noChangeArrowheads="1"/>
          </p:cNvSpPr>
          <p:nvPr/>
        </p:nvSpPr>
        <p:spPr bwMode="auto">
          <a:xfrm>
            <a:off x="228600" y="981605"/>
            <a:ext cx="8686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“江小白”的品牌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名称来源于青春影视剧的启发。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许多大热的电视剧主人公都以 “×小×”的公式命名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，如《爱情公寓》里贱贱惹人爱的男主叫“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曾小贤”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，《男人帮》中那个略害羞、略文艺的主演叫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“顾小白”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这种调调的名字</a:t>
            </a:r>
            <a:r>
              <a:rPr lang="zh-CN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有鲜明的</a:t>
            </a:r>
            <a:r>
              <a:rPr lang="en-US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80</a:t>
            </a:r>
            <a:r>
              <a:rPr lang="zh-CN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90</a:t>
            </a:r>
            <a:r>
              <a:rPr lang="zh-CN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后印记，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简单通俗又亲切，十分符合我们的目标消费者。</a:t>
            </a:r>
            <a:endParaRPr lang="zh-CN" altLang="en-US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7" y="2569468"/>
            <a:ext cx="3546872" cy="190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20977"/>
            <a:ext cx="4191000" cy="197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767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338" name="矩形 1"/>
          <p:cNvSpPr>
            <a:spLocks noChangeArrowheads="1"/>
          </p:cNvSpPr>
          <p:nvPr/>
        </p:nvSpPr>
        <p:spPr bwMode="auto">
          <a:xfrm>
            <a:off x="457200" y="947208"/>
            <a:ext cx="5638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一个长着大众脸</a:t>
            </a:r>
            <a:r>
              <a:rPr lang="zh-CN" altLang="zh-CN" sz="1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鼻梁上架着无镜片黑框眼镜，系着英伦风格的黑白格子围巾，身穿休闲西装的帅气小男生卡通形象，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就是江小白的形象代言人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这样的青春文艺，完全颠覆了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传统白酒以稳重、传统、历史悠久为主的形象。</a:t>
            </a:r>
            <a:endParaRPr lang="en-US" altLang="zh-CN" sz="1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 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他时尚、青春、简单、快乐，爱护环境、不喜人情世故，有点文艺范儿，不是高富帅亦绝非纯屌丝。这些性格特质无一例外都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契合了</a:t>
            </a:r>
            <a:r>
              <a:rPr lang="en-US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80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后一代人的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生活形态，很多人都可以在他身上找到自己的影子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zh-CN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339" name="矩形 5"/>
          <p:cNvSpPr>
            <a:spLocks noChangeArrowheads="1"/>
          </p:cNvSpPr>
          <p:nvPr/>
        </p:nvSpPr>
        <p:spPr bwMode="auto">
          <a:xfrm>
            <a:off x="457200" y="3238500"/>
            <a:ext cx="3048000" cy="2000548"/>
          </a:xfrm>
          <a:prstGeom prst="rect">
            <a:avLst/>
          </a:prstGeom>
          <a:solidFill>
            <a:srgbClr val="FFC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latin typeface="方正硬笔楷书简体" pitchFamily="65" charset="-122"/>
                <a:ea typeface="方正硬笔楷书简体" pitchFamily="65" charset="-122"/>
              </a:rPr>
              <a:t>江小白素描</a:t>
            </a:r>
            <a:r>
              <a:rPr lang="zh-CN" altLang="en-US">
                <a:latin typeface="方正硬笔楷书简体" pitchFamily="65" charset="-122"/>
                <a:ea typeface="方正硬笔楷书简体" pitchFamily="65" charset="-122"/>
              </a:rPr>
              <a:t>：</a:t>
            </a:r>
            <a:endParaRPr lang="en-US" altLang="zh-CN">
              <a:latin typeface="方正硬笔楷书简体" pitchFamily="65" charset="-122"/>
              <a:ea typeface="方正硬笔楷书简体" pitchFamily="65" charset="-122"/>
            </a:endParaRPr>
          </a:p>
          <a:p>
            <a:endParaRPr lang="en-US" altLang="zh-CN">
              <a:latin typeface="方正硬笔楷书简体" pitchFamily="65" charset="-122"/>
              <a:ea typeface="方正硬笔楷书简体" pitchFamily="65" charset="-122"/>
            </a:endParaRPr>
          </a:p>
          <a:p>
            <a:r>
              <a:rPr lang="zh-CN" altLang="en-US" sz="1400" b="1">
                <a:latin typeface="方正硬笔楷书简体" pitchFamily="65" charset="-122"/>
                <a:ea typeface="方正硬笔楷书简体" pitchFamily="65" charset="-122"/>
              </a:rPr>
              <a:t>性别</a:t>
            </a:r>
            <a:r>
              <a:rPr lang="zh-CN" altLang="en-US" sz="1400">
                <a:latin typeface="方正硬笔楷书简体" pitchFamily="65" charset="-122"/>
                <a:ea typeface="方正硬笔楷书简体" pitchFamily="65" charset="-122"/>
              </a:rPr>
              <a:t>：</a:t>
            </a:r>
            <a:r>
              <a:rPr lang="zh-CN" altLang="en-US">
                <a:latin typeface="方正硬笔楷书简体" pitchFamily="65" charset="-122"/>
                <a:ea typeface="方正硬笔楷书简体" pitchFamily="65" charset="-122"/>
              </a:rPr>
              <a:t>男  </a:t>
            </a:r>
            <a:endParaRPr lang="en-US" altLang="zh-CN">
              <a:latin typeface="方正硬笔楷书简体" pitchFamily="65" charset="-122"/>
              <a:ea typeface="方正硬笔楷书简体" pitchFamily="65" charset="-122"/>
            </a:endParaRPr>
          </a:p>
          <a:p>
            <a:r>
              <a:rPr lang="zh-CN" altLang="en-US" sz="1400" b="1">
                <a:latin typeface="方正硬笔楷书简体" pitchFamily="65" charset="-122"/>
                <a:ea typeface="方正硬笔楷书简体" pitchFamily="65" charset="-122"/>
              </a:rPr>
              <a:t>性格</a:t>
            </a:r>
            <a:r>
              <a:rPr lang="zh-CN" altLang="en-US" sz="1400">
                <a:latin typeface="方正硬笔楷书简体" pitchFamily="65" charset="-122"/>
                <a:ea typeface="方正硬笔楷书简体" pitchFamily="65" charset="-122"/>
              </a:rPr>
              <a:t>：</a:t>
            </a:r>
            <a:r>
              <a:rPr lang="zh-CN" altLang="zh-CN" sz="1400">
                <a:latin typeface="方正硬笔楷书简体" pitchFamily="65" charset="-122"/>
                <a:ea typeface="方正硬笔楷书简体" pitchFamily="65" charset="-122"/>
              </a:rPr>
              <a:t>屌丝型，文艺心，追求简单生活</a:t>
            </a:r>
            <a:endParaRPr lang="en-US" altLang="zh-CN" sz="1400">
              <a:latin typeface="方正硬笔楷书简体" pitchFamily="65" charset="-122"/>
              <a:ea typeface="方正硬笔楷书简体" pitchFamily="65" charset="-122"/>
            </a:endParaRPr>
          </a:p>
          <a:p>
            <a:r>
              <a:rPr lang="zh-CN" altLang="en-US" sz="1400" b="1">
                <a:latin typeface="方正硬笔楷书简体" pitchFamily="65" charset="-122"/>
                <a:ea typeface="方正硬笔楷书简体" pitchFamily="65" charset="-122"/>
              </a:rPr>
              <a:t>口头禅</a:t>
            </a:r>
            <a:r>
              <a:rPr lang="zh-CN" altLang="en-US" sz="1400">
                <a:latin typeface="方正硬笔楷书简体" pitchFamily="65" charset="-122"/>
                <a:ea typeface="方正硬笔楷书简体" pitchFamily="65" charset="-122"/>
              </a:rPr>
              <a:t>：我是江小白，生活很简单</a:t>
            </a:r>
            <a:endParaRPr lang="en-US" altLang="zh-CN" sz="1400">
              <a:latin typeface="方正硬笔楷书简体" pitchFamily="65" charset="-122"/>
              <a:ea typeface="方正硬笔楷书简体" pitchFamily="65" charset="-122"/>
            </a:endParaRPr>
          </a:p>
          <a:p>
            <a:r>
              <a:rPr lang="zh-CN" altLang="en-US" sz="1400" b="1">
                <a:latin typeface="方正硬笔楷书简体" pitchFamily="65" charset="-122"/>
                <a:ea typeface="方正硬笔楷书简体" pitchFamily="65" charset="-122"/>
              </a:rPr>
              <a:t>标签：</a:t>
            </a:r>
            <a:r>
              <a:rPr lang="en-US" altLang="zh-CN" sz="1400">
                <a:latin typeface="方正硬笔楷书简体" pitchFamily="65" charset="-122"/>
                <a:ea typeface="方正硬笔楷书简体" pitchFamily="65" charset="-122"/>
              </a:rPr>
              <a:t>8090</a:t>
            </a:r>
            <a:r>
              <a:rPr lang="zh-CN" altLang="en-US" sz="1400">
                <a:latin typeface="方正硬笔楷书简体" pitchFamily="65" charset="-122"/>
                <a:ea typeface="方正硬笔楷书简体" pitchFamily="65" charset="-122"/>
              </a:rPr>
              <a:t>后，卖萌，文艺青年，时尚</a:t>
            </a:r>
            <a:r>
              <a:rPr lang="zh-CN" altLang="en-US" sz="1000" b="1">
                <a:latin typeface="方正硬笔楷书简体" pitchFamily="65" charset="-122"/>
                <a:ea typeface="方正硬笔楷书简体" pitchFamily="65" charset="-122"/>
              </a:rPr>
              <a:t>。。。</a:t>
            </a:r>
            <a:endParaRPr lang="en-US" altLang="zh-CN" sz="1000" b="1">
              <a:latin typeface="方正硬笔楷书简体" pitchFamily="65" charset="-122"/>
              <a:ea typeface="方正硬笔楷书简体" pitchFamily="65" charset="-122"/>
            </a:endParaRPr>
          </a:p>
        </p:txBody>
      </p:sp>
      <p:sp>
        <p:nvSpPr>
          <p:cNvPr id="14" name="剪去对角的矩形 13"/>
          <p:cNvSpPr/>
          <p:nvPr/>
        </p:nvSpPr>
        <p:spPr bwMode="auto">
          <a:xfrm>
            <a:off x="381000" y="254000"/>
            <a:ext cx="1676400" cy="44326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拟人化的形象</a:t>
            </a:r>
          </a:p>
        </p:txBody>
      </p:sp>
      <p:sp>
        <p:nvSpPr>
          <p:cNvPr id="14341" name="矩形 21"/>
          <p:cNvSpPr>
            <a:spLocks noChangeArrowheads="1"/>
          </p:cNvSpPr>
          <p:nvPr/>
        </p:nvSpPr>
        <p:spPr bwMode="auto">
          <a:xfrm>
            <a:off x="6096000" y="0"/>
            <a:ext cx="3048000" cy="5524500"/>
          </a:xfrm>
          <a:prstGeom prst="rect">
            <a:avLst/>
          </a:prstGeom>
          <a:blipFill dpi="0" rotWithShape="1">
            <a:blip r:embed="rId2">
              <a:lum bright="4000"/>
              <a:alphaModFix amt="49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pic>
        <p:nvPicPr>
          <p:cNvPr id="14342" name="图片 23" descr="13962240037139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238500"/>
            <a:ext cx="30480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208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剪去对角的矩形 1"/>
          <p:cNvSpPr/>
          <p:nvPr/>
        </p:nvSpPr>
        <p:spPr bwMode="auto">
          <a:xfrm>
            <a:off x="381000" y="254000"/>
            <a:ext cx="1676400" cy="44326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个性化的包装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28601" y="1397000"/>
            <a:ext cx="35591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江小白</a:t>
            </a:r>
            <a:r>
              <a:rPr lang="zh-CN" altLang="zh-CN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瓶子上面印着</a:t>
            </a:r>
            <a:r>
              <a:rPr lang="zh-CN" altLang="en-US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都印有</a:t>
            </a:r>
            <a:r>
              <a:rPr lang="zh-CN" altLang="zh-CN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短小精悍的</a:t>
            </a:r>
            <a:r>
              <a:rPr lang="zh-CN" altLang="zh-CN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个性化语录</a:t>
            </a:r>
            <a:r>
              <a:rPr lang="zh-CN" altLang="en-US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（重点）</a:t>
            </a:r>
            <a:r>
              <a:rPr lang="zh-CN" altLang="zh-CN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，令品牌包装独一无二</a:t>
            </a:r>
            <a:r>
              <a:rPr lang="zh-CN" altLang="en-US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，</a:t>
            </a:r>
            <a:r>
              <a:rPr lang="zh-CN" altLang="zh-CN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这些文字或感性，或幽默，不知哪句话就戳中你的笑点或泪点，令江小白赢得青睐无数。</a:t>
            </a:r>
            <a:endParaRPr lang="zh-CN" altLang="en-US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15364" name="图片 7" descr="2013322152859219.jpg"/>
          <p:cNvPicPr>
            <a:picLocks noChangeAspect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6" y="0"/>
            <a:ext cx="48117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818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386" name="椭圆 4"/>
          <p:cNvSpPr>
            <a:spLocks noChangeArrowheads="1"/>
          </p:cNvSpPr>
          <p:nvPr/>
        </p:nvSpPr>
        <p:spPr bwMode="auto">
          <a:xfrm>
            <a:off x="5943600" y="1714500"/>
            <a:ext cx="2590800" cy="21590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6096000" y="2286000"/>
            <a:ext cx="251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小而美</a:t>
            </a:r>
          </a:p>
        </p:txBody>
      </p:sp>
      <p:cxnSp>
        <p:nvCxnSpPr>
          <p:cNvPr id="16388" name="直接连接符 5"/>
          <p:cNvCxnSpPr>
            <a:cxnSpLocks noChangeShapeType="1"/>
            <a:endCxn id="16386" idx="6"/>
          </p:cNvCxnSpPr>
          <p:nvPr/>
        </p:nvCxnSpPr>
        <p:spPr bwMode="auto">
          <a:xfrm>
            <a:off x="6019800" y="2794000"/>
            <a:ext cx="2514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5943600" y="2857500"/>
            <a:ext cx="259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090FFB"/>
                </a:solidFill>
                <a:latin typeface="Adobe 楷体 Std R" pitchFamily="18" charset="-122"/>
                <a:ea typeface="Adobe 楷体 Std R" pitchFamily="18" charset="-122"/>
              </a:rPr>
              <a:t>简单高效，将简单做到极致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750"/>
            <a:ext cx="50292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399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1" y="1224302"/>
            <a:ext cx="3888431" cy="2182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1" name="矩形 20"/>
          <p:cNvSpPr/>
          <p:nvPr/>
        </p:nvSpPr>
        <p:spPr>
          <a:xfrm>
            <a:off x="5074228" y="1685974"/>
            <a:ext cx="1582013" cy="4140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/>
          </a:p>
        </p:txBody>
      </p:sp>
      <p:sp>
        <p:nvSpPr>
          <p:cNvPr id="23" name="矩形 22"/>
          <p:cNvSpPr/>
          <p:nvPr/>
        </p:nvSpPr>
        <p:spPr>
          <a:xfrm>
            <a:off x="5074228" y="958683"/>
            <a:ext cx="1438945" cy="4246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TextBox 6"/>
          <p:cNvSpPr txBox="1"/>
          <p:nvPr/>
        </p:nvSpPr>
        <p:spPr>
          <a:xfrm>
            <a:off x="6515001" y="786290"/>
            <a:ext cx="2824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400" dirty="0">
                <a:solidFill>
                  <a:srgbClr val="0070C0"/>
                </a:solidFill>
                <a:latin typeface="+mn-ea"/>
              </a:rPr>
              <a:t>1</a:t>
            </a:r>
            <a:endParaRPr lang="zh-CN" altLang="en-US" sz="44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074228" y="2425842"/>
            <a:ext cx="1723253" cy="4102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/>
          </a:p>
        </p:txBody>
      </p:sp>
      <p:sp>
        <p:nvSpPr>
          <p:cNvPr id="28" name="TextBox 9"/>
          <p:cNvSpPr txBox="1"/>
          <p:nvPr/>
        </p:nvSpPr>
        <p:spPr>
          <a:xfrm>
            <a:off x="6797481" y="2246234"/>
            <a:ext cx="432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400" dirty="0">
                <a:solidFill>
                  <a:srgbClr val="0070C0"/>
                </a:solidFill>
                <a:latin typeface="+mn-ea"/>
              </a:rPr>
              <a:t>3</a:t>
            </a:r>
            <a:endParaRPr lang="zh-CN" altLang="en-US" sz="44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5074227" y="1728075"/>
            <a:ext cx="14389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江小白做了什么</a:t>
            </a:r>
          </a:p>
        </p:txBody>
      </p:sp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5003566" y="1014008"/>
            <a:ext cx="10984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江小白是谁</a:t>
            </a:r>
          </a:p>
        </p:txBody>
      </p:sp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5012840" y="2467769"/>
            <a:ext cx="15918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江小白怎么做的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7594508" y="786290"/>
            <a:ext cx="0" cy="30073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7810532" y="1685974"/>
            <a:ext cx="1008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目录</a:t>
            </a:r>
          </a:p>
        </p:txBody>
      </p:sp>
      <p:sp>
        <p:nvSpPr>
          <p:cNvPr id="34" name="TextBox 6"/>
          <p:cNvSpPr txBox="1"/>
          <p:nvPr/>
        </p:nvSpPr>
        <p:spPr>
          <a:xfrm>
            <a:off x="6604677" y="1497242"/>
            <a:ext cx="5040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400" dirty="0">
                <a:solidFill>
                  <a:srgbClr val="0070C0"/>
                </a:solidFill>
                <a:latin typeface="+mn-ea"/>
              </a:rPr>
              <a:t>2</a:t>
            </a:r>
            <a:endParaRPr lang="zh-CN" altLang="en-US" sz="44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099163" y="3099289"/>
            <a:ext cx="1914342" cy="41022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 dirty="0"/>
          </a:p>
        </p:txBody>
      </p:sp>
      <p:sp>
        <p:nvSpPr>
          <p:cNvPr id="36" name="TextBox 15"/>
          <p:cNvSpPr txBox="1">
            <a:spLocks noChangeArrowheads="1"/>
          </p:cNvSpPr>
          <p:nvPr/>
        </p:nvSpPr>
        <p:spPr bwMode="auto">
          <a:xfrm>
            <a:off x="5037775" y="3141216"/>
            <a:ext cx="17597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启发和思考</a:t>
            </a:r>
          </a:p>
        </p:txBody>
      </p:sp>
      <p:sp>
        <p:nvSpPr>
          <p:cNvPr id="37" name="TextBox 9"/>
          <p:cNvSpPr txBox="1"/>
          <p:nvPr/>
        </p:nvSpPr>
        <p:spPr>
          <a:xfrm>
            <a:off x="7041748" y="2919681"/>
            <a:ext cx="432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400" dirty="0">
                <a:solidFill>
                  <a:srgbClr val="0070C0"/>
                </a:solidFill>
                <a:latin typeface="+mn-ea"/>
              </a:rPr>
              <a:t>4</a:t>
            </a:r>
            <a:endParaRPr lang="zh-CN" altLang="en-US" sz="4400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3702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剪去对角的矩形 1"/>
          <p:cNvSpPr/>
          <p:nvPr/>
        </p:nvSpPr>
        <p:spPr bwMode="auto">
          <a:xfrm>
            <a:off x="381000" y="254000"/>
            <a:ext cx="1676400" cy="44326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产品线简单</a:t>
            </a:r>
          </a:p>
        </p:txBody>
      </p:sp>
      <p:sp>
        <p:nvSpPr>
          <p:cNvPr id="17412" name="矩形 3"/>
          <p:cNvSpPr>
            <a:spLocks noChangeArrowheads="1"/>
          </p:cNvSpPr>
          <p:nvPr/>
        </p:nvSpPr>
        <p:spPr bwMode="auto">
          <a:xfrm>
            <a:off x="609600" y="825500"/>
            <a:ext cx="7467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一般情况下，企业经营一个品牌会有较长的产品线，种类繁多，价格从几元到几千上万元不等，大销量都是由多个品种拼凑而成，实际的单品销量并不大。江小白只有</a:t>
            </a: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1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个单品，</a:t>
            </a: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4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种容量规格，比单品销量不输给那些大型白酒企业，甚至比一些大品牌的单品卖得好。</a:t>
            </a:r>
            <a:endParaRPr lang="zh-CN" altLang="en-US" sz="14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17413" name="矩形 4"/>
          <p:cNvSpPr>
            <a:spLocks noChangeArrowheads="1"/>
          </p:cNvSpPr>
          <p:nvPr/>
        </p:nvSpPr>
        <p:spPr bwMode="auto">
          <a:xfrm>
            <a:off x="560773" y="3865612"/>
            <a:ext cx="7467600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“</a:t>
            </a:r>
            <a:r>
              <a:rPr lang="zh-CN" altLang="zh-CN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一切基于消费者来考虑</a:t>
            </a:r>
            <a:r>
              <a:rPr lang="en-US" altLang="zh-CN" sz="14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”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这个思路，让江小白的经营思维与小米联合创始人黎万强在</a:t>
            </a: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2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月末首届中国酒业论坛上提出的三个</a:t>
            </a: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“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一</a:t>
            </a:r>
            <a:r>
              <a:rPr lang="en-US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”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不谋而合。</a:t>
            </a:r>
            <a:r>
              <a:rPr lang="zh-CN" altLang="zh-CN" sz="14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海量、单品、微利，这三个互联网产品特点，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也是江小白的特点。</a:t>
            </a:r>
            <a:endParaRPr lang="en-US" altLang="zh-CN" sz="14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江小白专注于研发满足年轻人口感的创新性白酒</a:t>
            </a:r>
            <a:r>
              <a:rPr lang="zh-CN" altLang="en-US" sz="1400" b="1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，</a:t>
            </a:r>
            <a:r>
              <a:rPr lang="zh-CN" altLang="zh-CN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柔和的口感，较低的醉酒度以及醒酒时间快等特点，</a:t>
            </a:r>
            <a:r>
              <a:rPr lang="zh-CN" altLang="zh-CN" sz="14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都符合年轻一代消费人群的需求。</a:t>
            </a:r>
            <a:endParaRPr lang="en-US" altLang="zh-CN" sz="1400" dirty="0">
              <a:solidFill>
                <a:srgbClr val="FF0000"/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7" name="Picture 5" descr="C:\Users\Administrator\Desktop\微信截图_20170810154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73693"/>
            <a:ext cx="1983348" cy="156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istrator\Desktop\微信截图_20170810154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30295"/>
            <a:ext cx="1867088" cy="180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istrator\Desktop\tim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156" y="1866231"/>
            <a:ext cx="1545044" cy="15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istrator\Desktop\挚友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66231"/>
            <a:ext cx="2052017" cy="15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9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剪去对角的矩形 1"/>
          <p:cNvSpPr/>
          <p:nvPr/>
        </p:nvSpPr>
        <p:spPr bwMode="auto">
          <a:xfrm>
            <a:off x="381000" y="254000"/>
            <a:ext cx="1676400" cy="371252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包装简单</a:t>
            </a:r>
          </a:p>
        </p:txBody>
      </p:sp>
      <p:sp>
        <p:nvSpPr>
          <p:cNvPr id="18435" name="矩形 4"/>
          <p:cNvSpPr>
            <a:spLocks noChangeArrowheads="1"/>
          </p:cNvSpPr>
          <p:nvPr/>
        </p:nvSpPr>
        <p:spPr bwMode="auto">
          <a:xfrm>
            <a:off x="5076056" y="2941479"/>
            <a:ext cx="3581400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以往的酒类包装十分复杂，走高贵、奢华、典雅路线者众多，动辄穿金戴银，至少也带个盒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子，有的包装成本高达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25%-30%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，这些最终都会附加到消费者头上。</a:t>
            </a:r>
            <a:endParaRPr lang="en-US" altLang="zh-CN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charset="0"/>
              <a:buChar char="•"/>
            </a:pP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江小白则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放弃豪华包装，采用玻璃磨砂瓶，裸瓶销售</a:t>
            </a:r>
            <a:r>
              <a:rPr lang="zh-CN" altLang="en-US" sz="1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采用“简装版” 光瓶设计无外盒，磨砂瓶身，将成本控制在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10%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9000"/>
            <a:ext cx="3581400" cy="379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istrator\Desktop\tim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25252"/>
            <a:ext cx="2069976" cy="20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792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剪去对角的矩形 1"/>
          <p:cNvSpPr/>
          <p:nvPr/>
        </p:nvSpPr>
        <p:spPr bwMode="auto">
          <a:xfrm>
            <a:off x="381000" y="254000"/>
            <a:ext cx="1676400" cy="371252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渠道简单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533400" y="762001"/>
            <a:ext cx="7467600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传统渠道从总代理，省级、市级、县级，层层代理，到终端，网络复杂，层层加价，层层收费。</a:t>
            </a:r>
            <a:endParaRPr lang="en-US" altLang="zh-CN" sz="16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江小白</a:t>
            </a:r>
            <a:r>
              <a:rPr lang="zh-CN" altLang="zh-CN" sz="16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只有一级渠道，稍偏远的地方有</a:t>
            </a:r>
            <a:r>
              <a:rPr lang="en-US" altLang="zh-CN" sz="16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2</a:t>
            </a:r>
            <a:r>
              <a:rPr lang="zh-CN" altLang="zh-CN" sz="16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级</a:t>
            </a: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，顶多有个分销商，</a:t>
            </a:r>
            <a:r>
              <a:rPr lang="zh-CN" altLang="en-US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同时</a:t>
            </a: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积极对电商进行探索，电商相当于直销，不仅可以让消费者更近的获得产品，也没什么费用，效率还高。</a:t>
            </a:r>
            <a:endParaRPr lang="en-US" altLang="zh-CN" sz="16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因为渠道的简单高效，江小白的渠道费用可以省</a:t>
            </a:r>
            <a:r>
              <a:rPr lang="en-US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15%</a:t>
            </a: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左右，这</a:t>
            </a:r>
            <a:r>
              <a:rPr lang="zh-CN" altLang="en-US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又为消费者</a:t>
            </a: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省掉的</a:t>
            </a:r>
            <a:r>
              <a:rPr lang="zh-CN" altLang="en-US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很大一笔钱</a:t>
            </a: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。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endParaRPr lang="zh-CN" altLang="en-US" sz="16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1066800" y="2984500"/>
          <a:ext cx="6324600" cy="2222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3276600" y="2540000"/>
            <a:ext cx="203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江小白的渠道结构</a:t>
            </a:r>
          </a:p>
        </p:txBody>
      </p:sp>
    </p:spTree>
    <p:extLst>
      <p:ext uri="{BB962C8B-B14F-4D97-AF65-F5344CB8AC3E}">
        <p14:creationId xmlns:p14="http://schemas.microsoft.com/office/powerpoint/2010/main" val="806949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剪去对角的矩形 1"/>
          <p:cNvSpPr/>
          <p:nvPr/>
        </p:nvSpPr>
        <p:spPr bwMode="auto">
          <a:xfrm>
            <a:off x="381000" y="254000"/>
            <a:ext cx="1676400" cy="371252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传播简单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838200" y="1016000"/>
            <a:ext cx="73914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latinLnBrk="1" hangingPunct="1">
              <a:spcBef>
                <a:spcPts val="600"/>
              </a:spcBef>
              <a:buFont typeface="Arial" charset="0"/>
              <a:buChar char="•"/>
            </a:pP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传统的酒类企业广告费用一直是很大的一个成本，电视报纸、楼宇公交等多种形式的大手笔投放，基本需要达到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20%~30%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的广告费。</a:t>
            </a:r>
            <a:endParaRPr lang="en-US" altLang="zh-CN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latinLnBrk="1" hangingPunct="1">
              <a:spcBef>
                <a:spcPts val="600"/>
              </a:spcBef>
              <a:buFont typeface="Arial" charset="0"/>
              <a:buChar char="•"/>
            </a:pP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目前江小白的</a:t>
            </a:r>
            <a:r>
              <a:rPr lang="zh-CN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广告费用不到</a:t>
            </a:r>
            <a:r>
              <a:rPr lang="en-US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10%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，当然这也是新浪微博的功劳，因为预算控制，除了在地铁上放点互动广告牌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以外，江小白主要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在微博上做文章，通过它跟消费者零距离接触。</a:t>
            </a:r>
          </a:p>
          <a:p>
            <a:pPr eaLnBrk="1" latinLnBrk="1" hangingPunct="1">
              <a:spcBef>
                <a:spcPts val="600"/>
              </a:spcBef>
            </a:pPr>
            <a:endParaRPr lang="zh-CN" altLang="zh-CN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endParaRPr lang="zh-CN" altLang="en-US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53444"/>
            <a:ext cx="6934200" cy="268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399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3568" y="1050266"/>
            <a:ext cx="7848872" cy="358272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b="1" dirty="0">
                <a:latin typeface="微软雅黑" pitchFamily="34" charset="-122"/>
                <a:ea typeface="微软雅黑" pitchFamily="34" charset="-122"/>
              </a:rPr>
              <a:t>江小白怎么做的？</a:t>
            </a:r>
          </a:p>
        </p:txBody>
      </p:sp>
    </p:spTree>
    <p:extLst>
      <p:ext uri="{BB962C8B-B14F-4D97-AF65-F5344CB8AC3E}">
        <p14:creationId xmlns:p14="http://schemas.microsoft.com/office/powerpoint/2010/main" val="255704757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506" name="椭圆 4"/>
          <p:cNvSpPr>
            <a:spLocks noChangeArrowheads="1"/>
          </p:cNvSpPr>
          <p:nvPr/>
        </p:nvSpPr>
        <p:spPr bwMode="auto">
          <a:xfrm>
            <a:off x="6019800" y="1651000"/>
            <a:ext cx="2590800" cy="21590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6172200" y="2095500"/>
            <a:ext cx="2514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以青春文艺的名义制造流行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6019800" y="2857500"/>
            <a:ext cx="259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090FFB"/>
                </a:solidFill>
                <a:latin typeface="Adobe 楷体 Std R" pitchFamily="18" charset="-122"/>
                <a:ea typeface="Adobe 楷体 Std R" pitchFamily="18" charset="-122"/>
              </a:rPr>
              <a:t>以社交传播为主的</a:t>
            </a:r>
            <a:r>
              <a:rPr lang="en-US" altLang="zh-CN" b="1">
                <a:solidFill>
                  <a:srgbClr val="090FFB"/>
                </a:solidFill>
                <a:latin typeface="Adobe 楷体 Std R" pitchFamily="18" charset="-122"/>
                <a:ea typeface="Adobe 楷体 Std R" pitchFamily="18" charset="-122"/>
              </a:rPr>
              <a:t>O2O</a:t>
            </a:r>
            <a:r>
              <a:rPr lang="zh-CN" altLang="en-US" b="1">
                <a:solidFill>
                  <a:srgbClr val="090FFB"/>
                </a:solidFill>
                <a:latin typeface="Adobe 楷体 Std R" pitchFamily="18" charset="-122"/>
                <a:ea typeface="Adobe 楷体 Std R" pitchFamily="18" charset="-122"/>
              </a:rPr>
              <a:t>营销模式</a:t>
            </a:r>
          </a:p>
        </p:txBody>
      </p:sp>
      <p:cxnSp>
        <p:nvCxnSpPr>
          <p:cNvPr id="21509" name="直接连接符 5"/>
          <p:cNvCxnSpPr>
            <a:cxnSpLocks noChangeShapeType="1"/>
          </p:cNvCxnSpPr>
          <p:nvPr/>
        </p:nvCxnSpPr>
        <p:spPr bwMode="auto">
          <a:xfrm rot="10800000" flipH="1">
            <a:off x="6096000" y="2794000"/>
            <a:ext cx="2438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4722"/>
            <a:ext cx="4889998" cy="27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25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609600" y="783167"/>
            <a:ext cx="8153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endParaRPr lang="en-US" altLang="zh-CN" sz="14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zh-CN" altLang="en-US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传统营销模式中，广告费、包装费以及中间流通环节的层层加价，都让酒品终端价格居高不下，而江小白几乎从不在主流媒体做广告，利用得最多的是免费的社交媒体，是一个近乎完全依赖社交媒体造势出来的品牌。</a:t>
            </a:r>
            <a:endParaRPr lang="en-US" altLang="zh-CN" sz="14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zh-CN" altLang="en-US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江小白一开始就把互联网社区论坛、微博等</a:t>
            </a:r>
            <a:r>
              <a:rPr lang="zh-CN" altLang="en-US" sz="14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社会化营销工具</a:t>
            </a:r>
            <a:r>
              <a:rPr lang="zh-CN" altLang="en-US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玩得很熟，采取线上线下结合的方式，称之为“</a:t>
            </a:r>
            <a:r>
              <a:rPr lang="en-US" altLang="zh-CN" sz="14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O2O</a:t>
            </a:r>
            <a:r>
              <a:rPr lang="zh-CN" altLang="en-US" sz="14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营销</a:t>
            </a:r>
            <a:r>
              <a:rPr lang="zh-CN" altLang="en-US" sz="14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”。</a:t>
            </a:r>
          </a:p>
          <a:p>
            <a:pPr eaLnBrk="1" hangingPunct="1"/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3886200" y="3492500"/>
            <a:ext cx="1524000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江小白</a:t>
            </a:r>
            <a:r>
              <a:rPr lang="en-US" altLang="zh-CN"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O2O</a:t>
            </a:r>
            <a:r>
              <a:rPr lang="zh-CN" altLang="en-US"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营销模式</a:t>
            </a:r>
          </a:p>
        </p:txBody>
      </p:sp>
      <p:sp>
        <p:nvSpPr>
          <p:cNvPr id="22532" name="右箭头标注 10"/>
          <p:cNvSpPr>
            <a:spLocks noChangeArrowheads="1"/>
          </p:cNvSpPr>
          <p:nvPr/>
        </p:nvSpPr>
        <p:spPr bwMode="auto">
          <a:xfrm>
            <a:off x="1219200" y="3175000"/>
            <a:ext cx="2590800" cy="1333500"/>
          </a:xfrm>
          <a:prstGeom prst="rightArrowCallout">
            <a:avLst>
              <a:gd name="adj1" fmla="val 25000"/>
              <a:gd name="adj2" fmla="val 25000"/>
              <a:gd name="adj3" fmla="val 24998"/>
              <a:gd name="adj4" fmla="val 6550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线上互联网社区论坛，微博、微信等社交媒体，围绕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80 90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后生活形态和心理特征，结合社会热点，制造有趣的流行内容。</a:t>
            </a:r>
          </a:p>
        </p:txBody>
      </p:sp>
      <p:sp>
        <p:nvSpPr>
          <p:cNvPr id="22533" name="右箭头标注 11"/>
          <p:cNvSpPr>
            <a:spLocks noChangeArrowheads="1"/>
          </p:cNvSpPr>
          <p:nvPr/>
        </p:nvSpPr>
        <p:spPr bwMode="auto">
          <a:xfrm flipH="1">
            <a:off x="5562600" y="3175000"/>
            <a:ext cx="2514600" cy="1397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zh-CN" altLang="en-US" sz="1200">
                <a:latin typeface="微软雅黑" pitchFamily="34" charset="-122"/>
                <a:ea typeface="微软雅黑" pitchFamily="34" charset="-122"/>
              </a:rPr>
              <a:t>通过大量的集体创意活动来吸引大家的眼球，并与线上形成联动，提高人们的关注度</a:t>
            </a:r>
          </a:p>
        </p:txBody>
      </p:sp>
      <p:cxnSp>
        <p:nvCxnSpPr>
          <p:cNvPr id="22534" name="直接箭头连接符 24"/>
          <p:cNvCxnSpPr>
            <a:cxnSpLocks noChangeShapeType="1"/>
          </p:cNvCxnSpPr>
          <p:nvPr/>
        </p:nvCxnSpPr>
        <p:spPr bwMode="auto">
          <a:xfrm rot="5400000">
            <a:off x="1529690" y="2761324"/>
            <a:ext cx="445823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5" name="直接箭头连接符 26"/>
          <p:cNvCxnSpPr>
            <a:cxnSpLocks noChangeShapeType="1"/>
          </p:cNvCxnSpPr>
          <p:nvPr/>
        </p:nvCxnSpPr>
        <p:spPr bwMode="auto">
          <a:xfrm rot="5400000">
            <a:off x="6996246" y="2858692"/>
            <a:ext cx="63632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直接连接符 30"/>
          <p:cNvCxnSpPr>
            <a:cxnSpLocks noChangeShapeType="1"/>
          </p:cNvCxnSpPr>
          <p:nvPr/>
        </p:nvCxnSpPr>
        <p:spPr bwMode="auto">
          <a:xfrm>
            <a:off x="1752600" y="2540000"/>
            <a:ext cx="5562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TextBox 32"/>
          <p:cNvSpPr txBox="1">
            <a:spLocks noChangeArrowheads="1"/>
          </p:cNvSpPr>
          <p:nvPr/>
        </p:nvSpPr>
        <p:spPr bwMode="auto">
          <a:xfrm>
            <a:off x="3810000" y="2567097"/>
            <a:ext cx="18325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双向互动</a:t>
            </a:r>
          </a:p>
        </p:txBody>
      </p:sp>
      <p:sp>
        <p:nvSpPr>
          <p:cNvPr id="22538" name="矩形 34"/>
          <p:cNvSpPr>
            <a:spLocks noChangeArrowheads="1"/>
          </p:cNvSpPr>
          <p:nvPr/>
        </p:nvSpPr>
        <p:spPr bwMode="auto">
          <a:xfrm>
            <a:off x="685800" y="390261"/>
            <a:ext cx="3937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以社会化传播为基础的</a:t>
            </a:r>
            <a:r>
              <a:rPr lang="en-US" altLang="zh-CN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O2O</a:t>
            </a:r>
            <a:r>
              <a:rPr lang="zh-CN" altLang="en-US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营销模式</a:t>
            </a:r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9422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55563"/>
            <a:ext cx="9255126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533400" y="254000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社会化营销法则一</a:t>
            </a:r>
            <a:r>
              <a:rPr lang="en-US" altLang="zh-CN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内容为王</a:t>
            </a:r>
          </a:p>
        </p:txBody>
      </p:sp>
      <p:sp>
        <p:nvSpPr>
          <p:cNvPr id="23555" name="矩形 2"/>
          <p:cNvSpPr>
            <a:spLocks noChangeArrowheads="1"/>
          </p:cNvSpPr>
          <p:nvPr/>
        </p:nvSpPr>
        <p:spPr bwMode="auto">
          <a:xfrm>
            <a:off x="457200" y="635000"/>
            <a:ext cx="792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16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长于文案植入</a:t>
            </a: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，将有意思的话题与江小白的产品联系在一起</a:t>
            </a:r>
            <a:r>
              <a:rPr lang="zh-CN" altLang="en-US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，</a:t>
            </a: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发布一些年轻人喜闻乐见的幽默段子或者焦点话题。</a:t>
            </a:r>
            <a:endParaRPr lang="en-US" altLang="zh-CN" sz="16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9" name="剪去对角的矩形 8"/>
          <p:cNvSpPr/>
          <p:nvPr/>
        </p:nvSpPr>
        <p:spPr bwMode="auto">
          <a:xfrm>
            <a:off x="609600" y="1270000"/>
            <a:ext cx="2209800" cy="31750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江小白体</a:t>
            </a:r>
          </a:p>
        </p:txBody>
      </p:sp>
      <p:grpSp>
        <p:nvGrpSpPr>
          <p:cNvPr id="23557" name="组合 12"/>
          <p:cNvGrpSpPr>
            <a:grpSpLocks/>
          </p:cNvGrpSpPr>
          <p:nvPr/>
        </p:nvGrpSpPr>
        <p:grpSpPr bwMode="auto">
          <a:xfrm>
            <a:off x="2667000" y="1774032"/>
            <a:ext cx="6019800" cy="3623468"/>
            <a:chOff x="-246888" y="304800"/>
            <a:chExt cx="9390888" cy="6782818"/>
          </a:xfrm>
        </p:grpSpPr>
        <p:pic>
          <p:nvPicPr>
            <p:cNvPr id="2355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200400"/>
              <a:ext cx="27432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534" y="4230687"/>
              <a:ext cx="3148667" cy="2856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6888" y="3521458"/>
              <a:ext cx="3696716" cy="3353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146" y="304800"/>
              <a:ext cx="3134878" cy="274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26" y="304800"/>
              <a:ext cx="3510988" cy="3185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4" name="TextBox 5"/>
            <p:cNvSpPr txBox="1">
              <a:spLocks noChangeArrowheads="1"/>
            </p:cNvSpPr>
            <p:nvPr/>
          </p:nvSpPr>
          <p:spPr bwMode="auto">
            <a:xfrm>
              <a:off x="3770524" y="2976700"/>
              <a:ext cx="2319530" cy="74897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江小白语录</a:t>
              </a:r>
            </a:p>
          </p:txBody>
        </p:sp>
        <p:sp>
          <p:nvSpPr>
            <p:cNvPr id="23565" name="Rectangle 4"/>
            <p:cNvSpPr>
              <a:spLocks noChangeArrowheads="1"/>
            </p:cNvSpPr>
            <p:nvPr/>
          </p:nvSpPr>
          <p:spPr bwMode="auto">
            <a:xfrm>
              <a:off x="1066800" y="3738462"/>
              <a:ext cx="1752599" cy="259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r>
                <a:rPr lang="zh-CN" altLang="en-US" sz="1400" b="1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Tahoma" pitchFamily="34" charset="0"/>
                </a:rPr>
                <a:t>容颜易老，青春会跑，一瓶江小白就倒，还叹红颜知己太少</a:t>
              </a:r>
              <a:endParaRPr lang="en-US" altLang="zh-CN" sz="14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ahoma" pitchFamily="34" charset="0"/>
              </a:endParaRPr>
            </a:p>
          </p:txBody>
        </p:sp>
        <p:sp>
          <p:nvSpPr>
            <p:cNvPr id="23566" name="TextBox 10"/>
            <p:cNvSpPr txBox="1">
              <a:spLocks noChangeArrowheads="1"/>
            </p:cNvSpPr>
            <p:nvPr/>
          </p:nvSpPr>
          <p:spPr bwMode="auto">
            <a:xfrm>
              <a:off x="1673350" y="787402"/>
              <a:ext cx="2121410" cy="2189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1400" dirty="0">
                  <a:latin typeface="微软雅黑" pitchFamily="34" charset="-122"/>
                  <a:ea typeface="微软雅黑" pitchFamily="34" charset="-122"/>
                  <a:cs typeface="Tahoma" pitchFamily="34" charset="0"/>
                </a:rPr>
                <a:t> </a:t>
              </a:r>
              <a:r>
                <a:rPr lang="zh-CN" altLang="en-US" sz="1400" dirty="0">
                  <a:solidFill>
                    <a:srgbClr val="090FFB"/>
                  </a:solidFill>
                  <a:latin typeface="微软雅黑" pitchFamily="34" charset="-122"/>
                  <a:ea typeface="微软雅黑" pitchFamily="34" charset="-122"/>
                  <a:cs typeface="Tahoma" pitchFamily="34" charset="0"/>
                </a:rPr>
                <a:t>每个吃货都有一个勤奋的胃，和一张劳模的嘴</a:t>
              </a:r>
              <a:endParaRPr lang="en-US" altLang="zh-CN" sz="1400" dirty="0">
                <a:solidFill>
                  <a:srgbClr val="090FFB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567" name="TextBox 11"/>
            <p:cNvSpPr txBox="1">
              <a:spLocks noChangeArrowheads="1"/>
            </p:cNvSpPr>
            <p:nvPr/>
          </p:nvSpPr>
          <p:spPr bwMode="auto">
            <a:xfrm>
              <a:off x="5861304" y="627110"/>
              <a:ext cx="1737360" cy="2189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 sz="1400" b="1">
                  <a:solidFill>
                    <a:srgbClr val="0DA351"/>
                  </a:solidFill>
                  <a:latin typeface="微软雅黑" pitchFamily="34" charset="-122"/>
                  <a:ea typeface="微软雅黑" pitchFamily="34" charset="-122"/>
                  <a:cs typeface="Tahoma" pitchFamily="34" charset="0"/>
                </a:rPr>
                <a:t>吃着火锅唱着歌，喝着小白划着拳，我是文艺小青年</a:t>
              </a:r>
            </a:p>
          </p:txBody>
        </p:sp>
        <p:sp>
          <p:nvSpPr>
            <p:cNvPr id="23568" name="Rectangle 4"/>
            <p:cNvSpPr>
              <a:spLocks noChangeArrowheads="1"/>
            </p:cNvSpPr>
            <p:nvPr/>
          </p:nvSpPr>
          <p:spPr bwMode="auto">
            <a:xfrm>
              <a:off x="7391401" y="4012472"/>
              <a:ext cx="1752599" cy="576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r>
                <a:rPr lang="en-US" altLang="zh-CN" sz="1400" b="1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Tahoma" pitchFamily="34" charset="0"/>
                </a:rPr>
                <a:t>……</a:t>
              </a:r>
            </a:p>
          </p:txBody>
        </p:sp>
        <p:sp>
          <p:nvSpPr>
            <p:cNvPr id="23569" name="TextBox 17"/>
            <p:cNvSpPr txBox="1">
              <a:spLocks noChangeArrowheads="1"/>
            </p:cNvSpPr>
            <p:nvPr/>
          </p:nvSpPr>
          <p:spPr bwMode="auto">
            <a:xfrm>
              <a:off x="4422648" y="4591307"/>
              <a:ext cx="1709835" cy="2189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zh-CN" altLang="en-US" sz="1400" b="1">
                  <a:latin typeface="微软雅黑" pitchFamily="34" charset="-122"/>
                  <a:ea typeface="微软雅黑" pitchFamily="34" charset="-122"/>
                  <a:cs typeface="Tahoma" pitchFamily="34" charset="0"/>
                </a:rPr>
                <a:t>幸福就是只要签对了手，只要失去方向感，也不会害怕</a:t>
              </a:r>
            </a:p>
          </p:txBody>
        </p:sp>
      </p:grpSp>
      <p:sp>
        <p:nvSpPr>
          <p:cNvPr id="23558" name="矩形 33"/>
          <p:cNvSpPr>
            <a:spLocks noChangeArrowheads="1"/>
          </p:cNvSpPr>
          <p:nvPr/>
        </p:nvSpPr>
        <p:spPr bwMode="auto">
          <a:xfrm>
            <a:off x="685800" y="1841500"/>
            <a:ext cx="2362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sz="1400" dirty="0">
                <a:latin typeface="Adobe 楷体 Std R" pitchFamily="18" charset="-122"/>
                <a:ea typeface="Adobe 楷体 Std R" pitchFamily="18" charset="-122"/>
              </a:rPr>
              <a:t>整个营销活动中，江小白语录功不可没。在线上，诙谐的标语被称为“江小白体”，产生了病毒式的传播效果，网友甚至自发组织参与“江小白体”的创作。</a:t>
            </a:r>
            <a:endParaRPr lang="zh-CN" altLang="en-US" sz="1400" dirty="0">
              <a:latin typeface="Adobe 楷体 Std R" pitchFamily="18" charset="-122"/>
              <a:ea typeface="Adobe 楷体 Std R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8359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剪去对角的矩形 1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小白醉话</a:t>
            </a:r>
          </a:p>
        </p:txBody>
      </p:sp>
      <p:pic>
        <p:nvPicPr>
          <p:cNvPr id="24579" name="Picture 2" descr="http://ww3.sinaimg.cn/bmiddle/9d2bd214jw1ea6tgeenx4j21d81tmk1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4" y="2606146"/>
            <a:ext cx="1774825" cy="196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http://ww1.sinaimg.cn/bmiddle/a04fbdd7gw1eb7fv7nt9bj20dc0icgn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1629833"/>
            <a:ext cx="1849438" cy="21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http://ww1.sinaimg.cn/bmiddle/9d2bd214jw1ebp7rzfdvdj21d81tmh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2563813"/>
            <a:ext cx="17526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http://ww4.sinaimg.cn/bmiddle/9d2bd214jw1eaerla615dj21d81tm4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188753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" descr="http://ww2.sinaimg.cn/bmiddle/c9d3a7eejw1eazqf8hnsgj21d81tmna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93334"/>
            <a:ext cx="1828800" cy="202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11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最新微博</a:t>
            </a:r>
          </a:p>
        </p:txBody>
      </p:sp>
      <p:pic>
        <p:nvPicPr>
          <p:cNvPr id="4098" name="Picture 2" descr="C:\Users\Administrator\Desktop\江小白\8.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5292"/>
            <a:ext cx="6997554" cy="44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2360" y="5047746"/>
            <a:ext cx="108012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微信同步</a:t>
            </a:r>
          </a:p>
        </p:txBody>
      </p:sp>
    </p:spTree>
    <p:extLst>
      <p:ext uri="{BB962C8B-B14F-4D97-AF65-F5344CB8AC3E}">
        <p14:creationId xmlns:p14="http://schemas.microsoft.com/office/powerpoint/2010/main" val="402736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3568" y="1050266"/>
            <a:ext cx="7848872" cy="358272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b="1" dirty="0">
                <a:latin typeface="微软雅黑" pitchFamily="34" charset="-122"/>
                <a:ea typeface="微软雅黑" pitchFamily="34" charset="-122"/>
              </a:rPr>
              <a:t>江小白是谁？</a:t>
            </a:r>
          </a:p>
        </p:txBody>
      </p:sp>
    </p:spTree>
    <p:extLst>
      <p:ext uri="{BB962C8B-B14F-4D97-AF65-F5344CB8AC3E}">
        <p14:creationId xmlns:p14="http://schemas.microsoft.com/office/powerpoint/2010/main" val="392836218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第一条微信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5047746"/>
            <a:ext cx="18002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2015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年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10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月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27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日</a:t>
            </a:r>
          </a:p>
        </p:txBody>
      </p:sp>
      <p:pic>
        <p:nvPicPr>
          <p:cNvPr id="5122" name="Picture 2" descr="C:\Users\Administrator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8130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8130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istrator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07" y="1350138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100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第一条微信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5047746"/>
            <a:ext cx="18002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2015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年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10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月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27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日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889" y="1417340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417340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20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第一条过万微信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5047746"/>
            <a:ext cx="18002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2016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年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月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15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日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299711"/>
            <a:ext cx="3803084" cy="334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327" y="1299711"/>
            <a:ext cx="3599061" cy="328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692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第一条过万微信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5047746"/>
            <a:ext cx="18002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2016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年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月</a:t>
            </a:r>
            <a:r>
              <a:rPr lang="en-US" altLang="zh-CN" sz="1400" dirty="0"/>
              <a:t>15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日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943" y="1299711"/>
            <a:ext cx="3708270" cy="334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327" y="1344766"/>
            <a:ext cx="3599061" cy="319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126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 bwMode="auto">
          <a:xfrm>
            <a:off x="395536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新青年 做自己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2280" y="5047746"/>
            <a:ext cx="18002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2017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年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5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月</a:t>
            </a:r>
            <a:r>
              <a:rPr lang="en-US" altLang="zh-CN" sz="1400" dirty="0"/>
              <a:t>4</a:t>
            </a:r>
            <a:r>
              <a:rPr lang="zh-CN" altLang="en-US" sz="1400" dirty="0"/>
              <a:t>日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195" name="Picture 3" descr="C:\Users\Administrator\Desktop\微信截图_20170810172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508" y="1321589"/>
            <a:ext cx="2321828" cy="17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istrator\Desktop\微信截图_20170810172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297" y="1321589"/>
            <a:ext cx="2364417" cy="17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istrator\Desktop\微信截图_20170810172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028" y="1286630"/>
            <a:ext cx="2304256" cy="17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dministrator\Desktop\微信截图_20170810172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459" y="3527981"/>
            <a:ext cx="2344012" cy="177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dministrator\Desktop\微信截图_201708101722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640" y="3454709"/>
            <a:ext cx="2588402" cy="195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Administrator\Desktop\微信截图_201708101722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87" y="3487381"/>
            <a:ext cx="2431186" cy="185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258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 bwMode="auto">
          <a:xfrm>
            <a:off x="395536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新青年 做自己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92280" y="5047746"/>
            <a:ext cx="18002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2017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年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5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月</a:t>
            </a:r>
            <a:r>
              <a:rPr lang="en-US" altLang="zh-CN" sz="1400" dirty="0"/>
              <a:t>4</a:t>
            </a:r>
            <a:r>
              <a:rPr lang="zh-CN" altLang="en-US" sz="1400" dirty="0"/>
              <a:t>日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194" name="Picture 2" descr="C:\Users\Administrator\Desktop\微信截图_201708101722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06" y="953402"/>
            <a:ext cx="6048672" cy="424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229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141939"/>
            <a:ext cx="9144000" cy="415498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altLang="zh-CN" sz="1100" dirty="0"/>
              <a:t>1</a:t>
            </a:r>
          </a:p>
          <a:p>
            <a:r>
              <a:rPr lang="zh-CN" altLang="en-US" sz="1100" dirty="0"/>
              <a:t>坐在角落拿起酒杯对自己说，</a:t>
            </a:r>
          </a:p>
          <a:p>
            <a:r>
              <a:rPr lang="zh-CN" altLang="en-US" sz="1100" dirty="0"/>
              <a:t>一杯敬朝阳，一杯敬月光，</a:t>
            </a:r>
          </a:p>
          <a:p>
            <a:r>
              <a:rPr lang="zh-CN" altLang="en-US" sz="1100" dirty="0"/>
              <a:t>一杯敬故乡，一杯敬远方。</a:t>
            </a:r>
          </a:p>
          <a:p>
            <a:r>
              <a:rPr lang="en-US" altLang="zh-CN" sz="1100" dirty="0"/>
              <a:t>@</a:t>
            </a:r>
            <a:r>
              <a:rPr lang="zh-CN" altLang="en-US" sz="1100" dirty="0"/>
              <a:t>萝卜</a:t>
            </a:r>
          </a:p>
          <a:p>
            <a:endParaRPr lang="zh-CN" altLang="en-US" sz="1100" dirty="0"/>
          </a:p>
          <a:p>
            <a:r>
              <a:rPr lang="en-US" altLang="zh-CN" sz="1100" dirty="0"/>
              <a:t>2</a:t>
            </a:r>
          </a:p>
          <a:p>
            <a:r>
              <a:rPr lang="zh-CN" altLang="en-US" sz="1100" dirty="0"/>
              <a:t>快递来了，我一个人在厕所，没人去开门，关键是，厕所的纸也没了。</a:t>
            </a:r>
          </a:p>
          <a:p>
            <a:r>
              <a:rPr lang="en-US" altLang="zh-CN" sz="1100" dirty="0"/>
              <a:t>@</a:t>
            </a:r>
            <a:r>
              <a:rPr lang="zh-CN" altLang="en-US" sz="1100" dirty="0"/>
              <a:t>田田田</a:t>
            </a:r>
          </a:p>
          <a:p>
            <a:endParaRPr lang="zh-CN" altLang="en-US" sz="1100" dirty="0"/>
          </a:p>
          <a:p>
            <a:r>
              <a:rPr lang="en-US" altLang="zh-CN" sz="1100" dirty="0"/>
              <a:t>3</a:t>
            </a:r>
          </a:p>
          <a:p>
            <a:r>
              <a:rPr lang="zh-CN" altLang="en-US" sz="1100" dirty="0"/>
              <a:t>躲得过对酒当歌的夜，也躲不过四下无人的街。</a:t>
            </a:r>
          </a:p>
          <a:p>
            <a:r>
              <a:rPr lang="en-US" altLang="zh-CN" sz="1100" dirty="0"/>
              <a:t>@</a:t>
            </a:r>
            <a:r>
              <a:rPr lang="zh-CN" altLang="en-US" sz="1100" dirty="0"/>
              <a:t>大浪</a:t>
            </a:r>
          </a:p>
          <a:p>
            <a:endParaRPr lang="zh-CN" altLang="en-US" sz="1100" dirty="0"/>
          </a:p>
          <a:p>
            <a:r>
              <a:rPr lang="en-US" altLang="zh-CN" sz="1100" dirty="0"/>
              <a:t>4</a:t>
            </a:r>
          </a:p>
          <a:p>
            <a:r>
              <a:rPr lang="zh-CN" altLang="en-US" sz="1100" b="1" dirty="0">
                <a:solidFill>
                  <a:srgbClr val="FF0000"/>
                </a:solidFill>
              </a:rPr>
              <a:t>孤独就是早上急忙出门，杯子被我不小心碰到地上打碎，晚上到家，它们还静静地躺在地上。</a:t>
            </a:r>
          </a:p>
          <a:p>
            <a:r>
              <a:rPr lang="en-US" altLang="zh-CN" sz="1100" dirty="0"/>
              <a:t>@</a:t>
            </a:r>
            <a:r>
              <a:rPr lang="zh-CN" altLang="en-US" sz="1100" dirty="0"/>
              <a:t>张一刀</a:t>
            </a:r>
          </a:p>
          <a:p>
            <a:endParaRPr lang="zh-CN" altLang="en-US" sz="1100" dirty="0"/>
          </a:p>
          <a:p>
            <a:r>
              <a:rPr lang="en-US" altLang="zh-CN" sz="1100" dirty="0"/>
              <a:t>5</a:t>
            </a:r>
          </a:p>
          <a:p>
            <a:r>
              <a:rPr lang="zh-CN" altLang="en-US" sz="1100" dirty="0"/>
              <a:t>我的相册里全是风景。</a:t>
            </a:r>
          </a:p>
          <a:p>
            <a:r>
              <a:rPr lang="en-US" altLang="zh-CN" sz="1100" dirty="0"/>
              <a:t>@</a:t>
            </a:r>
            <a:r>
              <a:rPr lang="zh-CN" altLang="en-US" sz="1100" dirty="0"/>
              <a:t>李小小</a:t>
            </a:r>
          </a:p>
          <a:p>
            <a:endParaRPr lang="zh-CN" altLang="en-US" sz="1100" dirty="0"/>
          </a:p>
          <a:p>
            <a:r>
              <a:rPr lang="en-US" altLang="zh-CN" sz="1100" dirty="0"/>
              <a:t>6</a:t>
            </a:r>
          </a:p>
          <a:p>
            <a:r>
              <a:rPr lang="zh-CN" altLang="en-US" sz="1100" dirty="0"/>
              <a:t>一个人在异国他乡，走进一家火锅店，旁边的一桌子人举杯庆贺的时候，我也默默跟着举了一下杯子。</a:t>
            </a:r>
          </a:p>
        </p:txBody>
      </p:sp>
      <p:sp>
        <p:nvSpPr>
          <p:cNvPr id="2" name="剪去对角的矩形 1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文案赏析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219" name="Picture 3" descr="C:\Users\Administrator\Desktop\江小白\图\56464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14" y="1171405"/>
            <a:ext cx="3945986" cy="221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915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057301"/>
            <a:ext cx="9144000" cy="432425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zh-CN" altLang="en-US" sz="1100" dirty="0"/>
          </a:p>
          <a:p>
            <a:r>
              <a:rPr lang="en-US" altLang="zh-CN" sz="1100" dirty="0"/>
              <a:t>Q·1</a:t>
            </a:r>
          </a:p>
          <a:p>
            <a:r>
              <a:rPr lang="zh-CN" altLang="en-US" sz="1100" dirty="0"/>
              <a:t>我喝江小白了，女朋友让我睡沙发怎么办？</a:t>
            </a:r>
          </a:p>
          <a:p>
            <a:r>
              <a:rPr lang="zh-CN" altLang="en-US" sz="1100" b="1" dirty="0"/>
              <a:t>你和谁喝的？男的还是女的？几点回家的？你带你女朋友一起了吗？</a:t>
            </a:r>
            <a:endParaRPr lang="en-US" altLang="zh-CN" sz="1100" b="1" dirty="0"/>
          </a:p>
          <a:p>
            <a:r>
              <a:rPr lang="zh-CN" altLang="en-US" sz="1100" b="1" dirty="0"/>
              <a:t>你给女朋友买夜宵了吗？你为什么不和女朋友一起喝？</a:t>
            </a:r>
          </a:p>
          <a:p>
            <a:endParaRPr lang="zh-CN" altLang="en-US" sz="1100" dirty="0"/>
          </a:p>
          <a:p>
            <a:r>
              <a:rPr lang="en-US" altLang="zh-CN" sz="1100" dirty="0"/>
              <a:t>Q·2</a:t>
            </a:r>
          </a:p>
          <a:p>
            <a:r>
              <a:rPr lang="zh-CN" altLang="en-US" sz="1100" dirty="0"/>
              <a:t>我身高</a:t>
            </a:r>
            <a:r>
              <a:rPr lang="en-US" altLang="zh-CN" sz="1100" dirty="0"/>
              <a:t>178</a:t>
            </a:r>
            <a:r>
              <a:rPr lang="zh-CN" altLang="en-US" sz="1100" dirty="0"/>
              <a:t>，体重</a:t>
            </a:r>
            <a:r>
              <a:rPr lang="en-US" altLang="zh-CN" sz="1100" dirty="0"/>
              <a:t>65</a:t>
            </a:r>
            <a:r>
              <a:rPr lang="zh-CN" altLang="en-US" sz="1100" dirty="0"/>
              <a:t>，性别男，年龄</a:t>
            </a:r>
            <a:r>
              <a:rPr lang="en-US" altLang="zh-CN" sz="1100" dirty="0"/>
              <a:t>27</a:t>
            </a:r>
            <a:r>
              <a:rPr lang="zh-CN" altLang="en-US" sz="1100" dirty="0"/>
              <a:t>，</a:t>
            </a:r>
          </a:p>
          <a:p>
            <a:r>
              <a:rPr lang="zh-CN" altLang="en-US" sz="1100" dirty="0"/>
              <a:t>能喝几瓶江小白？</a:t>
            </a:r>
          </a:p>
          <a:p>
            <a:r>
              <a:rPr lang="zh-CN" altLang="en-US" sz="1100" b="1" dirty="0"/>
              <a:t>如果您还是单身，我送您到前排。</a:t>
            </a:r>
            <a:endParaRPr lang="zh-CN" altLang="en-US" sz="1100" dirty="0"/>
          </a:p>
          <a:p>
            <a:endParaRPr lang="zh-CN" altLang="en-US" sz="1100" dirty="0"/>
          </a:p>
          <a:p>
            <a:endParaRPr lang="zh-CN" altLang="en-US" sz="1100" dirty="0"/>
          </a:p>
          <a:p>
            <a:r>
              <a:rPr lang="en-US" altLang="zh-CN" sz="1100" dirty="0"/>
              <a:t>Q·4</a:t>
            </a:r>
          </a:p>
          <a:p>
            <a:r>
              <a:rPr lang="zh-CN" altLang="en-US" sz="1100" dirty="0"/>
              <a:t>喝小白影响打王者荣耀吗？</a:t>
            </a:r>
            <a:endParaRPr lang="zh-CN" altLang="en-US" sz="1100" b="1" dirty="0"/>
          </a:p>
          <a:p>
            <a:r>
              <a:rPr lang="zh-CN" altLang="en-US" sz="1100" b="1" dirty="0"/>
              <a:t>人生有三大东西不能碰，追星、麻将和王者荣耀，不然你会觉得单身真棒。</a:t>
            </a:r>
          </a:p>
          <a:p>
            <a:endParaRPr lang="zh-CN" altLang="en-US" sz="1100" dirty="0"/>
          </a:p>
          <a:p>
            <a:r>
              <a:rPr lang="en-US" altLang="zh-CN" sz="1100" dirty="0"/>
              <a:t>Q·5</a:t>
            </a:r>
          </a:p>
          <a:p>
            <a:r>
              <a:rPr lang="zh-CN" altLang="en-US" sz="1100" dirty="0"/>
              <a:t>我想表白女神了，喝江小白能让我成功吗？</a:t>
            </a:r>
          </a:p>
          <a:p>
            <a:r>
              <a:rPr lang="zh-CN" altLang="en-US" sz="1100" b="1" dirty="0"/>
              <a:t> 三分天注定，七分靠打拼。</a:t>
            </a:r>
            <a:endParaRPr lang="zh-CN" altLang="en-US" sz="1100" dirty="0"/>
          </a:p>
          <a:p>
            <a:endParaRPr lang="en-US" altLang="zh-CN" sz="1100" dirty="0"/>
          </a:p>
          <a:p>
            <a:r>
              <a:rPr lang="en-US" altLang="zh-CN" sz="1100" dirty="0"/>
              <a:t>Q·6</a:t>
            </a:r>
          </a:p>
          <a:p>
            <a:r>
              <a:rPr lang="zh-CN" altLang="en-US" sz="1100" dirty="0"/>
              <a:t>女票没喝过江小白想试，</a:t>
            </a:r>
          </a:p>
          <a:p>
            <a:r>
              <a:rPr lang="zh-CN" altLang="en-US" sz="1100" dirty="0"/>
              <a:t>我这个月零花钱还剩</a:t>
            </a:r>
            <a:r>
              <a:rPr lang="en-US" altLang="zh-CN" sz="1100" dirty="0"/>
              <a:t>100</a:t>
            </a:r>
            <a:r>
              <a:rPr lang="zh-CN" altLang="en-US" sz="1100" dirty="0"/>
              <a:t>了，给不给她买？</a:t>
            </a:r>
          </a:p>
          <a:p>
            <a:endParaRPr lang="zh-CN" altLang="en-US" sz="1100" dirty="0"/>
          </a:p>
          <a:p>
            <a:r>
              <a:rPr lang="zh-CN" altLang="en-US" sz="1100" b="1" dirty="0"/>
              <a:t>世间有无数种爱，有一种叫做买买买。</a:t>
            </a:r>
          </a:p>
        </p:txBody>
      </p:sp>
      <p:sp>
        <p:nvSpPr>
          <p:cNvPr id="2" name="剪去对角的矩形 1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文案赏析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8014" y="1092464"/>
            <a:ext cx="3945985" cy="221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275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文案赏析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1" y="1162013"/>
            <a:ext cx="3384376" cy="208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19156"/>
            <a:ext cx="3374385" cy="190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3" y="3400133"/>
            <a:ext cx="3528392" cy="205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00133"/>
            <a:ext cx="3564889" cy="206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605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29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2" name="Picture 2" descr="C:\E盘—THINKPAD\FUCK2013\广告照片和市场氛围\江小白\江小白\04金融城PL27_调整大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83"/>
            <a:ext cx="9144000" cy="507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剪去对角的矩形 4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文案赏析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84185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149"/>
          <p:cNvSpPr/>
          <p:nvPr/>
        </p:nvSpPr>
        <p:spPr>
          <a:xfrm>
            <a:off x="566885" y="1042059"/>
            <a:ext cx="217339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一个人名？</a:t>
            </a:r>
            <a:endParaRPr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Shape 150"/>
          <p:cNvSpPr/>
          <p:nvPr/>
        </p:nvSpPr>
        <p:spPr>
          <a:xfrm>
            <a:off x="629111" y="1430500"/>
            <a:ext cx="2111166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Shape 151"/>
          <p:cNvSpPr/>
          <p:nvPr/>
        </p:nvSpPr>
        <p:spPr>
          <a:xfrm>
            <a:off x="2727411" y="1432656"/>
            <a:ext cx="494666" cy="49466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Shape 153"/>
          <p:cNvSpPr/>
          <p:nvPr/>
        </p:nvSpPr>
        <p:spPr>
          <a:xfrm>
            <a:off x="603711" y="4131962"/>
            <a:ext cx="2111166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Shape 154"/>
          <p:cNvSpPr/>
          <p:nvPr/>
        </p:nvSpPr>
        <p:spPr>
          <a:xfrm flipV="1">
            <a:off x="2700770" y="3583211"/>
            <a:ext cx="547948" cy="547948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Shape 155"/>
          <p:cNvSpPr/>
          <p:nvPr/>
        </p:nvSpPr>
        <p:spPr>
          <a:xfrm>
            <a:off x="566885" y="3766347"/>
            <a:ext cx="222419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/>
            </a:pPr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一个品牌？</a:t>
            </a:r>
            <a:endParaRPr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Shape 157"/>
          <p:cNvSpPr/>
          <p:nvPr/>
        </p:nvSpPr>
        <p:spPr>
          <a:xfrm>
            <a:off x="6092224" y="1417339"/>
            <a:ext cx="2224192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Shape 158"/>
          <p:cNvSpPr/>
          <p:nvPr/>
        </p:nvSpPr>
        <p:spPr>
          <a:xfrm flipH="1">
            <a:off x="5599195" y="1405403"/>
            <a:ext cx="495060" cy="495060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Shape 159"/>
          <p:cNvSpPr/>
          <p:nvPr/>
        </p:nvSpPr>
        <p:spPr>
          <a:xfrm>
            <a:off x="6062993" y="1042058"/>
            <a:ext cx="251913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卡通人物？</a:t>
            </a:r>
            <a:endParaRPr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Shape 161"/>
          <p:cNvSpPr/>
          <p:nvPr/>
        </p:nvSpPr>
        <p:spPr>
          <a:xfrm>
            <a:off x="6184782" y="4081636"/>
            <a:ext cx="2173392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Shape 162"/>
          <p:cNvSpPr/>
          <p:nvPr/>
        </p:nvSpPr>
        <p:spPr>
          <a:xfrm>
            <a:off x="5667994" y="3563238"/>
            <a:ext cx="510887" cy="51088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1" name="Picture 3" descr="C:\Users\Administrator\Desktop\江小白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5897"/>
            <a:ext cx="2011288" cy="20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hape 145"/>
          <p:cNvSpPr/>
          <p:nvPr/>
        </p:nvSpPr>
        <p:spPr>
          <a:xfrm>
            <a:off x="3131839" y="1349836"/>
            <a:ext cx="271488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b="1">
                <a:solidFill>
                  <a:srgbClr val="E5421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提到江小白 你会想到什么</a:t>
            </a:r>
            <a:endParaRPr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Shape 159"/>
          <p:cNvSpPr/>
          <p:nvPr/>
        </p:nvSpPr>
        <p:spPr>
          <a:xfrm>
            <a:off x="6178881" y="3664792"/>
            <a:ext cx="251913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lang="zh-CN" altLang="en-US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一种产品？</a:t>
            </a:r>
            <a:endParaRPr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321205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33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340" name="Picture 2" descr="C:\E盘—THINKPAD\FUCK2013\广告照片和市场氛围\江小白\江小白\11锦江宾馆PL35_调整大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258"/>
            <a:ext cx="9144000" cy="507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剪去对角的矩形 4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文案赏析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287643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36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5365" name="Picture 2" descr="C:\江小白资料大全\广告物料\江小白地铁广告重庆\江小白地铁广告曲+重庆(青春的我们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066340"/>
            <a:ext cx="8572500" cy="35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剪去对角的矩形 5"/>
          <p:cNvSpPr/>
          <p:nvPr/>
        </p:nvSpPr>
        <p:spPr bwMode="auto">
          <a:xfrm>
            <a:off x="533400" y="444500"/>
            <a:ext cx="2209800" cy="396776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文案赏析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67346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602" name="矩形 1"/>
          <p:cNvSpPr>
            <a:spLocks noChangeArrowheads="1"/>
          </p:cNvSpPr>
          <p:nvPr/>
        </p:nvSpPr>
        <p:spPr bwMode="auto">
          <a:xfrm>
            <a:off x="533400" y="698500"/>
            <a:ext cx="8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其次，对应自己的品牌形象，将微博的运营完全拟人化</a:t>
            </a:r>
            <a:r>
              <a:rPr lang="zh-CN" altLang="en-US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，</a:t>
            </a:r>
            <a:r>
              <a:rPr lang="zh-CN" altLang="zh-CN" sz="16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在所有的热点事件时发声，表明自己的态度。</a:t>
            </a:r>
            <a:br>
              <a:rPr lang="en-US" altLang="zh-CN" sz="1600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</a:br>
            <a:endParaRPr lang="zh-CN" altLang="en-US" sz="1600" dirty="0">
              <a:solidFill>
                <a:srgbClr val="FF0000"/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25603" name="矩形 2"/>
          <p:cNvSpPr>
            <a:spLocks noChangeArrowheads="1"/>
          </p:cNvSpPr>
          <p:nvPr/>
        </p:nvSpPr>
        <p:spPr bwMode="auto">
          <a:xfrm>
            <a:off x="609601" y="317500"/>
            <a:ext cx="3223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社会化营销法则二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拟人化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604" name="Picture 3" descr="http://ww4.sinaimg.cn/bmiddle/9d2bd214gw1e1jsebzuob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9497"/>
            <a:ext cx="1710864" cy="36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7340"/>
            <a:ext cx="415296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Administrator\Desktop\江小白\蹭热点  香港回归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49447"/>
            <a:ext cx="3622941" cy="34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737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603" name="矩形 2"/>
          <p:cNvSpPr>
            <a:spLocks noChangeArrowheads="1"/>
          </p:cNvSpPr>
          <p:nvPr/>
        </p:nvSpPr>
        <p:spPr bwMode="auto">
          <a:xfrm>
            <a:off x="609601" y="317500"/>
            <a:ext cx="3223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社会化营销法则二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拟人化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3" descr="C:\Users\Administrator\Desktop\江小白\废黜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3324"/>
            <a:ext cx="3653350" cy="38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istrator\Desktop\江小白\端午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8652"/>
            <a:ext cx="2664296" cy="433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65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533400" y="254000"/>
            <a:ext cx="419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社会化营销法则三</a:t>
            </a:r>
            <a:r>
              <a:rPr lang="en-US" altLang="zh-CN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线上线下联动</a:t>
            </a:r>
          </a:p>
        </p:txBody>
      </p:sp>
      <p:sp>
        <p:nvSpPr>
          <p:cNvPr id="26627" name="矩形 2"/>
          <p:cNvSpPr>
            <a:spLocks noChangeArrowheads="1"/>
          </p:cNvSpPr>
          <p:nvPr/>
        </p:nvSpPr>
        <p:spPr bwMode="auto">
          <a:xfrm>
            <a:off x="533400" y="635000"/>
            <a:ext cx="800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zh-CN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利用微博互动作为线上工具，组织线下活动，</a:t>
            </a:r>
            <a:r>
              <a:rPr lang="zh-CN" altLang="en-US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善于制造引发粉丝主动转发的传播点，</a:t>
            </a:r>
            <a:r>
              <a:rPr lang="zh-CN" altLang="zh-CN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rPr>
              <a:t>与线上形成互动</a:t>
            </a:r>
            <a:r>
              <a:rPr lang="zh-CN" altLang="zh-CN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，以增强粉丝黏性。</a:t>
            </a:r>
          </a:p>
          <a:p>
            <a:endParaRPr lang="zh-CN" altLang="en-US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26628" name="矩形 3"/>
          <p:cNvSpPr>
            <a:spLocks noChangeArrowheads="1"/>
          </p:cNvSpPr>
          <p:nvPr/>
        </p:nvSpPr>
        <p:spPr bwMode="auto">
          <a:xfrm>
            <a:off x="457200" y="2222500"/>
            <a:ext cx="33528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这是</a:t>
            </a:r>
            <a:r>
              <a:rPr lang="zh-CN" altLang="zh-CN" sz="1400" dirty="0">
                <a:latin typeface="微软雅黑" pitchFamily="34" charset="-122"/>
                <a:ea typeface="微软雅黑" pitchFamily="34" charset="-122"/>
              </a:rPr>
              <a:t>成都地铁发布的一个广告，当时跟微博也是做了一个连接互动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。</a:t>
            </a:r>
            <a:r>
              <a:rPr lang="zh-CN" altLang="zh-CN" sz="1400" dirty="0">
                <a:latin typeface="微软雅黑" pitchFamily="34" charset="-122"/>
                <a:ea typeface="微软雅黑" pitchFamily="34" charset="-122"/>
              </a:rPr>
              <a:t>当网友看到这条广告语的时候，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很多</a:t>
            </a:r>
            <a:r>
              <a:rPr lang="zh-CN" altLang="zh-CN" sz="1400" dirty="0">
                <a:latin typeface="微软雅黑" pitchFamily="34" charset="-122"/>
                <a:ea typeface="微软雅黑" pitchFamily="34" charset="-122"/>
              </a:rPr>
              <a:t>会拍下来，分享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@</a:t>
            </a:r>
            <a:r>
              <a:rPr lang="zh-CN" altLang="zh-CN" sz="1400" dirty="0">
                <a:latin typeface="微软雅黑" pitchFamily="34" charset="-122"/>
                <a:ea typeface="微软雅黑" pitchFamily="34" charset="-122"/>
              </a:rPr>
              <a:t>他想念的那个人，给消费者制造了一个主动传播的点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，引发粉丝疯狂转发。</a:t>
            </a:r>
            <a:endParaRPr lang="zh-CN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778000"/>
            <a:ext cx="5105400" cy="281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剪去对角的矩形 5"/>
          <p:cNvSpPr/>
          <p:nvPr/>
        </p:nvSpPr>
        <p:spPr bwMode="auto">
          <a:xfrm>
            <a:off x="533400" y="1393733"/>
            <a:ext cx="2667000" cy="31750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事件回放：成都地铁广告</a:t>
            </a:r>
          </a:p>
        </p:txBody>
      </p:sp>
    </p:spTree>
    <p:extLst>
      <p:ext uri="{BB962C8B-B14F-4D97-AF65-F5344CB8AC3E}">
        <p14:creationId xmlns:p14="http://schemas.microsoft.com/office/powerpoint/2010/main" val="1930218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457200" y="1968500"/>
            <a:ext cx="3124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zh-CN" sz="1600" dirty="0">
                <a:solidFill>
                  <a:srgbClr val="0070C0"/>
                </a:solidFill>
              </a:rPr>
              <a:t>　</a:t>
            </a:r>
            <a:r>
              <a:rPr lang="zh-CN" altLang="en-US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江小白</a:t>
            </a:r>
            <a:r>
              <a:rPr lang="zh-CN" altLang="zh-CN" sz="16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在餐厅的物料，这是在重庆的一句广告语“小心地滑，扯着蛋”，很普通的一句话，之前很多餐馆也有类似的提示牌，写的就是“小心地滑”，我们调皮地加了三个字，它就成了一个传播的点。</a:t>
            </a:r>
          </a:p>
          <a:p>
            <a:pPr eaLnBrk="1" hangingPunct="1"/>
            <a:endParaRPr lang="zh-CN" altLang="en-US" sz="16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sp>
        <p:nvSpPr>
          <p:cNvPr id="4" name="剪去对角的矩形 3"/>
          <p:cNvSpPr/>
          <p:nvPr/>
        </p:nvSpPr>
        <p:spPr bwMode="auto">
          <a:xfrm>
            <a:off x="685800" y="635000"/>
            <a:ext cx="2667000" cy="31750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事件回放：重庆餐厅广告</a:t>
            </a:r>
          </a:p>
        </p:txBody>
      </p:sp>
      <p:pic>
        <p:nvPicPr>
          <p:cNvPr id="5" name="图片 4" descr="4C82EA2D47E20BA34410DCD2C146B7B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10532"/>
            <a:ext cx="4876800" cy="275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856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 bwMode="auto">
          <a:xfrm>
            <a:off x="304800" y="571500"/>
            <a:ext cx="2895600" cy="31750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事件回放：遇见江小白</a:t>
            </a:r>
          </a:p>
        </p:txBody>
      </p:sp>
      <p:sp>
        <p:nvSpPr>
          <p:cNvPr id="28675" name="矩形 2"/>
          <p:cNvSpPr>
            <a:spLocks noChangeArrowheads="1"/>
          </p:cNvSpPr>
          <p:nvPr/>
        </p:nvSpPr>
        <p:spPr bwMode="auto">
          <a:xfrm>
            <a:off x="304800" y="127000"/>
            <a:ext cx="4147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社会化营销法则四</a:t>
            </a:r>
            <a:r>
              <a:rPr lang="en-US" altLang="zh-CN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消费者参与表达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457200" y="997479"/>
            <a:ext cx="3429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#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遇见江小白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#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活动，粉丝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在任何地方看到江小白的东西，用手机拍下来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@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我是江小白的微博，就可能成为中奖用户，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江小白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就会给消费者一些体验的分享。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类似的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活动江小白常做，因为它既简单又给品牌提供了传播的点。</a:t>
            </a:r>
          </a:p>
          <a:p>
            <a:pPr eaLnBrk="1" hangingPunct="1"/>
            <a:endParaRPr lang="zh-CN" altLang="en-US" sz="14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86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921000"/>
            <a:ext cx="7994625" cy="277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 descr="http://ww2.sinaimg.cn/bmiddle/9d2bd214gw1eesx5hrydwj20rs0jo11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7375"/>
            <a:ext cx="3962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052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剪去对角的矩形 2"/>
          <p:cNvSpPr/>
          <p:nvPr/>
        </p:nvSpPr>
        <p:spPr bwMode="auto">
          <a:xfrm>
            <a:off x="381000" y="190500"/>
            <a:ext cx="2895600" cy="31750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事件回放：末日醉后真言派对</a:t>
            </a:r>
          </a:p>
        </p:txBody>
      </p:sp>
      <p:sp>
        <p:nvSpPr>
          <p:cNvPr id="29699" name="矩形 3"/>
          <p:cNvSpPr>
            <a:spLocks noChangeArrowheads="1"/>
          </p:cNvSpPr>
          <p:nvPr/>
        </p:nvSpPr>
        <p:spPr bwMode="auto">
          <a:xfrm>
            <a:off x="249238" y="826823"/>
            <a:ext cx="3200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日晚上，“江小白醉后真言互动派对””在成渝两地引得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70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80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90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后集体嗨到新世界！其中由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100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家餐馆组成的分会场，不仅人满为患、且场面热闹非凡，由江小白酒业免费提供的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10000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瓶白酒，更是备受年轻群体的喜爱，在重庆主会场湖广会馆及成都主会场举办的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人宴，只能用几个词语来形容现在的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80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90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后：“敢喝、敢玩、感动”！</a:t>
            </a:r>
            <a:endParaRPr lang="zh-CN" altLang="en-US" sz="14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700" name="Picture 4" descr="http://www.cq.onhot.cn/uploads/allimg/121224/21_121224153557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0"/>
            <a:ext cx="2971800" cy="148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http://www.cq.onhot.cn/uploads/allimg/121224/21_1212241537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3784865"/>
            <a:ext cx="2971800" cy="148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http://www.cq.onhot.cn/uploads/allimg/121224/21_121224153823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762000"/>
            <a:ext cx="54610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00740"/>
            <a:ext cx="24384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226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剪去对角的矩形 3"/>
          <p:cNvSpPr/>
          <p:nvPr/>
        </p:nvSpPr>
        <p:spPr bwMode="auto">
          <a:xfrm>
            <a:off x="381000" y="381000"/>
            <a:ext cx="2895600" cy="317500"/>
          </a:xfrm>
          <a:prstGeom prst="snip2Diag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事件回放：同城约酒大会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9" y="889000"/>
            <a:ext cx="27003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9"/>
          <p:cNvSpPr txBox="1">
            <a:spLocks noChangeArrowheads="1"/>
          </p:cNvSpPr>
          <p:nvPr/>
        </p:nvSpPr>
        <p:spPr bwMode="auto">
          <a:xfrm>
            <a:off x="304800" y="889000"/>
            <a:ext cx="3124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zh-CN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　</a:t>
            </a:r>
            <a:r>
              <a:rPr lang="en-US" altLang="zh-CN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2013</a:t>
            </a:r>
            <a:r>
              <a:rPr lang="zh-CN" altLang="en-US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年</a:t>
            </a:r>
            <a:r>
              <a:rPr lang="en-US" altLang="zh-CN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12</a:t>
            </a:r>
            <a:r>
              <a:rPr lang="zh-CN" altLang="zh-CN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月</a:t>
            </a:r>
            <a:r>
              <a:rPr lang="en-US" altLang="zh-CN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21</a:t>
            </a:r>
            <a:r>
              <a:rPr lang="zh-CN" altLang="zh-CN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日，由青春小酒“我是江小白”主办的“</a:t>
            </a:r>
            <a:r>
              <a:rPr lang="en-US" altLang="zh-CN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2013</a:t>
            </a:r>
            <a:r>
              <a:rPr lang="zh-CN" altLang="zh-CN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年同城约酒大会”在洋人街金色大厅盛大落幕。以“约酒”的名义，网络红人、知名乐团及</a:t>
            </a:r>
            <a:r>
              <a:rPr lang="en-US" altLang="zh-CN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1000</a:t>
            </a:r>
            <a:r>
              <a:rPr lang="zh-CN" altLang="zh-CN" sz="1200" dirty="0">
                <a:solidFill>
                  <a:srgbClr val="0070C0"/>
                </a:solidFill>
                <a:latin typeface="Adobe 楷体 Std R" pitchFamily="18" charset="-122"/>
                <a:ea typeface="Adobe 楷体 Std R" pitchFamily="18" charset="-122"/>
              </a:rPr>
              <a:t>余名江小白的粉丝们齐聚在一起，将网络狂欢的热潮延续到线下，创造了白酒营销上的另类奇观。</a:t>
            </a:r>
          </a:p>
          <a:p>
            <a:pPr eaLnBrk="1" hangingPunct="1"/>
            <a:endParaRPr lang="zh-CN" altLang="en-US" sz="1200" dirty="0">
              <a:solidFill>
                <a:srgbClr val="0070C0"/>
              </a:solidFill>
              <a:latin typeface="Adobe 楷体 Std R" pitchFamily="18" charset="-122"/>
              <a:ea typeface="Adobe 楷体 Std R" pitchFamily="18" charset="-122"/>
            </a:endParaRPr>
          </a:p>
        </p:txBody>
      </p:sp>
      <p:pic>
        <p:nvPicPr>
          <p:cNvPr id="30725" name="Picture 8" descr="江小白千余粉丝大聚会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44750"/>
            <a:ext cx="2590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61948"/>
            <a:ext cx="2738438" cy="141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37000"/>
            <a:ext cx="2743200" cy="155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2667000"/>
            <a:ext cx="2379662" cy="281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952501"/>
            <a:ext cx="2578100" cy="143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169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3568" y="1050266"/>
            <a:ext cx="7848872" cy="358272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600" b="1" dirty="0">
                <a:latin typeface="微软雅黑" pitchFamily="34" charset="-122"/>
                <a:ea typeface="微软雅黑" pitchFamily="34" charset="-122"/>
              </a:rPr>
              <a:t>启发和思考！</a:t>
            </a:r>
          </a:p>
        </p:txBody>
      </p:sp>
    </p:spTree>
    <p:extLst>
      <p:ext uri="{BB962C8B-B14F-4D97-AF65-F5344CB8AC3E}">
        <p14:creationId xmlns:p14="http://schemas.microsoft.com/office/powerpoint/2010/main" val="107692040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江小白\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2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-20845"/>
            <a:ext cx="2694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一个白酒品牌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388405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746" name="矩形 2"/>
          <p:cNvSpPr>
            <a:spLocks noChangeArrowheads="1"/>
          </p:cNvSpPr>
          <p:nvPr/>
        </p:nvSpPr>
        <p:spPr bwMode="auto">
          <a:xfrm>
            <a:off x="1534616" y="1016000"/>
            <a:ext cx="6781800" cy="50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/>
          <a:lstStyle/>
          <a:p>
            <a:pPr eaLnBrk="0" hangingPunct="0"/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          江小白案例的商业启示</a:t>
            </a:r>
          </a:p>
        </p:txBody>
      </p:sp>
      <p:sp>
        <p:nvSpPr>
          <p:cNvPr id="31748" name="矩形 4"/>
          <p:cNvSpPr>
            <a:spLocks noChangeArrowheads="1"/>
          </p:cNvSpPr>
          <p:nvPr/>
        </p:nvSpPr>
        <p:spPr bwMode="auto">
          <a:xfrm>
            <a:off x="2830016" y="1983053"/>
            <a:ext cx="5486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突破传统行业的营销手段，重新审视行业、市场生态，从品牌价值、用户体验、传播手段、商业模式方面创新，以“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互联网思维”</a:t>
            </a:r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来打造品牌：</a:t>
            </a:r>
            <a:endParaRPr lang="en-US" altLang="zh-CN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简单专注</a:t>
            </a:r>
            <a:r>
              <a:rPr lang="zh-CN" altLang="en-US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，专注于特定人群和市场，把简单做到极致。</a:t>
            </a:r>
            <a:endParaRPr lang="en-US" altLang="zh-CN" sz="16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用户至上</a:t>
            </a:r>
            <a:r>
              <a:rPr lang="zh-CN" altLang="en-US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，互动连接，一切以消费者利益为，提供让用户尖叫的产品，鼓励消费者参与表达，以此积累用户。</a:t>
            </a:r>
            <a:endParaRPr lang="en-US" altLang="zh-CN" sz="16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6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充分利用社交化媒体进行传播</a:t>
            </a:r>
            <a:r>
              <a:rPr lang="zh-CN" altLang="en-US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，内容要围绕消费者生活方式，紧扣社会热点发掘传播点，让传播成为大众流行事件。</a:t>
            </a:r>
            <a:endParaRPr lang="en-US" altLang="zh-CN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4" name="Picture 2" descr="C:\Users\Administrator\Desktop\江小白\8dc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4"/>
          <a:stretch/>
        </p:blipFill>
        <p:spPr bwMode="auto">
          <a:xfrm>
            <a:off x="106532" y="913284"/>
            <a:ext cx="2420622" cy="47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54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4037977" y="2013749"/>
            <a:ext cx="1" cy="1368155"/>
          </a:xfrm>
          <a:prstGeom prst="line">
            <a:avLst/>
          </a:prstGeom>
          <a:ln w="31750">
            <a:solidFill>
              <a:srgbClr val="FF0000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24" name="Shape 124"/>
          <p:cNvSpPr/>
          <p:nvPr/>
        </p:nvSpPr>
        <p:spPr>
          <a:xfrm>
            <a:off x="4151226" y="2252005"/>
            <a:ext cx="265713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1">
                <a:solidFill>
                  <a:srgbClr val="00206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4000" dirty="0"/>
              <a:t>感谢聆听！</a:t>
            </a:r>
            <a:endParaRPr lang="en-US" altLang="zh-CN" sz="4000" dirty="0"/>
          </a:p>
        </p:txBody>
      </p:sp>
      <p:pic>
        <p:nvPicPr>
          <p:cNvPr id="5" name="Picture 3" descr="C:\Users\Administrator\Desktop\banner03_副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87130"/>
            <a:ext cx="2376264" cy="103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0566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84608"/>
            <a:ext cx="3528392" cy="309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740696" y="886659"/>
            <a:ext cx="3505200" cy="1384995"/>
          </a:xfrm>
          <a:prstGeom prst="rect">
            <a:avLst/>
          </a:prstGeom>
          <a:solidFill>
            <a:srgbClr val="FFC000">
              <a:alpha val="4509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江小白自我介绍</a:t>
            </a:r>
            <a:endParaRPr lang="en-US" altLang="zh-CN" sz="1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zh-CN" sz="1400" dirty="0">
                <a:latin typeface="微软雅黑" pitchFamily="34" charset="-122"/>
                <a:ea typeface="微软雅黑" pitchFamily="34" charset="-122"/>
              </a:rPr>
              <a:t>江小白， 男。外形英俊， 生日是出生那天，保质期是永久。主要功能是增加勇气，提高自信心。性格特征是简单、文艺。优点是便于携带，拿的出手。缺点是魅力太大，能瞬间秒杀清纯女和文艺男。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92537" y="2713484"/>
            <a:ext cx="6019800" cy="109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江小白是</a:t>
            </a:r>
            <a:r>
              <a:rPr lang="zh-CN" altLang="zh-CN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由</a:t>
            </a:r>
            <a:r>
              <a:rPr lang="zh-CN" altLang="en-US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重庆江小白酒类营销有限公司</a:t>
            </a:r>
            <a:r>
              <a:rPr lang="zh-CN" altLang="zh-CN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推出的青春小酒，是定位时尚青春群体，富含时代感和文艺气息，根据</a:t>
            </a:r>
            <a:r>
              <a:rPr lang="en-US" altLang="zh-CN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80</a:t>
            </a:r>
            <a:r>
              <a:rPr lang="zh-CN" altLang="zh-CN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后</a:t>
            </a:r>
            <a:r>
              <a:rPr lang="en-US" altLang="zh-CN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90</a:t>
            </a:r>
            <a:r>
              <a:rPr lang="zh-CN" altLang="zh-CN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后年轻消费人群的口味需求，具有开创性、颠覆性的酒类产品。</a:t>
            </a:r>
          </a:p>
        </p:txBody>
      </p:sp>
    </p:spTree>
    <p:extLst>
      <p:ext uri="{BB962C8B-B14F-4D97-AF65-F5344CB8AC3E}">
        <p14:creationId xmlns:p14="http://schemas.microsoft.com/office/powerpoint/2010/main" val="277766315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3508" y="121196"/>
            <a:ext cx="248427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○表达瓶</a:t>
            </a:r>
          </a:p>
          <a:p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净含量：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100ml •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酒精度：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40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度</a:t>
            </a:r>
          </a:p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▶江小白的主力单品，具有清爽的香味与柔和的口感。采用小瓶加语录的至简设计，以语录和表达功能实现与消费者的互动。</a:t>
            </a:r>
          </a:p>
          <a:p>
            <a:endParaRPr lang="en-US" altLang="zh-CN" sz="1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67844" y="337220"/>
            <a:ext cx="20882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○青春版</a:t>
            </a:r>
            <a:r>
              <a:rPr lang="en-US" altLang="zh-CN" sz="11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en-US" sz="11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毫升</a:t>
            </a:r>
          </a:p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▶使用重庆高粱酒轻口味酒体，为青春聚餐大口畅饮而设计。</a:t>
            </a:r>
          </a:p>
        </p:txBody>
      </p:sp>
      <p:sp>
        <p:nvSpPr>
          <p:cNvPr id="5" name="矩形 4"/>
          <p:cNvSpPr/>
          <p:nvPr/>
        </p:nvSpPr>
        <p:spPr>
          <a:xfrm>
            <a:off x="683568" y="4335551"/>
            <a:ext cx="176419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○三五挚友</a:t>
            </a:r>
          </a:p>
          <a:p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净含量 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750 ml</a:t>
            </a:r>
          </a:p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▶由江记酒庄首席酿酒师李俊专为挚友相聚而设计。</a:t>
            </a:r>
          </a:p>
        </p:txBody>
      </p:sp>
      <p:sp>
        <p:nvSpPr>
          <p:cNvPr id="6" name="矩形 5"/>
          <p:cNvSpPr/>
          <p:nvPr/>
        </p:nvSpPr>
        <p:spPr>
          <a:xfrm>
            <a:off x="6372200" y="167942"/>
            <a:ext cx="201622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○拾人饮</a:t>
            </a:r>
          </a:p>
          <a:p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净含量 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2L •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酒精度 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25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度</a:t>
            </a:r>
          </a:p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▶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25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度超低度酒体标志性产品，单瓶重达四斤，适合团建聚会。</a:t>
            </a:r>
          </a:p>
        </p:txBody>
      </p:sp>
      <p:sp>
        <p:nvSpPr>
          <p:cNvPr id="9" name="矩形 8"/>
          <p:cNvSpPr/>
          <p:nvPr/>
        </p:nvSpPr>
        <p:spPr>
          <a:xfrm>
            <a:off x="6240251" y="4214873"/>
            <a:ext cx="234697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○江小白金标</a:t>
            </a:r>
          </a:p>
          <a:p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净含量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400ml •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酒精度 </a:t>
            </a:r>
            <a:r>
              <a:rPr lang="en-US" altLang="zh-CN" sz="1100" dirty="0">
                <a:latin typeface="微软雅黑" pitchFamily="34" charset="-122"/>
                <a:ea typeface="微软雅黑" pitchFamily="34" charset="-122"/>
              </a:rPr>
              <a:t>52</a:t>
            </a:r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度</a:t>
            </a:r>
          </a:p>
          <a:p>
            <a:r>
              <a:rPr lang="zh-CN" altLang="en-US" sz="1100" dirty="0">
                <a:latin typeface="微软雅黑" pitchFamily="34" charset="-122"/>
                <a:ea typeface="微软雅黑" pitchFamily="34" charset="-122"/>
              </a:rPr>
              <a:t>▶味道醇厚，有可可，烘焙咖啡的香气；回味略干，有葡萄干，蔓越莓的余味。</a:t>
            </a:r>
            <a:endParaRPr lang="zh-CN" altLang="en-US" sz="1100" dirty="0"/>
          </a:p>
        </p:txBody>
      </p:sp>
      <p:pic>
        <p:nvPicPr>
          <p:cNvPr id="1029" name="Picture 5" descr="C:\Users\Administrator\Desktop\微信截图_20170810154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2" y="1561357"/>
            <a:ext cx="2703428" cy="21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微信截图_20170810154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76" y="1177795"/>
            <a:ext cx="2602244" cy="251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ti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64" y="1106661"/>
            <a:ext cx="2101012" cy="210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挚友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13" y="3810399"/>
            <a:ext cx="2274363" cy="174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157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09600" y="726068"/>
            <a:ext cx="3262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江小白的“逆袭”故事</a:t>
            </a:r>
          </a:p>
        </p:txBody>
      </p:sp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533400" y="1303918"/>
            <a:ext cx="73509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年，国内白酒行业进入冬天，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让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挣惯懒钱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的白酒企业在冷风中醒过来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。就在这一年，成立不到两年的江小白逆势崛起，销售额达到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5000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万元。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从成立公司到在业内打响名声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——“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我是江小白</a:t>
            </a:r>
            <a:r>
              <a:rPr lang="en-US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”——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这个品牌仅用了一年的时间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！</a:t>
            </a:r>
            <a:br>
              <a:rPr lang="en-US" altLang="zh-CN" sz="1400" dirty="0">
                <a:solidFill>
                  <a:srgbClr val="0070C0"/>
                </a:solidFill>
              </a:rPr>
            </a:br>
            <a:endParaRPr lang="zh-CN" altLang="en-US" sz="1400" dirty="0">
              <a:solidFill>
                <a:srgbClr val="0070C0"/>
              </a:solidFill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09600" y="2190264"/>
            <a:ext cx="7772400" cy="523220"/>
          </a:xfrm>
          <a:prstGeom prst="rect">
            <a:avLst/>
          </a:prstGeom>
          <a:noFill/>
          <a:ln w="9525">
            <a:solidFill>
              <a:srgbClr val="090F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zh-CN" altLang="en-US" sz="1400" dirty="0">
                <a:latin typeface="楷体" pitchFamily="49" charset="-122"/>
                <a:ea typeface="楷体" pitchFamily="49" charset="-122"/>
              </a:rPr>
              <a:t>在“高大上”的传统白酒品牌纷纷“冬眠”的时候，身为“屌丝”的为什么能够脱颖而出，实现“逆袭”发展？</a:t>
            </a:r>
          </a:p>
        </p:txBody>
      </p:sp>
      <p:pic>
        <p:nvPicPr>
          <p:cNvPr id="3074" name="Picture 2" descr="C:\Users\Administrator\Desktop\江小白\2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54" y="2785492"/>
            <a:ext cx="4102483" cy="273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3074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09600" y="1219200"/>
            <a:ext cx="3276600" cy="268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ts val="2700"/>
              </a:lnSpc>
            </a:pP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市场需求的多样性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给了江小白机会</a:t>
            </a:r>
            <a:r>
              <a:rPr lang="zh-CN" altLang="en-US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未来的白酒市场应该是知名品牌和小众品牌并立，江小白将专注年轻人群，通过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互联网模式</a:t>
            </a:r>
            <a:r>
              <a:rPr lang="zh-CN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zh-CN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了解用户需求，传播品牌价值</a:t>
            </a:r>
            <a:r>
              <a:rPr lang="zh-CN" altLang="zh-CN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。 </a:t>
            </a:r>
            <a:endParaRPr lang="en-US" altLang="zh-CN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r>
              <a:rPr lang="en-US" altLang="zh-CN" sz="1400" dirty="0">
                <a:solidFill>
                  <a:srgbClr val="0070C0"/>
                </a:solidFill>
              </a:rPr>
              <a:t>        </a:t>
            </a:r>
          </a:p>
          <a:p>
            <a:pPr eaLnBrk="1" hangingPunct="1"/>
            <a:r>
              <a:rPr lang="en-US" altLang="zh-CN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2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重庆江小白酒类营销有限公司董事长（江小白他爹）陶石泉</a:t>
            </a:r>
            <a:endParaRPr lang="zh-CN" altLang="zh-CN" sz="1200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endParaRPr lang="zh-CN" altLang="en-US" sz="1400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Administrator\Desktop\46881430927231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323673"/>
            <a:ext cx="3871317" cy="258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57057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EEECE1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3152</Words>
  <Application>Microsoft Office PowerPoint</Application>
  <PresentationFormat>全屏显示(16:10)</PresentationFormat>
  <Paragraphs>220</Paragraphs>
  <Slides>51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8" baseType="lpstr">
      <vt:lpstr>Adobe 楷体 Std R</vt:lpstr>
      <vt:lpstr>方正硬笔楷书简体</vt:lpstr>
      <vt:lpstr>楷体</vt:lpstr>
      <vt:lpstr>微软雅黑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demonlee</dc:creator>
  <cp:lastModifiedBy>13910032033@139.com</cp:lastModifiedBy>
  <cp:revision>57</cp:revision>
  <dcterms:modified xsi:type="dcterms:W3CDTF">2020-05-19T07:42:18Z</dcterms:modified>
</cp:coreProperties>
</file>